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7.xml" ContentType="application/vnd.openxmlformats-officedocument.drawingml.chart+xml"/>
  <Override PartName="/ppt/theme/themeOverride6.xml" ContentType="application/vnd.openxmlformats-officedocument.themeOverride+xml"/>
  <Override PartName="/ppt/charts/chart8.xml" ContentType="application/vnd.openxmlformats-officedocument.drawingml.chart+xml"/>
  <Override PartName="/ppt/theme/themeOverride7.xml" ContentType="application/vnd.openxmlformats-officedocument.themeOverride+xml"/>
  <Override PartName="/ppt/charts/chart9.xml" ContentType="application/vnd.openxmlformats-officedocument.drawingml.chart+xml"/>
  <Override PartName="/ppt/theme/themeOverride8.xml" ContentType="application/vnd.openxmlformats-officedocument.themeOverride+xml"/>
  <Override PartName="/ppt/charts/chart10.xml" ContentType="application/vnd.openxmlformats-officedocument.drawingml.chart+xml"/>
  <Override PartName="/ppt/theme/themeOverride9.xml" ContentType="application/vnd.openxmlformats-officedocument.themeOverr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theme/themeOverride10.xml" ContentType="application/vnd.openxmlformats-officedocument.themeOverride+xml"/>
  <Override PartName="/ppt/charts/chart19.xml" ContentType="application/vnd.openxmlformats-officedocument.drawingml.chart+xml"/>
  <Override PartName="/ppt/theme/themeOverride11.xml" ContentType="application/vnd.openxmlformats-officedocument.themeOverride+xml"/>
  <Override PartName="/ppt/charts/chart20.xml" ContentType="application/vnd.openxmlformats-officedocument.drawingml.chart+xml"/>
  <Override PartName="/ppt/charts/chart21.xml" ContentType="application/vnd.openxmlformats-officedocument.drawingml.chart+xml"/>
  <Override PartName="/ppt/theme/themeOverride12.xml" ContentType="application/vnd.openxmlformats-officedocument.themeOverride+xml"/>
  <Override PartName="/ppt/charts/chart22.xml" ContentType="application/vnd.openxmlformats-officedocument.drawingml.chart+xml"/>
  <Override PartName="/ppt/theme/themeOverride13.xml" ContentType="application/vnd.openxmlformats-officedocument.themeOverride+xml"/>
  <Override PartName="/ppt/charts/chart23.xml" ContentType="application/vnd.openxmlformats-officedocument.drawingml.chart+xml"/>
  <Override PartName="/ppt/theme/themeOverride14.xml" ContentType="application/vnd.openxmlformats-officedocument.themeOverride+xml"/>
  <Override PartName="/ppt/charts/chart24.xml" ContentType="application/vnd.openxmlformats-officedocument.drawingml.chart+xml"/>
  <Override PartName="/ppt/theme/themeOverride15.xml" ContentType="application/vnd.openxmlformats-officedocument.themeOverride+xml"/>
  <Override PartName="/ppt/charts/chart25.xml" ContentType="application/vnd.openxmlformats-officedocument.drawingml.chart+xml"/>
  <Override PartName="/ppt/theme/themeOverride16.xml" ContentType="application/vnd.openxmlformats-officedocument.themeOverride+xml"/>
  <Override PartName="/ppt/charts/chart26.xml" ContentType="application/vnd.openxmlformats-officedocument.drawingml.chart+xml"/>
  <Override PartName="/ppt/theme/themeOverride17.xml" ContentType="application/vnd.openxmlformats-officedocument.themeOverride+xml"/>
  <Override PartName="/ppt/charts/chart27.xml" ContentType="application/vnd.openxmlformats-officedocument.drawingml.chart+xml"/>
  <Override PartName="/ppt/theme/themeOverride18.xml" ContentType="application/vnd.openxmlformats-officedocument.themeOverride+xml"/>
  <Override PartName="/ppt/charts/chart28.xml" ContentType="application/vnd.openxmlformats-officedocument.drawingml.chart+xml"/>
  <Override PartName="/ppt/theme/themeOverride19.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29.xml" ContentType="application/vnd.openxmlformats-officedocument.drawingml.chart+xml"/>
  <Override PartName="/ppt/theme/themeOverride20.xml" ContentType="application/vnd.openxmlformats-officedocument.themeOverride+xml"/>
  <Override PartName="/ppt/charts/chart30.xml" ContentType="application/vnd.openxmlformats-officedocument.drawingml.chart+xml"/>
  <Override PartName="/ppt/theme/themeOverride21.xml" ContentType="application/vnd.openxmlformats-officedocument.themeOverride+xml"/>
  <Override PartName="/ppt/charts/chart31.xml" ContentType="application/vnd.openxmlformats-officedocument.drawingml.chart+xml"/>
  <Override PartName="/ppt/theme/themeOverride22.xml" ContentType="application/vnd.openxmlformats-officedocument.themeOverride+xml"/>
  <Override PartName="/ppt/charts/chart32.xml" ContentType="application/vnd.openxmlformats-officedocument.drawingml.chart+xml"/>
  <Override PartName="/ppt/theme/themeOverride23.xml" ContentType="application/vnd.openxmlformats-officedocument.themeOverride+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style1.xml" ContentType="application/vnd.ms-office.chartstyle+xml"/>
  <Override PartName="/ppt/charts/colors1.xml" ContentType="application/vnd.ms-office.chartcolorstyle+xml"/>
  <Override PartName="/ppt/charts/chart36.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7.xml" ContentType="application/vnd.openxmlformats-officedocument.drawingml.chart+xml"/>
  <Override PartName="/ppt/drawings/drawing3.xml" ContentType="application/vnd.openxmlformats-officedocument.drawingml.chartshapes+xml"/>
  <Override PartName="/ppt/charts/chart38.xml" ContentType="application/vnd.openxmlformats-officedocument.drawingml.chart+xml"/>
  <Override PartName="/ppt/theme/themeOverride2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Lst>
  <p:sldIdLst>
    <p:sldId id="256" r:id="rId9"/>
    <p:sldId id="257" r:id="rId10"/>
    <p:sldId id="259" r:id="rId11"/>
    <p:sldId id="258" r:id="rId12"/>
    <p:sldId id="260" r:id="rId13"/>
    <p:sldId id="261" r:id="rId14"/>
    <p:sldId id="262" r:id="rId15"/>
    <p:sldId id="402" r:id="rId16"/>
    <p:sldId id="442" r:id="rId17"/>
    <p:sldId id="265" r:id="rId18"/>
    <p:sldId id="266" r:id="rId19"/>
    <p:sldId id="267" r:id="rId20"/>
    <p:sldId id="268" r:id="rId21"/>
    <p:sldId id="392" r:id="rId22"/>
    <p:sldId id="393" r:id="rId23"/>
    <p:sldId id="403" r:id="rId24"/>
    <p:sldId id="394" r:id="rId25"/>
    <p:sldId id="404" r:id="rId26"/>
    <p:sldId id="405" r:id="rId27"/>
    <p:sldId id="406" r:id="rId28"/>
    <p:sldId id="407" r:id="rId29"/>
    <p:sldId id="408" r:id="rId30"/>
    <p:sldId id="409" r:id="rId31"/>
    <p:sldId id="410" r:id="rId32"/>
    <p:sldId id="411" r:id="rId33"/>
    <p:sldId id="412" r:id="rId34"/>
    <p:sldId id="413" r:id="rId35"/>
    <p:sldId id="414" r:id="rId36"/>
    <p:sldId id="415" r:id="rId37"/>
    <p:sldId id="416" r:id="rId38"/>
    <p:sldId id="417" r:id="rId39"/>
    <p:sldId id="395" r:id="rId40"/>
    <p:sldId id="367" r:id="rId41"/>
    <p:sldId id="366" r:id="rId42"/>
    <p:sldId id="364" r:id="rId43"/>
    <p:sldId id="365" r:id="rId44"/>
    <p:sldId id="363" r:id="rId45"/>
    <p:sldId id="362" r:id="rId46"/>
    <p:sldId id="361" r:id="rId47"/>
    <p:sldId id="360" r:id="rId48"/>
    <p:sldId id="359" r:id="rId49"/>
    <p:sldId id="358" r:id="rId50"/>
    <p:sldId id="357" r:id="rId51"/>
    <p:sldId id="289" r:id="rId52"/>
    <p:sldId id="368" r:id="rId53"/>
    <p:sldId id="369" r:id="rId54"/>
    <p:sldId id="290" r:id="rId55"/>
    <p:sldId id="291" r:id="rId56"/>
    <p:sldId id="292" r:id="rId57"/>
    <p:sldId id="293" r:id="rId58"/>
    <p:sldId id="396" r:id="rId59"/>
    <p:sldId id="295" r:id="rId60"/>
    <p:sldId id="296" r:id="rId61"/>
    <p:sldId id="297" r:id="rId62"/>
    <p:sldId id="298" r:id="rId63"/>
    <p:sldId id="299" r:id="rId64"/>
    <p:sldId id="300" r:id="rId65"/>
    <p:sldId id="301" r:id="rId66"/>
    <p:sldId id="302" r:id="rId67"/>
    <p:sldId id="303" r:id="rId68"/>
    <p:sldId id="304" r:id="rId69"/>
    <p:sldId id="305" r:id="rId70"/>
    <p:sldId id="306" r:id="rId71"/>
    <p:sldId id="307" r:id="rId72"/>
    <p:sldId id="308" r:id="rId73"/>
    <p:sldId id="309" r:id="rId74"/>
    <p:sldId id="310" r:id="rId75"/>
    <p:sldId id="311" r:id="rId76"/>
    <p:sldId id="312" r:id="rId77"/>
    <p:sldId id="313" r:id="rId78"/>
    <p:sldId id="314" r:id="rId79"/>
    <p:sldId id="315" r:id="rId80"/>
    <p:sldId id="316" r:id="rId81"/>
    <p:sldId id="317" r:id="rId82"/>
    <p:sldId id="318" r:id="rId83"/>
    <p:sldId id="319" r:id="rId84"/>
    <p:sldId id="320" r:id="rId85"/>
    <p:sldId id="425" r:id="rId86"/>
    <p:sldId id="397" r:id="rId87"/>
    <p:sldId id="437" r:id="rId88"/>
    <p:sldId id="438" r:id="rId89"/>
    <p:sldId id="433" r:id="rId90"/>
    <p:sldId id="439" r:id="rId91"/>
    <p:sldId id="440" r:id="rId92"/>
    <p:sldId id="431" r:id="rId93"/>
    <p:sldId id="426" r:id="rId94"/>
    <p:sldId id="432" r:id="rId95"/>
    <p:sldId id="423" r:id="rId96"/>
    <p:sldId id="326" r:id="rId97"/>
    <p:sldId id="386" r:id="rId98"/>
    <p:sldId id="418" r:id="rId99"/>
    <p:sldId id="419" r:id="rId100"/>
    <p:sldId id="420" r:id="rId101"/>
    <p:sldId id="421" r:id="rId102"/>
    <p:sldId id="422" r:id="rId103"/>
    <p:sldId id="328" r:id="rId104"/>
    <p:sldId id="329" r:id="rId105"/>
    <p:sldId id="441" r:id="rId106"/>
    <p:sldId id="331" r:id="rId107"/>
    <p:sldId id="332" r:id="rId108"/>
    <p:sldId id="333" r:id="rId109"/>
    <p:sldId id="334" r:id="rId110"/>
    <p:sldId id="336" r:id="rId111"/>
  </p:sldIdLst>
  <p:sldSz cx="9144000" cy="6858000" type="screen4x3"/>
  <p:notesSz cx="6808788" cy="99409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FFFF"/>
    <a:srgbClr val="69FFFF"/>
    <a:srgbClr val="C1FFFF"/>
    <a:srgbClr val="00FFFF"/>
    <a:srgbClr val="FF9799"/>
    <a:srgbClr val="FF9B9D"/>
    <a:srgbClr val="FFD1D2"/>
    <a:srgbClr val="FF7C80"/>
    <a:srgbClr val="EFE5F7"/>
    <a:srgbClr val="CFAF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68" autoAdjust="0"/>
    <p:restoredTop sz="99878" autoAdjust="0"/>
  </p:normalViewPr>
  <p:slideViewPr>
    <p:cSldViewPr snapToGrid="0">
      <p:cViewPr varScale="1">
        <p:scale>
          <a:sx n="114" d="100"/>
          <a:sy n="114" d="100"/>
        </p:scale>
        <p:origin x="156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presProps" Target="presProps.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102" Type="http://schemas.openxmlformats.org/officeDocument/2006/relationships/slide" Target="slides/slide94.xml"/><Relationship Id="rId110" Type="http://schemas.openxmlformats.org/officeDocument/2006/relationships/slide" Target="slides/slide102.xml"/><Relationship Id="rId115"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slide" Target="slides/slide87.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13"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slide" Target="slides/slide95.xml"/><Relationship Id="rId108" Type="http://schemas.openxmlformats.org/officeDocument/2006/relationships/slide" Target="slides/slide100.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11" Type="http://schemas.openxmlformats.org/officeDocument/2006/relationships/slide" Target="slides/slide103.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14" Type="http://schemas.openxmlformats.org/officeDocument/2006/relationships/theme" Target="theme/theme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slideMaster" Target="slideMasters/slideMaster2.xml"/><Relationship Id="rId29" Type="http://schemas.openxmlformats.org/officeDocument/2006/relationships/slide" Target="slides/slide2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9.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17.xlsx"/><Relationship Id="rId1" Type="http://schemas.openxmlformats.org/officeDocument/2006/relationships/themeOverride" Target="../theme/themeOverride10.xml"/></Relationships>
</file>

<file path=ppt/charts/_rels/chart19.xml.rels><?xml version="1.0" encoding="UTF-8" standalone="yes"?>
<Relationships xmlns="http://schemas.openxmlformats.org/package/2006/relationships"><Relationship Id="rId2" Type="http://schemas.openxmlformats.org/officeDocument/2006/relationships/package" Target="../embeddings/Microsoft_Excel_Worksheet18.xlsx"/><Relationship Id="rId1" Type="http://schemas.openxmlformats.org/officeDocument/2006/relationships/themeOverride" Target="../theme/themeOverride1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2" Type="http://schemas.openxmlformats.org/officeDocument/2006/relationships/package" Target="../embeddings/Microsoft_Excel_Worksheet20.xlsx"/><Relationship Id="rId1" Type="http://schemas.openxmlformats.org/officeDocument/2006/relationships/themeOverride" Target="../theme/themeOverride12.xml"/></Relationships>
</file>

<file path=ppt/charts/_rels/chart22.xml.rels><?xml version="1.0" encoding="UTF-8" standalone="yes"?>
<Relationships xmlns="http://schemas.openxmlformats.org/package/2006/relationships"><Relationship Id="rId2" Type="http://schemas.openxmlformats.org/officeDocument/2006/relationships/package" Target="../embeddings/Microsoft_Excel_Worksheet21.xlsx"/><Relationship Id="rId1" Type="http://schemas.openxmlformats.org/officeDocument/2006/relationships/themeOverride" Target="../theme/themeOverride13.xml"/></Relationships>
</file>

<file path=ppt/charts/_rels/chart23.xml.rels><?xml version="1.0" encoding="UTF-8" standalone="yes"?>
<Relationships xmlns="http://schemas.openxmlformats.org/package/2006/relationships"><Relationship Id="rId2" Type="http://schemas.openxmlformats.org/officeDocument/2006/relationships/package" Target="../embeddings/Microsoft_Excel_Worksheet22.xlsx"/><Relationship Id="rId1" Type="http://schemas.openxmlformats.org/officeDocument/2006/relationships/themeOverride" Target="../theme/themeOverride14.xml"/></Relationships>
</file>

<file path=ppt/charts/_rels/chart24.xml.rels><?xml version="1.0" encoding="UTF-8" standalone="yes"?>
<Relationships xmlns="http://schemas.openxmlformats.org/package/2006/relationships"><Relationship Id="rId2" Type="http://schemas.openxmlformats.org/officeDocument/2006/relationships/package" Target="../embeddings/Microsoft_Excel_Worksheet23.xlsx"/><Relationship Id="rId1" Type="http://schemas.openxmlformats.org/officeDocument/2006/relationships/themeOverride" Target="../theme/themeOverride15.xml"/></Relationships>
</file>

<file path=ppt/charts/_rels/chart25.xml.rels><?xml version="1.0" encoding="UTF-8" standalone="yes"?>
<Relationships xmlns="http://schemas.openxmlformats.org/package/2006/relationships"><Relationship Id="rId2" Type="http://schemas.openxmlformats.org/officeDocument/2006/relationships/package" Target="../embeddings/Microsoft_Excel_Worksheet24.xlsx"/><Relationship Id="rId1" Type="http://schemas.openxmlformats.org/officeDocument/2006/relationships/themeOverride" Target="../theme/themeOverride16.xml"/></Relationships>
</file>

<file path=ppt/charts/_rels/chart26.xml.rels><?xml version="1.0" encoding="UTF-8" standalone="yes"?>
<Relationships xmlns="http://schemas.openxmlformats.org/package/2006/relationships"><Relationship Id="rId2" Type="http://schemas.openxmlformats.org/officeDocument/2006/relationships/package" Target="../embeddings/Microsoft_Excel_Worksheet25.xlsx"/><Relationship Id="rId1" Type="http://schemas.openxmlformats.org/officeDocument/2006/relationships/themeOverride" Target="../theme/themeOverride17.xml"/></Relationships>
</file>

<file path=ppt/charts/_rels/chart27.xml.rels><?xml version="1.0" encoding="UTF-8" standalone="yes"?>
<Relationships xmlns="http://schemas.openxmlformats.org/package/2006/relationships"><Relationship Id="rId2" Type="http://schemas.openxmlformats.org/officeDocument/2006/relationships/package" Target="../embeddings/Microsoft_Excel_Worksheet26.xlsx"/><Relationship Id="rId1" Type="http://schemas.openxmlformats.org/officeDocument/2006/relationships/themeOverride" Target="../theme/themeOverride18.xml"/></Relationships>
</file>

<file path=ppt/charts/_rels/chart28.xml.rels><?xml version="1.0" encoding="UTF-8" standalone="yes"?>
<Relationships xmlns="http://schemas.openxmlformats.org/package/2006/relationships"><Relationship Id="rId2" Type="http://schemas.openxmlformats.org/officeDocument/2006/relationships/package" Target="../embeddings/Microsoft_Excel_Worksheet27.xlsx"/><Relationship Id="rId1" Type="http://schemas.openxmlformats.org/officeDocument/2006/relationships/themeOverride" Target="../theme/themeOverride19.xml"/></Relationships>
</file>

<file path=ppt/charts/_rels/chart29.xml.rels><?xml version="1.0" encoding="UTF-8" standalone="yes"?>
<Relationships xmlns="http://schemas.openxmlformats.org/package/2006/relationships"><Relationship Id="rId2" Type="http://schemas.openxmlformats.org/officeDocument/2006/relationships/package" Target="../embeddings/Microsoft_Excel_Worksheet28.xlsx"/><Relationship Id="rId1" Type="http://schemas.openxmlformats.org/officeDocument/2006/relationships/themeOverride" Target="../theme/themeOverride20.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30.xml.rels><?xml version="1.0" encoding="UTF-8" standalone="yes"?>
<Relationships xmlns="http://schemas.openxmlformats.org/package/2006/relationships"><Relationship Id="rId2" Type="http://schemas.openxmlformats.org/officeDocument/2006/relationships/oleObject" Target="file:///C:\Users\ART-PC%20Lite%20147\Desktop\&#1052;&#1086;&#1103;\&#1086;&#1090;&#1095;&#1077;&#1090;%20&#1075;&#1083;&#1072;&#1074;&#1077;%20&#1079;&#1072;%20&#1075;&#1086;&#1076;\2023\&#1050;&#1088;&#1077;&#1076;&#1080;&#1090;&#1086;&#1088;&#1082;&#1072;-2019%20&#1055;&#1088;&#1086;&#1073;&#1085;&#1099;&#1081;.xlsx" TargetMode="External"/><Relationship Id="rId1" Type="http://schemas.openxmlformats.org/officeDocument/2006/relationships/themeOverride" Target="../theme/themeOverride21.xml"/></Relationships>
</file>

<file path=ppt/charts/_rels/chart31.xml.rels><?xml version="1.0" encoding="UTF-8" standalone="yes"?>
<Relationships xmlns="http://schemas.openxmlformats.org/package/2006/relationships"><Relationship Id="rId2" Type="http://schemas.openxmlformats.org/officeDocument/2006/relationships/oleObject" Target="file:///C:\Users\ART-PC%20Lite%20147\Desktop\&#1052;&#1086;&#1103;\&#1086;&#1090;&#1095;&#1077;&#1090;%20&#1075;&#1083;&#1072;&#1074;&#1077;%20&#1079;&#1072;%20&#1075;&#1086;&#1076;\2024\&#1050;&#1088;&#1077;&#1076;&#1080;&#1090;&#1086;&#1088;&#1082;&#1072;-2019%20&#1055;&#1088;&#1086;&#1073;&#1085;&#1099;&#1081;.xlsx" TargetMode="External"/><Relationship Id="rId1" Type="http://schemas.openxmlformats.org/officeDocument/2006/relationships/themeOverride" Target="../theme/themeOverride22.xml"/></Relationships>
</file>

<file path=ppt/charts/_rels/chart32.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23.xml"/></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4.xml.rels><?xml version="1.0" encoding="UTF-8" standalone="yes"?>
<Relationships xmlns="http://schemas.openxmlformats.org/package/2006/relationships"><Relationship Id="rId1" Type="http://schemas.openxmlformats.org/officeDocument/2006/relationships/oleObject" Target="file:///C:\Users\ART-PC%20Lite%20147\Desktop\&#1052;&#1086;&#1103;\&#1086;&#1090;&#1095;&#1077;&#1090;%20&#1075;&#1083;&#1072;&#1074;&#1077;%20&#1079;&#1072;%20&#1075;&#1086;&#1076;\2025\&#1044;&#1077;&#1073;&#1080;&#1090;&#1086;&#1088;&#1082;&#1072;-2025.xlsx" TargetMode="Externa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1.xml"/><Relationship Id="rId1" Type="http://schemas.microsoft.com/office/2011/relationships/chartStyle" Target="style1.xml"/></Relationships>
</file>

<file path=ppt/charts/_rels/chart36.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32.xlsx"/></Relationships>
</file>

<file path=ppt/charts/_rels/chart38.xml.rels><?xml version="1.0" encoding="UTF-8" standalone="yes"?>
<Relationships xmlns="http://schemas.openxmlformats.org/package/2006/relationships"><Relationship Id="rId2" Type="http://schemas.openxmlformats.org/officeDocument/2006/relationships/package" Target="../embeddings/Microsoft_Excel_Worksheet33.xlsx"/><Relationship Id="rId1" Type="http://schemas.openxmlformats.org/officeDocument/2006/relationships/themeOverride" Target="../theme/themeOverride24.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6.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7.xml"/></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7"/>
    </mc:Choice>
    <mc:Fallback>
      <c:style val="27"/>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floor>
    <c:sideWall>
      <c:thickness val="0"/>
    </c:sideWall>
    <c:backWall>
      <c:thickness val="0"/>
    </c:backWall>
    <c:plotArea>
      <c:layout>
        <c:manualLayout>
          <c:layoutTarget val="inner"/>
          <c:xMode val="edge"/>
          <c:yMode val="edge"/>
          <c:x val="0.10638400249711671"/>
          <c:y val="9.0778619432715132E-2"/>
          <c:w val="0.87461836447831565"/>
          <c:h val="0.77238085269991885"/>
        </c:manualLayout>
      </c:layout>
      <c:bar3DChart>
        <c:barDir val="col"/>
        <c:grouping val="clustered"/>
        <c:varyColors val="0"/>
        <c:ser>
          <c:idx val="0"/>
          <c:order val="0"/>
          <c:tx>
            <c:strRef>
              <c:f>Лист1!$B$1</c:f>
              <c:strCache>
                <c:ptCount val="1"/>
                <c:pt idx="0">
                  <c:v>млн.рублей</c:v>
                </c:pt>
              </c:strCache>
            </c:strRef>
          </c:tx>
          <c:spPr>
            <a:solidFill>
              <a:srgbClr val="FF9FFF"/>
            </a:solidFill>
          </c:spPr>
          <c:invertIfNegative val="0"/>
          <c:dLbls>
            <c:dLbl>
              <c:idx val="5"/>
              <c:layout>
                <c:manualLayout>
                  <c:x val="1.58919368316783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17C-4D75-A5AA-8B97844D371F}"/>
                </c:ext>
              </c:extLst>
            </c:dLbl>
            <c:dLbl>
              <c:idx val="7"/>
              <c:layout>
                <c:manualLayout>
                  <c:x val="-5.7210972594042099E-2"/>
                  <c:y val="-1.1192381897160433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1B7-4E56-9C84-B28D02FC25E6}"/>
                </c:ext>
              </c:extLst>
            </c:dLbl>
            <c:spPr>
              <a:noFill/>
              <a:ln>
                <a:noFill/>
              </a:ln>
              <a:effectLs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Лист1!$A$2:$A$10</c:f>
              <c:numCache>
                <c:formatCode>General</c:formatCode>
                <c:ptCount val="9"/>
                <c:pt idx="0">
                  <c:v>2017</c:v>
                </c:pt>
                <c:pt idx="1">
                  <c:v>2018</c:v>
                </c:pt>
                <c:pt idx="2">
                  <c:v>2019</c:v>
                </c:pt>
                <c:pt idx="3">
                  <c:v>2020</c:v>
                </c:pt>
                <c:pt idx="4">
                  <c:v>2021</c:v>
                </c:pt>
                <c:pt idx="5">
                  <c:v>2022</c:v>
                </c:pt>
                <c:pt idx="6">
                  <c:v>2023</c:v>
                </c:pt>
                <c:pt idx="7">
                  <c:v>2024</c:v>
                </c:pt>
                <c:pt idx="8">
                  <c:v>2025</c:v>
                </c:pt>
              </c:numCache>
            </c:numRef>
          </c:cat>
          <c:val>
            <c:numRef>
              <c:f>Лист1!$B$2:$B$10</c:f>
              <c:numCache>
                <c:formatCode>#\ ##0.0</c:formatCode>
                <c:ptCount val="9"/>
                <c:pt idx="0">
                  <c:v>5903.6</c:v>
                </c:pt>
                <c:pt idx="1">
                  <c:v>6843</c:v>
                </c:pt>
                <c:pt idx="2">
                  <c:v>7922.6</c:v>
                </c:pt>
                <c:pt idx="3">
                  <c:v>5990</c:v>
                </c:pt>
                <c:pt idx="4">
                  <c:v>6686</c:v>
                </c:pt>
                <c:pt idx="5">
                  <c:v>6308.8</c:v>
                </c:pt>
                <c:pt idx="6">
                  <c:v>9111.7000000000007</c:v>
                </c:pt>
                <c:pt idx="7">
                  <c:v>11239.1</c:v>
                </c:pt>
                <c:pt idx="8">
                  <c:v>10920.3</c:v>
                </c:pt>
              </c:numCache>
            </c:numRef>
          </c:val>
          <c:extLst>
            <c:ext xmlns:c16="http://schemas.microsoft.com/office/drawing/2014/chart" uri="{C3380CC4-5D6E-409C-BE32-E72D297353CC}">
              <c16:uniqueId val="{00000001-66F0-43E5-A393-CB4383E5B203}"/>
            </c:ext>
          </c:extLst>
        </c:ser>
        <c:dLbls>
          <c:showLegendKey val="0"/>
          <c:showVal val="1"/>
          <c:showCatName val="0"/>
          <c:showSerName val="0"/>
          <c:showPercent val="0"/>
          <c:showBubbleSize val="0"/>
        </c:dLbls>
        <c:gapWidth val="150"/>
        <c:shape val="pyramid"/>
        <c:axId val="152248704"/>
        <c:axId val="152251392"/>
        <c:axId val="0"/>
      </c:bar3DChart>
      <c:catAx>
        <c:axId val="152248704"/>
        <c:scaling>
          <c:orientation val="minMax"/>
        </c:scaling>
        <c:delete val="0"/>
        <c:axPos val="b"/>
        <c:numFmt formatCode="General" sourceLinked="1"/>
        <c:majorTickMark val="out"/>
        <c:minorTickMark val="none"/>
        <c:tickLblPos val="nextTo"/>
        <c:txPr>
          <a:bodyPr/>
          <a:lstStyle/>
          <a:p>
            <a:pPr>
              <a:defRPr sz="1200">
                <a:latin typeface="Times New Roman" pitchFamily="18" charset="0"/>
                <a:cs typeface="Times New Roman" pitchFamily="18" charset="0"/>
              </a:defRPr>
            </a:pPr>
            <a:endParaRPr lang="ru-RU"/>
          </a:p>
        </c:txPr>
        <c:crossAx val="152251392"/>
        <c:crosses val="autoZero"/>
        <c:auto val="1"/>
        <c:lblAlgn val="ctr"/>
        <c:lblOffset val="100"/>
        <c:noMultiLvlLbl val="0"/>
      </c:catAx>
      <c:valAx>
        <c:axId val="152251392"/>
        <c:scaling>
          <c:orientation val="minMax"/>
        </c:scaling>
        <c:delete val="0"/>
        <c:axPos val="l"/>
        <c:numFmt formatCode="#\ ##0.0" sourceLinked="1"/>
        <c:majorTickMark val="out"/>
        <c:minorTickMark val="none"/>
        <c:tickLblPos val="nextTo"/>
        <c:txPr>
          <a:bodyPr/>
          <a:lstStyle/>
          <a:p>
            <a:pPr>
              <a:defRPr sz="1000" b="0"/>
            </a:pPr>
            <a:endParaRPr lang="ru-RU"/>
          </a:p>
        </c:txPr>
        <c:crossAx val="152248704"/>
        <c:crosses val="autoZero"/>
        <c:crossBetween val="between"/>
      </c:valAx>
      <c:spPr>
        <a:noFill/>
        <a:ln w="25403">
          <a:noFill/>
        </a:ln>
      </c:spPr>
    </c:plotArea>
    <c:plotVisOnly val="1"/>
    <c:dispBlanksAs val="gap"/>
    <c:showDLblsOverMax val="0"/>
  </c:chart>
  <c:txPr>
    <a:bodyPr/>
    <a:lstStyle/>
    <a:p>
      <a:pPr>
        <a:defRPr sz="1800"/>
      </a:pPr>
      <a:endParaRPr lang="ru-RU"/>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2166448718812673E-2"/>
          <c:y val="9.1435110627768532E-2"/>
          <c:w val="0.91352770488002033"/>
          <c:h val="0.85042682529637958"/>
        </c:manualLayout>
      </c:layout>
      <c:lineChart>
        <c:grouping val="standard"/>
        <c:varyColors val="0"/>
        <c:ser>
          <c:idx val="0"/>
          <c:order val="0"/>
          <c:spPr>
            <a:ln w="60325" cap="rnd">
              <a:solidFill>
                <a:srgbClr val="7030A0"/>
              </a:solidFill>
            </a:ln>
            <a:effectLst>
              <a:outerShdw blurRad="50800" dist="38100" dir="8100000" algn="tr" rotWithShape="0">
                <a:sysClr val="windowText" lastClr="000000">
                  <a:alpha val="40000"/>
                </a:sysClr>
              </a:outerShdw>
            </a:effectLst>
          </c:spPr>
          <c:marker>
            <c:symbol val="diamond"/>
            <c:size val="15"/>
            <c:spPr>
              <a:solidFill>
                <a:srgbClr val="FFFF00"/>
              </a:solidFill>
              <a:ln w="0">
                <a:solidFill>
                  <a:srgbClr val="FFFF00"/>
                </a:solidFill>
              </a:ln>
              <a:effectLst>
                <a:outerShdw blurRad="50800" dist="38100" dir="8100000" algn="tr" rotWithShape="0">
                  <a:sysClr val="windowText" lastClr="000000">
                    <a:alpha val="40000"/>
                  </a:sysClr>
                </a:outerShdw>
              </a:effectLst>
              <a:scene3d>
                <a:camera prst="orthographicFront"/>
                <a:lightRig rig="threePt" dir="t"/>
              </a:scene3d>
              <a:sp3d>
                <a:bevelT/>
              </a:sp3d>
            </c:spPr>
          </c:marker>
          <c:dLbls>
            <c:dLbl>
              <c:idx val="0"/>
              <c:layout>
                <c:manualLayout>
                  <c:x val="-2.6677581465501362E-2"/>
                  <c:y val="4.05042401040930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A94-45BF-9778-4FCD6C7C8D86}"/>
                </c:ext>
              </c:extLst>
            </c:dLbl>
            <c:dLbl>
              <c:idx val="1"/>
              <c:layout>
                <c:manualLayout>
                  <c:x val="-6.375817255495142E-2"/>
                  <c:y val="-2.136914302747961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A94-45BF-9778-4FCD6C7C8D86}"/>
                </c:ext>
              </c:extLst>
            </c:dLbl>
            <c:dLbl>
              <c:idx val="2"/>
              <c:layout>
                <c:manualLayout>
                  <c:x val="-3.6273358283508833E-2"/>
                  <c:y val="-3.97019972886863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A94-45BF-9778-4FCD6C7C8D86}"/>
                </c:ext>
              </c:extLst>
            </c:dLbl>
            <c:dLbl>
              <c:idx val="3"/>
              <c:layout>
                <c:manualLayout>
                  <c:x val="-1.4280435927385888E-2"/>
                  <c:y val="-3.23746297115300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49E-4EBB-BA09-F4621C1A2646}"/>
                </c:ext>
              </c:extLst>
            </c:dLbl>
            <c:dLbl>
              <c:idx val="4"/>
              <c:layout>
                <c:manualLayout>
                  <c:x val="-6.6952430691749762E-2"/>
                  <c:y val="4.73790604520456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A94-45BF-9778-4FCD6C7C8D86}"/>
                </c:ext>
              </c:extLst>
            </c:dLbl>
            <c:dLbl>
              <c:idx val="5"/>
              <c:layout>
                <c:manualLayout>
                  <c:x val="-4.581181615462463E-4"/>
                  <c:y val="-1.67859294621779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A94-45BF-9778-4FCD6C7C8D86}"/>
                </c:ext>
              </c:extLst>
            </c:dLbl>
            <c:dLbl>
              <c:idx val="6"/>
              <c:layout>
                <c:manualLayout>
                  <c:x val="-5.4715756534251543E-2"/>
                  <c:y val="-4.19936040713371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A94-45BF-9778-4FCD6C7C8D86}"/>
                </c:ext>
              </c:extLst>
            </c:dLbl>
            <c:dLbl>
              <c:idx val="7"/>
              <c:layout>
                <c:manualLayout>
                  <c:x val="-6.196297347725554E-3"/>
                  <c:y val="1.7084018785401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A94-45BF-9778-4FCD6C7C8D86}"/>
                </c:ext>
              </c:extLst>
            </c:dLbl>
            <c:dLbl>
              <c:idx val="8"/>
              <c:layout>
                <c:manualLayout>
                  <c:x val="-3.3226027352731481E-2"/>
                  <c:y val="-3.51187837233846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A94-45BF-9778-4FCD6C7C8D86}"/>
                </c:ext>
              </c:extLst>
            </c:dLbl>
            <c:dLbl>
              <c:idx val="9"/>
              <c:layout>
                <c:manualLayout>
                  <c:x val="-2.6665229178269509E-2"/>
                  <c:y val="-3.695784327683167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A94-45BF-9778-4FCD6C7C8D86}"/>
                </c:ext>
              </c:extLst>
            </c:dLbl>
            <c:dLbl>
              <c:idx val="10"/>
              <c:layout>
                <c:manualLayout>
                  <c:x val="-4.3264427796546996E-2"/>
                  <c:y val="4.50874536693947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A94-45BF-9778-4FCD6C7C8D86}"/>
                </c:ext>
              </c:extLst>
            </c:dLbl>
            <c:dLbl>
              <c:idx val="11"/>
              <c:layout>
                <c:manualLayout>
                  <c:x val="-4.4824933416837687E-2"/>
                  <c:y val="-4.19936040713371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A94-45BF-9778-4FCD6C7C8D86}"/>
                </c:ext>
              </c:extLst>
            </c:dLbl>
            <c:dLbl>
              <c:idx val="12"/>
              <c:layout>
                <c:manualLayout>
                  <c:x val="-1.8408700344347096E-2"/>
                  <c:y val="4.09567873332969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A94-45BF-9778-4FCD6C7C8D86}"/>
                </c:ext>
              </c:extLst>
            </c:dLbl>
            <c:dLbl>
              <c:idx val="13"/>
              <c:layout>
                <c:manualLayout>
                  <c:x val="-4.4800445549167421E-2"/>
                  <c:y val="-4.24977575635203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5A94-45BF-9778-4FCD6C7C8D86}"/>
                </c:ext>
              </c:extLst>
            </c:dLbl>
            <c:dLbl>
              <c:idx val="14"/>
              <c:layout>
                <c:manualLayout>
                  <c:x val="-3.3545778226601625E-2"/>
                  <c:y val="4.78314272397704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A94-45BF-9778-4FCD6C7C8D86}"/>
                </c:ext>
              </c:extLst>
            </c:dLbl>
            <c:dLbl>
              <c:idx val="15"/>
              <c:layout>
                <c:manualLayout>
                  <c:x val="-3.0793493595230818E-2"/>
                  <c:y val="-4.61242704074350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5A94-45BF-9778-4FCD6C7C8D86}"/>
                </c:ext>
              </c:extLst>
            </c:dLbl>
            <c:dLbl>
              <c:idx val="16"/>
              <c:layout>
                <c:manualLayout>
                  <c:x val="-2.2783685445755038E-2"/>
                  <c:y val="-4.61242704074350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49E-4EBB-BA09-F4621C1A2646}"/>
                </c:ext>
              </c:extLst>
            </c:dLbl>
            <c:spPr>
              <a:noFill/>
              <a:ln>
                <a:noFill/>
              </a:ln>
              <a:effectLst/>
            </c:spPr>
            <c:txPr>
              <a:bodyPr/>
              <a:lstStyle/>
              <a:p>
                <a:pPr>
                  <a:defRPr sz="1400" b="1"/>
                </a:pPr>
                <a:endParaRPr lang="ru-RU"/>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Лист1!$B$72:$R$72</c:f>
              <c:numCache>
                <c:formatCode>General</c:formatCode>
                <c:ptCount val="17"/>
                <c:pt idx="0">
                  <c:v>2009</c:v>
                </c:pt>
                <c:pt idx="1">
                  <c:v>2010</c:v>
                </c:pt>
                <c:pt idx="2">
                  <c:v>2011</c:v>
                </c:pt>
                <c:pt idx="3">
                  <c:v>2012</c:v>
                </c:pt>
                <c:pt idx="4">
                  <c:v>2013</c:v>
                </c:pt>
                <c:pt idx="5">
                  <c:v>2014</c:v>
                </c:pt>
                <c:pt idx="6">
                  <c:v>2015</c:v>
                </c:pt>
                <c:pt idx="7">
                  <c:v>2016</c:v>
                </c:pt>
                <c:pt idx="8">
                  <c:v>2017</c:v>
                </c:pt>
                <c:pt idx="9">
                  <c:v>2018</c:v>
                </c:pt>
                <c:pt idx="10">
                  <c:v>2019</c:v>
                </c:pt>
                <c:pt idx="11">
                  <c:v>2020</c:v>
                </c:pt>
                <c:pt idx="12">
                  <c:v>2021</c:v>
                </c:pt>
                <c:pt idx="13">
                  <c:v>2022</c:v>
                </c:pt>
                <c:pt idx="14">
                  <c:v>2023</c:v>
                </c:pt>
                <c:pt idx="15">
                  <c:v>2024</c:v>
                </c:pt>
                <c:pt idx="16">
                  <c:v>2025</c:v>
                </c:pt>
              </c:numCache>
            </c:numRef>
          </c:cat>
          <c:val>
            <c:numRef>
              <c:f>Лист1!$B$73:$R$73</c:f>
              <c:numCache>
                <c:formatCode>0.0</c:formatCode>
                <c:ptCount val="17"/>
                <c:pt idx="0">
                  <c:v>68.7</c:v>
                </c:pt>
                <c:pt idx="1">
                  <c:v>75</c:v>
                </c:pt>
                <c:pt idx="2">
                  <c:v>89.8</c:v>
                </c:pt>
                <c:pt idx="3">
                  <c:v>75.5</c:v>
                </c:pt>
                <c:pt idx="4">
                  <c:v>71.5</c:v>
                </c:pt>
                <c:pt idx="5">
                  <c:v>43</c:v>
                </c:pt>
                <c:pt idx="6">
                  <c:v>64.900000000000006</c:v>
                </c:pt>
                <c:pt idx="7">
                  <c:v>67.099999999999994</c:v>
                </c:pt>
                <c:pt idx="8">
                  <c:v>92</c:v>
                </c:pt>
                <c:pt idx="9">
                  <c:v>82</c:v>
                </c:pt>
                <c:pt idx="10">
                  <c:v>74.7</c:v>
                </c:pt>
                <c:pt idx="11">
                  <c:v>75.8</c:v>
                </c:pt>
                <c:pt idx="12">
                  <c:v>86.2</c:v>
                </c:pt>
                <c:pt idx="13">
                  <c:v>86.1</c:v>
                </c:pt>
                <c:pt idx="14">
                  <c:v>82</c:v>
                </c:pt>
                <c:pt idx="15">
                  <c:v>82</c:v>
                </c:pt>
                <c:pt idx="16">
                  <c:v>79.599999999999994</c:v>
                </c:pt>
              </c:numCache>
            </c:numRef>
          </c:val>
          <c:smooth val="0"/>
          <c:extLst>
            <c:ext xmlns:c16="http://schemas.microsoft.com/office/drawing/2014/chart" uri="{C3380CC4-5D6E-409C-BE32-E72D297353CC}">
              <c16:uniqueId val="{0000000F-5A94-45BF-9778-4FCD6C7C8D86}"/>
            </c:ext>
          </c:extLst>
        </c:ser>
        <c:dLbls>
          <c:showLegendKey val="0"/>
          <c:showVal val="0"/>
          <c:showCatName val="0"/>
          <c:showSerName val="0"/>
          <c:showPercent val="0"/>
          <c:showBubbleSize val="0"/>
        </c:dLbls>
        <c:marker val="1"/>
        <c:smooth val="0"/>
        <c:axId val="155215744"/>
        <c:axId val="155217280"/>
      </c:lineChart>
      <c:catAx>
        <c:axId val="155215744"/>
        <c:scaling>
          <c:orientation val="minMax"/>
        </c:scaling>
        <c:delete val="0"/>
        <c:axPos val="b"/>
        <c:numFmt formatCode="General" sourceLinked="1"/>
        <c:majorTickMark val="out"/>
        <c:minorTickMark val="none"/>
        <c:tickLblPos val="nextTo"/>
        <c:txPr>
          <a:bodyPr/>
          <a:lstStyle/>
          <a:p>
            <a:pPr>
              <a:defRPr sz="1400"/>
            </a:pPr>
            <a:endParaRPr lang="ru-RU"/>
          </a:p>
        </c:txPr>
        <c:crossAx val="155217280"/>
        <c:crosses val="autoZero"/>
        <c:auto val="1"/>
        <c:lblAlgn val="ctr"/>
        <c:lblOffset val="100"/>
        <c:noMultiLvlLbl val="0"/>
      </c:catAx>
      <c:valAx>
        <c:axId val="155217280"/>
        <c:scaling>
          <c:orientation val="minMax"/>
        </c:scaling>
        <c:delete val="0"/>
        <c:axPos val="l"/>
        <c:majorGridlines/>
        <c:numFmt formatCode="0.0" sourceLinked="1"/>
        <c:majorTickMark val="out"/>
        <c:minorTickMark val="none"/>
        <c:tickLblPos val="nextTo"/>
        <c:txPr>
          <a:bodyPr/>
          <a:lstStyle/>
          <a:p>
            <a:pPr>
              <a:defRPr sz="1200"/>
            </a:pPr>
            <a:endParaRPr lang="ru-RU"/>
          </a:p>
        </c:txPr>
        <c:crossAx val="155215744"/>
        <c:crosses val="autoZero"/>
        <c:crossBetween val="between"/>
      </c:valAx>
    </c:plotArea>
    <c:plotVisOnly val="1"/>
    <c:dispBlanksAs val="gap"/>
    <c:showDLblsOverMax val="0"/>
  </c:chart>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09"/>
      <c:rAngAx val="0"/>
    </c:view3D>
    <c:floor>
      <c:thickness val="0"/>
    </c:floor>
    <c:sideWall>
      <c:thickness val="0"/>
    </c:sideWall>
    <c:backWall>
      <c:thickness val="0"/>
    </c:backWall>
    <c:plotArea>
      <c:layout/>
      <c:pie3DChart>
        <c:varyColors val="1"/>
        <c:ser>
          <c:idx val="0"/>
          <c:order val="0"/>
          <c:tx>
            <c:strRef>
              <c:f>Sheet1!$B$1</c:f>
              <c:strCache>
                <c:ptCount val="1"/>
                <c:pt idx="0">
                  <c:v>Insert Data</c:v>
                </c:pt>
              </c:strCache>
            </c:strRef>
          </c:tx>
          <c:dPt>
            <c:idx val="0"/>
            <c:bubble3D val="0"/>
            <c:spPr>
              <a:gradFill flip="none" rotWithShape="1">
                <a:gsLst>
                  <a:gs pos="27000">
                    <a:srgbClr val="FF9900"/>
                  </a:gs>
                  <a:gs pos="50000">
                    <a:srgbClr val="FF9900"/>
                  </a:gs>
                  <a:gs pos="100000">
                    <a:srgbClr val="FFCC00"/>
                  </a:gs>
                </a:gsLst>
                <a:lin ang="10800000" scaled="1"/>
                <a:tileRect/>
              </a:gradFill>
            </c:spPr>
            <c:extLst>
              <c:ext xmlns:c16="http://schemas.microsoft.com/office/drawing/2014/chart" uri="{C3380CC4-5D6E-409C-BE32-E72D297353CC}">
                <c16:uniqueId val="{00000001-278A-4065-87F4-4C0CBF753C83}"/>
              </c:ext>
            </c:extLst>
          </c:dPt>
          <c:dPt>
            <c:idx val="1"/>
            <c:bubble3D val="0"/>
            <c:spPr>
              <a:gradFill flip="none" rotWithShape="1">
                <a:gsLst>
                  <a:gs pos="0">
                    <a:srgbClr val="7030A0"/>
                  </a:gs>
                  <a:gs pos="50000">
                    <a:srgbClr val="7030A0"/>
                  </a:gs>
                  <a:gs pos="100000">
                    <a:srgbClr val="7030A0"/>
                  </a:gs>
                </a:gsLst>
                <a:lin ang="10800000" scaled="1"/>
                <a:tileRect/>
              </a:gradFill>
            </c:spPr>
            <c:extLst>
              <c:ext xmlns:c16="http://schemas.microsoft.com/office/drawing/2014/chart" uri="{C3380CC4-5D6E-409C-BE32-E72D297353CC}">
                <c16:uniqueId val="{00000003-278A-4065-87F4-4C0CBF753C83}"/>
              </c:ext>
            </c:extLst>
          </c:dPt>
          <c:dPt>
            <c:idx val="2"/>
            <c:bubble3D val="0"/>
            <c:spPr>
              <a:gradFill>
                <a:gsLst>
                  <a:gs pos="0">
                    <a:srgbClr val="00B0F0"/>
                  </a:gs>
                  <a:gs pos="50000">
                    <a:schemeClr val="accent5">
                      <a:lumMod val="60000"/>
                      <a:lumOff val="40000"/>
                    </a:schemeClr>
                  </a:gs>
                  <a:gs pos="100000">
                    <a:srgbClr val="0070C0"/>
                  </a:gs>
                </a:gsLst>
                <a:lin ang="10800000" scaled="1"/>
              </a:gradFill>
            </c:spPr>
            <c:extLst>
              <c:ext xmlns:c16="http://schemas.microsoft.com/office/drawing/2014/chart" uri="{C3380CC4-5D6E-409C-BE32-E72D297353CC}">
                <c16:uniqueId val="{00000005-278A-4065-87F4-4C0CBF753C83}"/>
              </c:ext>
            </c:extLst>
          </c:dPt>
          <c:dPt>
            <c:idx val="3"/>
            <c:bubble3D val="0"/>
            <c:spPr>
              <a:gradFill>
                <a:gsLst>
                  <a:gs pos="60000">
                    <a:srgbClr val="FFAFAF"/>
                  </a:gs>
                  <a:gs pos="3000">
                    <a:srgbClr val="FF0066"/>
                  </a:gs>
                  <a:gs pos="100000">
                    <a:srgbClr val="FF0066"/>
                  </a:gs>
                </a:gsLst>
                <a:lin ang="10800000" scaled="1"/>
              </a:gradFill>
            </c:spPr>
            <c:extLst>
              <c:ext xmlns:c16="http://schemas.microsoft.com/office/drawing/2014/chart" uri="{C3380CC4-5D6E-409C-BE32-E72D297353CC}">
                <c16:uniqueId val="{00000007-278A-4065-87F4-4C0CBF753C83}"/>
              </c:ext>
            </c:extLst>
          </c:dPt>
          <c:dPt>
            <c:idx val="4"/>
            <c:bubble3D val="0"/>
            <c:spPr>
              <a:solidFill>
                <a:srgbClr val="0000FF"/>
              </a:solidFill>
            </c:spPr>
            <c:extLst>
              <c:ext xmlns:c16="http://schemas.microsoft.com/office/drawing/2014/chart" uri="{C3380CC4-5D6E-409C-BE32-E72D297353CC}">
                <c16:uniqueId val="{00000009-278A-4065-87F4-4C0CBF753C83}"/>
              </c:ext>
            </c:extLst>
          </c:dPt>
          <c:dPt>
            <c:idx val="5"/>
            <c:bubble3D val="0"/>
            <c:spPr>
              <a:gradFill flip="none" rotWithShape="1">
                <a:gsLst>
                  <a:gs pos="0">
                    <a:srgbClr val="FF0000"/>
                  </a:gs>
                  <a:gs pos="81000">
                    <a:srgbClr val="FF6464"/>
                  </a:gs>
                  <a:gs pos="64000">
                    <a:srgbClr val="FF7171"/>
                  </a:gs>
                  <a:gs pos="100000">
                    <a:srgbClr val="FF5757"/>
                  </a:gs>
                </a:gsLst>
                <a:lin ang="13500000" scaled="1"/>
                <a:tileRect/>
              </a:gradFill>
            </c:spPr>
            <c:extLst>
              <c:ext xmlns:c16="http://schemas.microsoft.com/office/drawing/2014/chart" uri="{C3380CC4-5D6E-409C-BE32-E72D297353CC}">
                <c16:uniqueId val="{0000000B-278A-4065-87F4-4C0CBF753C83}"/>
              </c:ext>
            </c:extLst>
          </c:dPt>
          <c:dPt>
            <c:idx val="6"/>
            <c:bubble3D val="0"/>
            <c:spPr>
              <a:gradFill>
                <a:gsLst>
                  <a:gs pos="0">
                    <a:srgbClr val="00B050"/>
                  </a:gs>
                  <a:gs pos="60000">
                    <a:schemeClr val="accent6">
                      <a:lumMod val="60000"/>
                      <a:lumOff val="40000"/>
                    </a:schemeClr>
                  </a:gs>
                  <a:gs pos="32000">
                    <a:srgbClr val="92D050"/>
                  </a:gs>
                  <a:gs pos="100000">
                    <a:srgbClr val="00B050"/>
                  </a:gs>
                </a:gsLst>
                <a:lin ang="13500000" scaled="1"/>
              </a:gradFill>
            </c:spPr>
            <c:extLst>
              <c:ext xmlns:c16="http://schemas.microsoft.com/office/drawing/2014/chart" uri="{C3380CC4-5D6E-409C-BE32-E72D297353CC}">
                <c16:uniqueId val="{0000000D-278A-4065-87F4-4C0CBF753C83}"/>
              </c:ext>
            </c:extLst>
          </c:dPt>
          <c:dLbls>
            <c:dLbl>
              <c:idx val="0"/>
              <c:layout>
                <c:manualLayout>
                  <c:x val="7.8558774673749034E-3"/>
                  <c:y val="8.1644740038294399E-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78A-4065-87F4-4C0CBF753C83}"/>
                </c:ext>
              </c:extLst>
            </c:dLbl>
            <c:dLbl>
              <c:idx val="1"/>
              <c:layout>
                <c:manualLayout>
                  <c:x val="2.295011752009787E-2"/>
                  <c:y val="-1.214380977700827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78A-4065-87F4-4C0CBF753C83}"/>
                </c:ext>
              </c:extLst>
            </c:dLbl>
            <c:dLbl>
              <c:idx val="2"/>
              <c:layout>
                <c:manualLayout>
                  <c:x val="3.7061529150118309E-2"/>
                  <c:y val="3.398084206162795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78A-4065-87F4-4C0CBF753C83}"/>
                </c:ext>
              </c:extLst>
            </c:dLbl>
            <c:dLbl>
              <c:idx val="3"/>
              <c:layout>
                <c:manualLayout>
                  <c:x val="1.3417397719878968E-2"/>
                  <c:y val="-4.9163350756964874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78A-4065-87F4-4C0CBF753C83}"/>
                </c:ext>
              </c:extLst>
            </c:dLbl>
            <c:dLbl>
              <c:idx val="4"/>
              <c:layout>
                <c:manualLayout>
                  <c:x val="-5.553502172551944E-2"/>
                  <c:y val="-3.3598777001196976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78A-4065-87F4-4C0CBF753C83}"/>
                </c:ext>
              </c:extLst>
            </c:dLbl>
            <c:dLbl>
              <c:idx val="5"/>
              <c:layout>
                <c:manualLayout>
                  <c:x val="2.5976942702023401E-2"/>
                  <c:y val="-3.4105104755403903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78A-4065-87F4-4C0CBF753C83}"/>
                </c:ext>
              </c:extLst>
            </c:dLbl>
            <c:dLbl>
              <c:idx val="6"/>
              <c:layout>
                <c:manualLayout>
                  <c:x val="8.5496868346604422E-3"/>
                  <c:y val="-1.8220475220578489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278A-4065-87F4-4C0CBF753C83}"/>
                </c:ext>
              </c:extLst>
            </c:dLbl>
            <c:spPr>
              <a:noFill/>
              <a:ln>
                <a:noFill/>
              </a:ln>
              <a:effectLst/>
            </c:spPr>
            <c:txPr>
              <a:bodyPr/>
              <a:lstStyle/>
              <a:p>
                <a:pPr>
                  <a:defRPr sz="2000" b="1">
                    <a:solidFill>
                      <a:schemeClr val="tx1"/>
                    </a:solidFill>
                    <a:latin typeface="+mn-lt"/>
                  </a:defRPr>
                </a:pPr>
                <a:endParaRPr lang="ru-RU"/>
              </a:p>
            </c:tx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Sheet1!$A$2:$A$8</c:f>
              <c:strCache>
                <c:ptCount val="7"/>
                <c:pt idx="0">
                  <c:v>Аренда земли</c:v>
                </c:pt>
                <c:pt idx="1">
                  <c:v>Аренда имущества</c:v>
                </c:pt>
                <c:pt idx="2">
                  <c:v>Затраты государства</c:v>
                </c:pt>
                <c:pt idx="3">
                  <c:v>продажа земли</c:v>
                </c:pt>
                <c:pt idx="4">
                  <c:v>увеличение площади земельных участков</c:v>
                </c:pt>
                <c:pt idx="5">
                  <c:v>Штрафы</c:v>
                </c:pt>
                <c:pt idx="6">
                  <c:v>Прочие неналоговые</c:v>
                </c:pt>
              </c:strCache>
            </c:strRef>
          </c:cat>
          <c:val>
            <c:numRef>
              <c:f>Sheet1!$B$2:$B$8</c:f>
              <c:numCache>
                <c:formatCode>General</c:formatCode>
                <c:ptCount val="7"/>
                <c:pt idx="0">
                  <c:v>15.7</c:v>
                </c:pt>
                <c:pt idx="1">
                  <c:v>0.6</c:v>
                </c:pt>
                <c:pt idx="2">
                  <c:v>28.4</c:v>
                </c:pt>
                <c:pt idx="3">
                  <c:v>18.100000000000001</c:v>
                </c:pt>
                <c:pt idx="4">
                  <c:v>3.3</c:v>
                </c:pt>
                <c:pt idx="5">
                  <c:v>7</c:v>
                </c:pt>
                <c:pt idx="6">
                  <c:v>26.9</c:v>
                </c:pt>
              </c:numCache>
            </c:numRef>
          </c:val>
          <c:extLst>
            <c:ext xmlns:c16="http://schemas.microsoft.com/office/drawing/2014/chart" uri="{C3380CC4-5D6E-409C-BE32-E72D297353CC}">
              <c16:uniqueId val="{0000000E-278A-4065-87F4-4C0CBF753C83}"/>
            </c:ext>
          </c:extLst>
        </c:ser>
        <c:dLbls>
          <c:dLblPos val="outEnd"/>
          <c:showLegendKey val="0"/>
          <c:showVal val="0"/>
          <c:showCatName val="1"/>
          <c:showSerName val="0"/>
          <c:showPercent val="1"/>
          <c:showBubbleSize val="0"/>
          <c:showLeaderLines val="1"/>
        </c:dLbls>
      </c:pie3DChart>
      <c:spPr>
        <a:noFill/>
        <a:ln w="25402">
          <a:noFill/>
        </a:ln>
      </c:spPr>
    </c:plotArea>
    <c:plotVisOnly val="1"/>
    <c:dispBlanksAs val="zero"/>
    <c:showDLblsOverMax val="0"/>
  </c:chart>
  <c:txPr>
    <a:bodyPr/>
    <a:lstStyle/>
    <a:p>
      <a:pPr>
        <a:defRPr sz="1598">
          <a:solidFill>
            <a:schemeClr val="bg1"/>
          </a:solidFill>
          <a:latin typeface="HY헤드라인M" pitchFamily="18" charset="-127"/>
          <a:ea typeface="HY헤드라인M" pitchFamily="18" charset="-127"/>
        </a:defRPr>
      </a:pPr>
      <a:endParaRPr lang="ru-RU"/>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76"/>
      <c:rAngAx val="0"/>
    </c:view3D>
    <c:floor>
      <c:thickness val="0"/>
    </c:floor>
    <c:sideWall>
      <c:thickness val="0"/>
    </c:sideWall>
    <c:backWall>
      <c:thickness val="0"/>
    </c:backWall>
    <c:plotArea>
      <c:layout/>
      <c:pie3DChart>
        <c:varyColors val="1"/>
        <c:ser>
          <c:idx val="0"/>
          <c:order val="0"/>
          <c:tx>
            <c:strRef>
              <c:f>Sheet1!$B$1</c:f>
              <c:strCache>
                <c:ptCount val="1"/>
                <c:pt idx="0">
                  <c:v>Insert Data</c:v>
                </c:pt>
              </c:strCache>
            </c:strRef>
          </c:tx>
          <c:dPt>
            <c:idx val="0"/>
            <c:bubble3D val="0"/>
            <c:spPr>
              <a:gradFill flip="none" rotWithShape="1">
                <a:gsLst>
                  <a:gs pos="27000">
                    <a:srgbClr val="FF9900"/>
                  </a:gs>
                  <a:gs pos="50000">
                    <a:srgbClr val="FF9900"/>
                  </a:gs>
                  <a:gs pos="100000">
                    <a:srgbClr val="FFCC00"/>
                  </a:gs>
                </a:gsLst>
                <a:lin ang="10800000" scaled="1"/>
                <a:tileRect/>
              </a:gradFill>
            </c:spPr>
            <c:extLst>
              <c:ext xmlns:c16="http://schemas.microsoft.com/office/drawing/2014/chart" uri="{C3380CC4-5D6E-409C-BE32-E72D297353CC}">
                <c16:uniqueId val="{00000001-5712-4D00-90F5-99A80F135B49}"/>
              </c:ext>
            </c:extLst>
          </c:dPt>
          <c:dPt>
            <c:idx val="1"/>
            <c:bubble3D val="0"/>
            <c:spPr>
              <a:gradFill flip="none" rotWithShape="1">
                <a:gsLst>
                  <a:gs pos="0">
                    <a:srgbClr val="7030A0"/>
                  </a:gs>
                  <a:gs pos="50000">
                    <a:srgbClr val="7030A0"/>
                  </a:gs>
                  <a:gs pos="100000">
                    <a:srgbClr val="7030A0"/>
                  </a:gs>
                </a:gsLst>
                <a:lin ang="10800000" scaled="1"/>
                <a:tileRect/>
              </a:gradFill>
            </c:spPr>
            <c:extLst>
              <c:ext xmlns:c16="http://schemas.microsoft.com/office/drawing/2014/chart" uri="{C3380CC4-5D6E-409C-BE32-E72D297353CC}">
                <c16:uniqueId val="{00000003-5712-4D00-90F5-99A80F135B49}"/>
              </c:ext>
            </c:extLst>
          </c:dPt>
          <c:dPt>
            <c:idx val="2"/>
            <c:bubble3D val="0"/>
            <c:spPr>
              <a:gradFill>
                <a:gsLst>
                  <a:gs pos="17000">
                    <a:srgbClr val="00B0F0"/>
                  </a:gs>
                  <a:gs pos="50000">
                    <a:schemeClr val="accent5">
                      <a:lumMod val="60000"/>
                      <a:lumOff val="40000"/>
                    </a:schemeClr>
                  </a:gs>
                  <a:gs pos="84000">
                    <a:srgbClr val="00B0F0"/>
                  </a:gs>
                </a:gsLst>
                <a:lin ang="10800000" scaled="1"/>
              </a:gradFill>
            </c:spPr>
            <c:extLst>
              <c:ext xmlns:c16="http://schemas.microsoft.com/office/drawing/2014/chart" uri="{C3380CC4-5D6E-409C-BE32-E72D297353CC}">
                <c16:uniqueId val="{00000005-5712-4D00-90F5-99A80F135B49}"/>
              </c:ext>
            </c:extLst>
          </c:dPt>
          <c:dPt>
            <c:idx val="3"/>
            <c:bubble3D val="0"/>
            <c:spPr>
              <a:gradFill>
                <a:gsLst>
                  <a:gs pos="60000">
                    <a:srgbClr val="FFAFAF"/>
                  </a:gs>
                  <a:gs pos="3000">
                    <a:srgbClr val="FF0066"/>
                  </a:gs>
                  <a:gs pos="100000">
                    <a:srgbClr val="FF0066"/>
                  </a:gs>
                </a:gsLst>
                <a:lin ang="10800000" scaled="1"/>
              </a:gradFill>
            </c:spPr>
            <c:extLst>
              <c:ext xmlns:c16="http://schemas.microsoft.com/office/drawing/2014/chart" uri="{C3380CC4-5D6E-409C-BE32-E72D297353CC}">
                <c16:uniqueId val="{00000007-5712-4D00-90F5-99A80F135B49}"/>
              </c:ext>
            </c:extLst>
          </c:dPt>
          <c:dPt>
            <c:idx val="4"/>
            <c:bubble3D val="0"/>
            <c:spPr>
              <a:solidFill>
                <a:srgbClr val="0000FF"/>
              </a:solidFill>
            </c:spPr>
            <c:extLst>
              <c:ext xmlns:c16="http://schemas.microsoft.com/office/drawing/2014/chart" uri="{C3380CC4-5D6E-409C-BE32-E72D297353CC}">
                <c16:uniqueId val="{00000009-5712-4D00-90F5-99A80F135B49}"/>
              </c:ext>
            </c:extLst>
          </c:dPt>
          <c:dPt>
            <c:idx val="5"/>
            <c:bubble3D val="0"/>
            <c:spPr>
              <a:gradFill flip="none" rotWithShape="1">
                <a:gsLst>
                  <a:gs pos="0">
                    <a:srgbClr val="FF0000"/>
                  </a:gs>
                  <a:gs pos="81000">
                    <a:srgbClr val="FF6464"/>
                  </a:gs>
                  <a:gs pos="64000">
                    <a:srgbClr val="FF7171"/>
                  </a:gs>
                  <a:gs pos="100000">
                    <a:srgbClr val="FF5757"/>
                  </a:gs>
                </a:gsLst>
                <a:lin ang="13500000" scaled="1"/>
                <a:tileRect/>
              </a:gradFill>
            </c:spPr>
            <c:extLst>
              <c:ext xmlns:c16="http://schemas.microsoft.com/office/drawing/2014/chart" uri="{C3380CC4-5D6E-409C-BE32-E72D297353CC}">
                <c16:uniqueId val="{0000000B-5712-4D00-90F5-99A80F135B49}"/>
              </c:ext>
            </c:extLst>
          </c:dPt>
          <c:dPt>
            <c:idx val="6"/>
            <c:bubble3D val="0"/>
            <c:spPr>
              <a:gradFill>
                <a:gsLst>
                  <a:gs pos="0">
                    <a:srgbClr val="00B050"/>
                  </a:gs>
                  <a:gs pos="60000">
                    <a:schemeClr val="accent6">
                      <a:lumMod val="60000"/>
                      <a:lumOff val="40000"/>
                    </a:schemeClr>
                  </a:gs>
                  <a:gs pos="32000">
                    <a:srgbClr val="92D050"/>
                  </a:gs>
                  <a:gs pos="100000">
                    <a:srgbClr val="00B050"/>
                  </a:gs>
                </a:gsLst>
                <a:lin ang="13500000" scaled="1"/>
              </a:gradFill>
            </c:spPr>
            <c:extLst>
              <c:ext xmlns:c16="http://schemas.microsoft.com/office/drawing/2014/chart" uri="{C3380CC4-5D6E-409C-BE32-E72D297353CC}">
                <c16:uniqueId val="{0000000D-5712-4D00-90F5-99A80F135B49}"/>
              </c:ext>
            </c:extLst>
          </c:dPt>
          <c:dLbls>
            <c:dLbl>
              <c:idx val="0"/>
              <c:layout>
                <c:manualLayout>
                  <c:x val="-4.9356395676700381E-2"/>
                  <c:y val="0.11668071640738731"/>
                </c:manualLayout>
              </c:layout>
              <c:numFmt formatCode="#,##0.0" sourceLinked="0"/>
              <c:spPr/>
              <c:txPr>
                <a:bodyPr/>
                <a:lstStyle/>
                <a:p>
                  <a:pPr>
                    <a:defRPr sz="2000" b="1">
                      <a:solidFill>
                        <a:schemeClr val="tx1"/>
                      </a:solidFill>
                      <a:latin typeface="+mn-lt"/>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712-4D00-90F5-99A80F135B49}"/>
                </c:ext>
              </c:extLst>
            </c:dLbl>
            <c:dLbl>
              <c:idx val="1"/>
              <c:layout>
                <c:manualLayout>
                  <c:x val="3.8536283141311911E-2"/>
                  <c:y val="-2.8424175709890311E-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712-4D00-90F5-99A80F135B49}"/>
                </c:ext>
              </c:extLst>
            </c:dLbl>
            <c:dLbl>
              <c:idx val="2"/>
              <c:layout>
                <c:manualLayout>
                  <c:x val="-3.047852187514254E-2"/>
                  <c:y val="-1.2526118968468281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712-4D00-90F5-99A80F135B49}"/>
                </c:ext>
              </c:extLst>
            </c:dLbl>
            <c:dLbl>
              <c:idx val="3"/>
              <c:layout>
                <c:manualLayout>
                  <c:x val="-1.2559749525000352E-2"/>
                  <c:y val="-3.986220268197465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712-4D00-90F5-99A80F135B49}"/>
                </c:ext>
              </c:extLst>
            </c:dLbl>
            <c:dLbl>
              <c:idx val="4"/>
              <c:layout>
                <c:manualLayout>
                  <c:x val="-1.9167301942686683E-2"/>
                  <c:y val="-3.0498312932523891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712-4D00-90F5-99A80F135B49}"/>
                </c:ext>
              </c:extLst>
            </c:dLbl>
            <c:dLbl>
              <c:idx val="5"/>
              <c:layout>
                <c:manualLayout>
                  <c:x val="4.1563108323237438E-2"/>
                  <c:y val="-2.7904176618057736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712-4D00-90F5-99A80F135B49}"/>
                </c:ext>
              </c:extLst>
            </c:dLbl>
            <c:dLbl>
              <c:idx val="6"/>
              <c:layout>
                <c:manualLayout>
                  <c:x val="1.8940463915469802E-2"/>
                  <c:y val="-3.062233149527081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712-4D00-90F5-99A80F135B49}"/>
                </c:ext>
              </c:extLst>
            </c:dLbl>
            <c:spPr>
              <a:noFill/>
              <a:ln>
                <a:noFill/>
              </a:ln>
              <a:effectLst/>
            </c:spPr>
            <c:txPr>
              <a:bodyPr/>
              <a:lstStyle/>
              <a:p>
                <a:pPr>
                  <a:defRPr sz="2000" b="1">
                    <a:solidFill>
                      <a:schemeClr val="tx1"/>
                    </a:solidFill>
                    <a:latin typeface="+mn-lt"/>
                  </a:defRPr>
                </a:pPr>
                <a:endParaRPr lang="ru-RU"/>
              </a:p>
            </c:tx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Sheet1!$A$2:$A$8</c:f>
              <c:strCache>
                <c:ptCount val="7"/>
                <c:pt idx="0">
                  <c:v>Аренда земли</c:v>
                </c:pt>
                <c:pt idx="1">
                  <c:v>Аренда имущества</c:v>
                </c:pt>
                <c:pt idx="2">
                  <c:v>Затраты государства</c:v>
                </c:pt>
                <c:pt idx="3">
                  <c:v>продажа земли</c:v>
                </c:pt>
                <c:pt idx="4">
                  <c:v>увеличение площади земельных участков</c:v>
                </c:pt>
                <c:pt idx="5">
                  <c:v>Штрафы</c:v>
                </c:pt>
                <c:pt idx="6">
                  <c:v>Прочие неналоговые</c:v>
                </c:pt>
              </c:strCache>
            </c:strRef>
          </c:cat>
          <c:val>
            <c:numRef>
              <c:f>Sheet1!$B$2:$B$8</c:f>
              <c:numCache>
                <c:formatCode>General</c:formatCode>
                <c:ptCount val="7"/>
                <c:pt idx="0">
                  <c:v>29.8</c:v>
                </c:pt>
                <c:pt idx="1">
                  <c:v>1</c:v>
                </c:pt>
                <c:pt idx="2">
                  <c:v>6.1</c:v>
                </c:pt>
                <c:pt idx="3">
                  <c:v>11.1</c:v>
                </c:pt>
                <c:pt idx="4">
                  <c:v>9.6</c:v>
                </c:pt>
                <c:pt idx="5">
                  <c:v>18.7</c:v>
                </c:pt>
                <c:pt idx="6">
                  <c:v>23.7</c:v>
                </c:pt>
              </c:numCache>
            </c:numRef>
          </c:val>
          <c:extLst>
            <c:ext xmlns:c16="http://schemas.microsoft.com/office/drawing/2014/chart" uri="{C3380CC4-5D6E-409C-BE32-E72D297353CC}">
              <c16:uniqueId val="{0000000E-5712-4D00-90F5-99A80F135B49}"/>
            </c:ext>
          </c:extLst>
        </c:ser>
        <c:dLbls>
          <c:dLblPos val="outEnd"/>
          <c:showLegendKey val="0"/>
          <c:showVal val="0"/>
          <c:showCatName val="1"/>
          <c:showSerName val="0"/>
          <c:showPercent val="1"/>
          <c:showBubbleSize val="0"/>
          <c:showLeaderLines val="1"/>
        </c:dLbls>
      </c:pie3DChart>
      <c:spPr>
        <a:noFill/>
        <a:ln w="25402">
          <a:noFill/>
        </a:ln>
      </c:spPr>
    </c:plotArea>
    <c:plotVisOnly val="1"/>
    <c:dispBlanksAs val="zero"/>
    <c:showDLblsOverMax val="0"/>
  </c:chart>
  <c:txPr>
    <a:bodyPr/>
    <a:lstStyle/>
    <a:p>
      <a:pPr>
        <a:defRPr sz="1598">
          <a:solidFill>
            <a:schemeClr val="bg1"/>
          </a:solidFill>
          <a:latin typeface="HY헤드라인M" pitchFamily="18" charset="-127"/>
          <a:ea typeface="HY헤드라인M" pitchFamily="18" charset="-127"/>
        </a:defRPr>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doughnutChart>
        <c:varyColors val="1"/>
        <c:ser>
          <c:idx val="0"/>
          <c:order val="0"/>
          <c:tx>
            <c:strRef>
              <c:f>Sheet1!$B$1</c:f>
              <c:strCache>
                <c:ptCount val="1"/>
                <c:pt idx="0">
                  <c:v>销售额</c:v>
                </c:pt>
              </c:strCache>
            </c:strRef>
          </c:tx>
          <c:spPr>
            <a:effectLst>
              <a:outerShdw blurRad="57150" dist="19050" dir="5400000" sx="102000" sy="102000" algn="ctr" rotWithShape="0">
                <a:srgbClr val="000000">
                  <a:alpha val="63000"/>
                </a:srgbClr>
              </a:outerShdw>
            </a:effectLst>
          </c:spPr>
          <c:dPt>
            <c:idx val="0"/>
            <c:bubble3D val="0"/>
            <c:spPr>
              <a:solidFill>
                <a:srgbClr val="00B0F0"/>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1-E9D5-4FCC-B539-9200E6FCDA66}"/>
              </c:ext>
            </c:extLst>
          </c:dPt>
          <c:dPt>
            <c:idx val="1"/>
            <c:bubble3D val="0"/>
            <c:spPr>
              <a:solidFill>
                <a:srgbClr val="FF5A33"/>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3-E9D5-4FCC-B539-9200E6FCDA66}"/>
              </c:ext>
            </c:extLst>
          </c:dPt>
          <c:dPt>
            <c:idx val="2"/>
            <c:bubble3D val="0"/>
            <c:spPr>
              <a:solidFill>
                <a:srgbClr val="9966FF"/>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5-E9D5-4FCC-B539-9200E6FCDA66}"/>
              </c:ext>
            </c:extLst>
          </c:dPt>
          <c:dPt>
            <c:idx val="3"/>
            <c:bubble3D val="0"/>
            <c:extLst>
              <c:ext xmlns:c16="http://schemas.microsoft.com/office/drawing/2014/chart" uri="{C3380CC4-5D6E-409C-BE32-E72D297353CC}">
                <c16:uniqueId val="{00000007-E9D5-4FCC-B539-9200E6FCDA66}"/>
              </c:ext>
            </c:extLst>
          </c:dPt>
          <c:dPt>
            <c:idx val="4"/>
            <c:bubble3D val="0"/>
            <c:spPr>
              <a:solidFill>
                <a:srgbClr val="C00000"/>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8-21FC-4809-9280-1C0BC82E1A13}"/>
              </c:ext>
            </c:extLst>
          </c:dPt>
          <c:dPt>
            <c:idx val="5"/>
            <c:bubble3D val="0"/>
            <c:spPr>
              <a:solidFill>
                <a:srgbClr val="00B050"/>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A-21FC-4809-9280-1C0BC82E1A13}"/>
              </c:ext>
            </c:extLst>
          </c:dPt>
          <c:cat>
            <c:strRef>
              <c:f>Sheet1!$A$2:$A$7</c:f>
              <c:strCache>
                <c:ptCount val="6"/>
                <c:pt idx="0">
                  <c:v>ФУ</c:v>
                </c:pt>
                <c:pt idx="1">
                  <c:v>ОК</c:v>
                </c:pt>
                <c:pt idx="2">
                  <c:v>ОНО</c:v>
                </c:pt>
                <c:pt idx="3">
                  <c:v>ОСХ</c:v>
                </c:pt>
                <c:pt idx="4">
                  <c:v>Адм</c:v>
                </c:pt>
                <c:pt idx="5">
                  <c:v>Др</c:v>
                </c:pt>
              </c:strCache>
            </c:strRef>
          </c:cat>
          <c:val>
            <c:numRef>
              <c:f>Sheet1!$B$2:$B$7</c:f>
              <c:numCache>
                <c:formatCode>General</c:formatCode>
                <c:ptCount val="6"/>
                <c:pt idx="0">
                  <c:v>2.4</c:v>
                </c:pt>
                <c:pt idx="1">
                  <c:v>0.1</c:v>
                </c:pt>
                <c:pt idx="2">
                  <c:v>23.3</c:v>
                </c:pt>
                <c:pt idx="3">
                  <c:v>0.3</c:v>
                </c:pt>
                <c:pt idx="4">
                  <c:v>27.9</c:v>
                </c:pt>
                <c:pt idx="5">
                  <c:v>46</c:v>
                </c:pt>
              </c:numCache>
            </c:numRef>
          </c:val>
          <c:extLst>
            <c:ext xmlns:c16="http://schemas.microsoft.com/office/drawing/2014/chart" uri="{C3380CC4-5D6E-409C-BE32-E72D297353CC}">
              <c16:uniqueId val="{00000008-E9D5-4FCC-B539-9200E6FCDA66}"/>
            </c:ext>
          </c:extLst>
        </c:ser>
        <c:dLbls>
          <c:showLegendKey val="0"/>
          <c:showVal val="0"/>
          <c:showCatName val="0"/>
          <c:showSerName val="0"/>
          <c:showPercent val="0"/>
          <c:showBubbleSize val="0"/>
          <c:showLeaderLines val="1"/>
        </c:dLbls>
        <c:firstSliceAng val="0"/>
        <c:holeSize val="55"/>
      </c:doughnutChart>
    </c:plotArea>
    <c:plotVisOnly val="1"/>
    <c:dispBlanksAs val="gap"/>
    <c:showDLblsOverMax val="0"/>
  </c:chart>
  <c:txPr>
    <a:bodyPr/>
    <a:lstStyle/>
    <a:p>
      <a:pPr>
        <a:defRPr sz="1800"/>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doughnutChart>
        <c:varyColors val="1"/>
        <c:ser>
          <c:idx val="0"/>
          <c:order val="0"/>
          <c:tx>
            <c:strRef>
              <c:f>Sheet1!$B$1</c:f>
              <c:strCache>
                <c:ptCount val="1"/>
                <c:pt idx="0">
                  <c:v>销售额</c:v>
                </c:pt>
              </c:strCache>
            </c:strRef>
          </c:tx>
          <c:spPr>
            <a:effectLst>
              <a:outerShdw blurRad="57150" dist="19050" dir="5400000" sx="102000" sy="102000" algn="ctr" rotWithShape="0">
                <a:srgbClr val="000000">
                  <a:alpha val="63000"/>
                </a:srgbClr>
              </a:outerShdw>
            </a:effectLst>
          </c:spPr>
          <c:dPt>
            <c:idx val="0"/>
            <c:bubble3D val="0"/>
            <c:spPr>
              <a:solidFill>
                <a:srgbClr val="00B0F0"/>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1-E9D5-4FCC-B539-9200E6FCDA66}"/>
              </c:ext>
            </c:extLst>
          </c:dPt>
          <c:dPt>
            <c:idx val="1"/>
            <c:bubble3D val="0"/>
            <c:spPr>
              <a:solidFill>
                <a:srgbClr val="FF5A33"/>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3-E9D5-4FCC-B539-9200E6FCDA66}"/>
              </c:ext>
            </c:extLst>
          </c:dPt>
          <c:dPt>
            <c:idx val="2"/>
            <c:bubble3D val="0"/>
            <c:spPr>
              <a:solidFill>
                <a:srgbClr val="9966FF"/>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5-E9D5-4FCC-B539-9200E6FCDA66}"/>
              </c:ext>
            </c:extLst>
          </c:dPt>
          <c:dPt>
            <c:idx val="3"/>
            <c:bubble3D val="0"/>
            <c:extLst>
              <c:ext xmlns:c16="http://schemas.microsoft.com/office/drawing/2014/chart" uri="{C3380CC4-5D6E-409C-BE32-E72D297353CC}">
                <c16:uniqueId val="{00000007-E9D5-4FCC-B539-9200E6FCDA66}"/>
              </c:ext>
            </c:extLst>
          </c:dPt>
          <c:dPt>
            <c:idx val="4"/>
            <c:bubble3D val="0"/>
            <c:spPr>
              <a:solidFill>
                <a:srgbClr val="C00000"/>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8-CF9B-4E8E-B2DC-CE5040CE8A94}"/>
              </c:ext>
            </c:extLst>
          </c:dPt>
          <c:dPt>
            <c:idx val="5"/>
            <c:bubble3D val="0"/>
            <c:spPr>
              <a:solidFill>
                <a:srgbClr val="00B050"/>
              </a:solidFill>
              <a:effectLst>
                <a:outerShdw blurRad="57150" dist="19050" dir="5400000" sx="102000" sy="102000" algn="ctr" rotWithShape="0">
                  <a:srgbClr val="000000">
                    <a:alpha val="63000"/>
                  </a:srgbClr>
                </a:outerShdw>
              </a:effectLst>
            </c:spPr>
            <c:extLst>
              <c:ext xmlns:c16="http://schemas.microsoft.com/office/drawing/2014/chart" uri="{C3380CC4-5D6E-409C-BE32-E72D297353CC}">
                <c16:uniqueId val="{0000000A-CF9B-4E8E-B2DC-CE5040CE8A94}"/>
              </c:ext>
            </c:extLst>
          </c:dPt>
          <c:cat>
            <c:strRef>
              <c:f>Sheet1!$A$2:$A$7</c:f>
              <c:strCache>
                <c:ptCount val="6"/>
                <c:pt idx="0">
                  <c:v>ФУ</c:v>
                </c:pt>
                <c:pt idx="1">
                  <c:v>ОК</c:v>
                </c:pt>
                <c:pt idx="2">
                  <c:v>ОНО</c:v>
                </c:pt>
                <c:pt idx="3">
                  <c:v>ОСХ</c:v>
                </c:pt>
                <c:pt idx="4">
                  <c:v>Адм</c:v>
                </c:pt>
                <c:pt idx="5">
                  <c:v>Др</c:v>
                </c:pt>
              </c:strCache>
            </c:strRef>
          </c:cat>
          <c:val>
            <c:numRef>
              <c:f>Sheet1!$B$2:$B$7</c:f>
              <c:numCache>
                <c:formatCode>General</c:formatCode>
                <c:ptCount val="6"/>
                <c:pt idx="0">
                  <c:v>6.2</c:v>
                </c:pt>
                <c:pt idx="1">
                  <c:v>0.6</c:v>
                </c:pt>
                <c:pt idx="2">
                  <c:v>31.3</c:v>
                </c:pt>
                <c:pt idx="3">
                  <c:v>0.9</c:v>
                </c:pt>
                <c:pt idx="4">
                  <c:v>10.8</c:v>
                </c:pt>
                <c:pt idx="5">
                  <c:v>50.2</c:v>
                </c:pt>
              </c:numCache>
            </c:numRef>
          </c:val>
          <c:extLst>
            <c:ext xmlns:c16="http://schemas.microsoft.com/office/drawing/2014/chart" uri="{C3380CC4-5D6E-409C-BE32-E72D297353CC}">
              <c16:uniqueId val="{00000008-E9D5-4FCC-B539-9200E6FCDA66}"/>
            </c:ext>
          </c:extLst>
        </c:ser>
        <c:dLbls>
          <c:showLegendKey val="0"/>
          <c:showVal val="0"/>
          <c:showCatName val="0"/>
          <c:showSerName val="0"/>
          <c:showPercent val="0"/>
          <c:showBubbleSize val="0"/>
          <c:showLeaderLines val="1"/>
        </c:dLbls>
        <c:firstSliceAng val="0"/>
        <c:holeSize val="55"/>
      </c:doughnutChart>
    </c:plotArea>
    <c:plotVisOnly val="1"/>
    <c:dispBlanksAs val="gap"/>
    <c:showDLblsOverMax val="0"/>
  </c:chart>
  <c:txPr>
    <a:bodyPr/>
    <a:lstStyle/>
    <a:p>
      <a:pPr>
        <a:defRPr sz="1800"/>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barChart>
        <c:barDir val="col"/>
        <c:grouping val="clustered"/>
        <c:varyColors val="0"/>
        <c:ser>
          <c:idx val="0"/>
          <c:order val="0"/>
          <c:tx>
            <c:strRef>
              <c:f>Sheet1!$B$1</c:f>
              <c:strCache>
                <c:ptCount val="1"/>
                <c:pt idx="0">
                  <c:v>2024 год</c:v>
                </c:pt>
              </c:strCache>
            </c:strRef>
          </c:tx>
          <c:spPr>
            <a:solidFill>
              <a:srgbClr val="954ECA"/>
            </a:solidFill>
            <a:scene3d>
              <a:camera prst="orthographicFront"/>
              <a:lightRig rig="threePt" dir="t"/>
            </a:scene3d>
            <a:sp3d>
              <a:bevelT w="165100" prst="coolSlant"/>
            </a:sp3d>
          </c:spPr>
          <c:invertIfNegative val="0"/>
          <c:cat>
            <c:strRef>
              <c:f>Sheet1!$A$2:$A$6</c:f>
              <c:strCache>
                <c:ptCount val="5"/>
                <c:pt idx="0">
                  <c:v>Дотации</c:v>
                </c:pt>
                <c:pt idx="1">
                  <c:v>Субсидии</c:v>
                </c:pt>
                <c:pt idx="2">
                  <c:v>Субвенции</c:v>
                </c:pt>
                <c:pt idx="3">
                  <c:v>Иные межбюджетные трансферты</c:v>
                </c:pt>
                <c:pt idx="4">
                  <c:v>Прочие безвозмездные поступления</c:v>
                </c:pt>
              </c:strCache>
            </c:strRef>
          </c:cat>
          <c:val>
            <c:numRef>
              <c:f>Sheet1!$B$2:$B$6</c:f>
              <c:numCache>
                <c:formatCode>General</c:formatCode>
                <c:ptCount val="5"/>
                <c:pt idx="0">
                  <c:v>58.7</c:v>
                </c:pt>
                <c:pt idx="1">
                  <c:v>175.4</c:v>
                </c:pt>
                <c:pt idx="2">
                  <c:v>311.7</c:v>
                </c:pt>
                <c:pt idx="3">
                  <c:v>50</c:v>
                </c:pt>
                <c:pt idx="4">
                  <c:v>5</c:v>
                </c:pt>
              </c:numCache>
            </c:numRef>
          </c:val>
          <c:extLst>
            <c:ext xmlns:c16="http://schemas.microsoft.com/office/drawing/2014/chart" uri="{C3380CC4-5D6E-409C-BE32-E72D297353CC}">
              <c16:uniqueId val="{00000000-A975-4EE2-8397-1B02A01123B0}"/>
            </c:ext>
          </c:extLst>
        </c:ser>
        <c:ser>
          <c:idx val="1"/>
          <c:order val="1"/>
          <c:tx>
            <c:strRef>
              <c:f>Sheet1!$C$1</c:f>
              <c:strCache>
                <c:ptCount val="1"/>
                <c:pt idx="0">
                  <c:v>2025 год</c:v>
                </c:pt>
              </c:strCache>
            </c:strRef>
          </c:tx>
          <c:spPr>
            <a:solidFill>
              <a:srgbClr val="FFFF66"/>
            </a:solidFill>
            <a:scene3d>
              <a:camera prst="orthographicFront"/>
              <a:lightRig rig="threePt" dir="t"/>
            </a:scene3d>
            <a:sp3d>
              <a:bevelT w="165100" prst="coolSlant"/>
            </a:sp3d>
          </c:spPr>
          <c:invertIfNegative val="0"/>
          <c:dPt>
            <c:idx val="0"/>
            <c:invertIfNegative val="0"/>
            <c:bubble3D val="0"/>
            <c:extLst>
              <c:ext xmlns:c16="http://schemas.microsoft.com/office/drawing/2014/chart" uri="{C3380CC4-5D6E-409C-BE32-E72D297353CC}">
                <c16:uniqueId val="{00000002-A975-4EE2-8397-1B02A01123B0}"/>
              </c:ext>
            </c:extLst>
          </c:dPt>
          <c:dPt>
            <c:idx val="1"/>
            <c:invertIfNegative val="0"/>
            <c:bubble3D val="0"/>
            <c:extLst>
              <c:ext xmlns:c16="http://schemas.microsoft.com/office/drawing/2014/chart" uri="{C3380CC4-5D6E-409C-BE32-E72D297353CC}">
                <c16:uniqueId val="{00000004-A975-4EE2-8397-1B02A01123B0}"/>
              </c:ext>
            </c:extLst>
          </c:dPt>
          <c:dPt>
            <c:idx val="2"/>
            <c:invertIfNegative val="0"/>
            <c:bubble3D val="0"/>
            <c:extLst>
              <c:ext xmlns:c16="http://schemas.microsoft.com/office/drawing/2014/chart" uri="{C3380CC4-5D6E-409C-BE32-E72D297353CC}">
                <c16:uniqueId val="{00000006-A975-4EE2-8397-1B02A01123B0}"/>
              </c:ext>
            </c:extLst>
          </c:dPt>
          <c:cat>
            <c:strRef>
              <c:f>Sheet1!$A$2:$A$6</c:f>
              <c:strCache>
                <c:ptCount val="5"/>
                <c:pt idx="0">
                  <c:v>Дотации</c:v>
                </c:pt>
                <c:pt idx="1">
                  <c:v>Субсидии</c:v>
                </c:pt>
                <c:pt idx="2">
                  <c:v>Субвенции</c:v>
                </c:pt>
                <c:pt idx="3">
                  <c:v>Иные межбюджетные трансферты</c:v>
                </c:pt>
                <c:pt idx="4">
                  <c:v>Прочие безвозмездные поступления</c:v>
                </c:pt>
              </c:strCache>
            </c:strRef>
          </c:cat>
          <c:val>
            <c:numRef>
              <c:f>Sheet1!$C$2:$C$6</c:f>
              <c:numCache>
                <c:formatCode>General</c:formatCode>
                <c:ptCount val="5"/>
                <c:pt idx="0">
                  <c:v>23.3</c:v>
                </c:pt>
                <c:pt idx="1">
                  <c:v>371.8</c:v>
                </c:pt>
                <c:pt idx="2">
                  <c:v>312.39999999999998</c:v>
                </c:pt>
                <c:pt idx="3">
                  <c:v>17.3</c:v>
                </c:pt>
                <c:pt idx="4">
                  <c:v>10</c:v>
                </c:pt>
              </c:numCache>
            </c:numRef>
          </c:val>
          <c:extLst>
            <c:ext xmlns:c16="http://schemas.microsoft.com/office/drawing/2014/chart" uri="{C3380CC4-5D6E-409C-BE32-E72D297353CC}">
              <c16:uniqueId val="{00000007-A975-4EE2-8397-1B02A01123B0}"/>
            </c:ext>
          </c:extLst>
        </c:ser>
        <c:dLbls>
          <c:showLegendKey val="0"/>
          <c:showVal val="0"/>
          <c:showCatName val="0"/>
          <c:showSerName val="0"/>
          <c:showPercent val="0"/>
          <c:showBubbleSize val="0"/>
        </c:dLbls>
        <c:gapWidth val="55"/>
        <c:overlap val="27"/>
        <c:axId val="155293184"/>
        <c:axId val="155294720"/>
      </c:barChart>
      <c:catAx>
        <c:axId val="155293184"/>
        <c:scaling>
          <c:orientation val="minMax"/>
        </c:scaling>
        <c:delete val="0"/>
        <c:axPos val="b"/>
        <c:numFmt formatCode="General" sourceLinked="1"/>
        <c:majorTickMark val="none"/>
        <c:minorTickMark val="none"/>
        <c:tickLblPos val="nextTo"/>
        <c:txPr>
          <a:bodyPr rot="-60000000" vert="horz"/>
          <a:lstStyle/>
          <a:p>
            <a:pPr>
              <a:defRPr sz="1400"/>
            </a:pPr>
            <a:endParaRPr lang="ru-RU"/>
          </a:p>
        </c:txPr>
        <c:crossAx val="155294720"/>
        <c:crosses val="autoZero"/>
        <c:auto val="1"/>
        <c:lblAlgn val="ctr"/>
        <c:lblOffset val="100"/>
        <c:noMultiLvlLbl val="0"/>
      </c:catAx>
      <c:valAx>
        <c:axId val="155294720"/>
        <c:scaling>
          <c:orientation val="minMax"/>
        </c:scaling>
        <c:delete val="1"/>
        <c:axPos val="l"/>
        <c:numFmt formatCode="General" sourceLinked="1"/>
        <c:majorTickMark val="none"/>
        <c:minorTickMark val="none"/>
        <c:tickLblPos val="nextTo"/>
        <c:crossAx val="155293184"/>
        <c:crosses val="autoZero"/>
        <c:crossBetween val="between"/>
        <c:minorUnit val="1"/>
      </c:valAx>
    </c:plotArea>
    <c:legend>
      <c:legendPos val="r"/>
      <c:layout>
        <c:manualLayout>
          <c:xMode val="edge"/>
          <c:yMode val="edge"/>
          <c:x val="0.69826147957207807"/>
          <c:y val="0.22004025300361188"/>
          <c:w val="0.1167712893159765"/>
          <c:h val="0.12557590491327827"/>
        </c:manualLayout>
      </c:layout>
      <c:overlay val="0"/>
    </c:legend>
    <c:plotVisOnly val="1"/>
    <c:dispBlanksAs val="gap"/>
    <c:showDLblsOverMax val="0"/>
  </c:chart>
  <c:txPr>
    <a:bodyPr/>
    <a:lstStyle/>
    <a:p>
      <a:pPr>
        <a:defRPr sz="1800"/>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180"/>
      <c:rAngAx val="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spPr>
            <a:gradFill>
              <a:gsLst>
                <a:gs pos="0">
                  <a:srgbClr val="954ECA"/>
                </a:gs>
                <a:gs pos="100000">
                  <a:srgbClr val="FFFF66"/>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plosion val="6"/>
          <c:dPt>
            <c:idx val="0"/>
            <c:bubble3D val="0"/>
            <c:spPr>
              <a:gradFill>
                <a:gsLst>
                  <a:gs pos="0">
                    <a:srgbClr val="0070C0"/>
                  </a:gs>
                  <a:gs pos="100000">
                    <a:srgbClr val="00B0F0"/>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1-9ADE-4C4E-9E6A-C65DF558441E}"/>
              </c:ext>
            </c:extLst>
          </c:dPt>
          <c:dPt>
            <c:idx val="1"/>
            <c:bubble3D val="0"/>
            <c:spPr>
              <a:gradFill flip="none" rotWithShape="1">
                <a:gsLst>
                  <a:gs pos="17000">
                    <a:srgbClr val="FF0000"/>
                  </a:gs>
                  <a:gs pos="100000">
                    <a:srgbClr val="FFC000"/>
                  </a:gs>
                </a:gsLst>
                <a:lin ang="2700000" scaled="1"/>
                <a:tileRect/>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3-9ADE-4C4E-9E6A-C65DF558441E}"/>
              </c:ext>
            </c:extLst>
          </c:dPt>
          <c:dPt>
            <c:idx val="2"/>
            <c:bubble3D val="0"/>
            <c:spPr>
              <a:gradFill>
                <a:gsLst>
                  <a:gs pos="0">
                    <a:srgbClr val="66FFCC"/>
                  </a:gs>
                  <a:gs pos="59000">
                    <a:srgbClr val="94FFAD"/>
                  </a:gs>
                  <a:gs pos="100000">
                    <a:srgbClr val="FFFF66"/>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5-9ADE-4C4E-9E6A-C65DF558441E}"/>
              </c:ext>
            </c:extLst>
          </c:dPt>
          <c:dPt>
            <c:idx val="3"/>
            <c:bubble3D val="0"/>
            <c:spPr>
              <a:gradFill>
                <a:gsLst>
                  <a:gs pos="16000">
                    <a:srgbClr val="954ECA"/>
                  </a:gs>
                  <a:gs pos="82000">
                    <a:srgbClr val="D9B3FF"/>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7-9ADE-4C4E-9E6A-C65DF558441E}"/>
              </c:ext>
            </c:extLst>
          </c:dPt>
          <c:dPt>
            <c:idx val="4"/>
            <c:bubble3D val="0"/>
            <c:spPr>
              <a:gradFill flip="none" rotWithShape="1">
                <a:gsLst>
                  <a:gs pos="0">
                    <a:srgbClr val="FFFF00"/>
                  </a:gs>
                  <a:gs pos="100000">
                    <a:srgbClr val="FFC000"/>
                  </a:gs>
                </a:gsLst>
                <a:lin ang="2700000" scaled="1"/>
                <a:tileRect/>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9-9ADE-4C4E-9E6A-C65DF558441E}"/>
              </c:ext>
            </c:extLst>
          </c:dPt>
          <c:dLbls>
            <c:dLbl>
              <c:idx val="0"/>
              <c:layout>
                <c:manualLayout>
                  <c:x val="-2.0833333333333332E-2"/>
                  <c:y val="6.2500000000000003E-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ADE-4C4E-9E6A-C65DF558441E}"/>
                </c:ext>
              </c:extLst>
            </c:dLbl>
            <c:dLbl>
              <c:idx val="1"/>
              <c:layout>
                <c:manualLayout>
                  <c:x val="-8.3333333333333332E-3"/>
                  <c:y val="-0.14704306102362205"/>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ADE-4C4E-9E6A-C65DF558441E}"/>
                </c:ext>
              </c:extLst>
            </c:dLbl>
            <c:dLbl>
              <c:idx val="2"/>
              <c:layout>
                <c:manualLayout>
                  <c:x val="2.2916666666666665E-2"/>
                  <c:y val="4.6875E-2"/>
                </c:manualLayout>
              </c:layout>
              <c:tx>
                <c:rich>
                  <a:bodyPr/>
                  <a:lstStyle/>
                  <a:p>
                    <a:r>
                      <a:rPr lang="en-US" dirty="0"/>
                      <a:t>54</a:t>
                    </a:r>
                  </a:p>
                </c:rich>
              </c:tx>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9ADE-4C4E-9E6A-C65DF558441E}"/>
                </c:ext>
              </c:extLst>
            </c:dLbl>
            <c:dLbl>
              <c:idx val="3"/>
              <c:layout>
                <c:manualLayout>
                  <c:x val="5.4166666666666669E-2"/>
                  <c:y val="6.2500000000000003E-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ADE-4C4E-9E6A-C65DF558441E}"/>
                </c:ext>
              </c:extLst>
            </c:dLbl>
            <c:dLbl>
              <c:idx val="4"/>
              <c:delete val="1"/>
              <c:extLst>
                <c:ext xmlns:c15="http://schemas.microsoft.com/office/drawing/2012/chart" uri="{CE6537A1-D6FC-4f65-9D91-7224C49458BB}"/>
                <c:ext xmlns:c16="http://schemas.microsoft.com/office/drawing/2014/chart" uri="{C3380CC4-5D6E-409C-BE32-E72D297353CC}">
                  <c16:uniqueId val="{00000009-9ADE-4C4E-9E6A-C65DF558441E}"/>
                </c:ext>
              </c:extLst>
            </c:dLbl>
            <c:numFmt formatCode="#,##0.0" sourceLinked="0"/>
            <c:spPr>
              <a:noFill/>
              <a:ln>
                <a:noFill/>
              </a:ln>
              <a:effectLst/>
            </c:sp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Лист1!$A$2:$A$5</c:f>
              <c:strCache>
                <c:ptCount val="4"/>
                <c:pt idx="0">
                  <c:v>Кв. 1</c:v>
                </c:pt>
                <c:pt idx="1">
                  <c:v>Кв. 2</c:v>
                </c:pt>
                <c:pt idx="2">
                  <c:v>Кв. 3</c:v>
                </c:pt>
                <c:pt idx="3">
                  <c:v>Кв. 4</c:v>
                </c:pt>
              </c:strCache>
            </c:strRef>
          </c:cat>
          <c:val>
            <c:numRef>
              <c:f>Лист1!$B$2:$B$5</c:f>
              <c:numCache>
                <c:formatCode>General</c:formatCode>
                <c:ptCount val="4"/>
                <c:pt idx="0" formatCode="0.0">
                  <c:v>10.199999999999999</c:v>
                </c:pt>
                <c:pt idx="1">
                  <c:v>30.4</c:v>
                </c:pt>
                <c:pt idx="2">
                  <c:v>54</c:v>
                </c:pt>
                <c:pt idx="3">
                  <c:v>5.4</c:v>
                </c:pt>
              </c:numCache>
            </c:numRef>
          </c:val>
          <c:extLst>
            <c:ext xmlns:c16="http://schemas.microsoft.com/office/drawing/2014/chart" uri="{C3380CC4-5D6E-409C-BE32-E72D297353CC}">
              <c16:uniqueId val="{0000000A-9ADE-4C4E-9E6A-C65DF558441E}"/>
            </c:ext>
          </c:extLst>
        </c:ser>
        <c:dLbls>
          <c:dLblPos val="outEnd"/>
          <c:showLegendKey val="0"/>
          <c:showVal val="1"/>
          <c:showCatName val="0"/>
          <c:showSerName val="0"/>
          <c:showPercent val="0"/>
          <c:showBubbleSize val="0"/>
          <c:showLeaderLines val="1"/>
        </c:dLbls>
      </c:pie3DChart>
    </c:plotArea>
    <c:plotVisOnly val="1"/>
    <c:dispBlanksAs val="gap"/>
    <c:showDLblsOverMax val="0"/>
  </c:chart>
  <c:spPr>
    <a:effectLst/>
    <a:scene3d>
      <a:camera prst="orthographicFront"/>
      <a:lightRig rig="threePt" dir="t"/>
    </a:scene3d>
    <a:sp3d>
      <a:bevelT/>
    </a:sp3d>
  </c:spPr>
  <c:txPr>
    <a:bodyPr/>
    <a:lstStyle/>
    <a:p>
      <a:pPr>
        <a:defRPr sz="1800"/>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174"/>
      <c:rAngAx val="0"/>
    </c:view3D>
    <c:floor>
      <c:thickness val="0"/>
    </c:floor>
    <c:sideWall>
      <c:thickness val="0"/>
    </c:sideWall>
    <c:backWall>
      <c:thickness val="0"/>
    </c:backWall>
    <c:plotArea>
      <c:layout/>
      <c:pie3DChart>
        <c:varyColors val="1"/>
        <c:ser>
          <c:idx val="0"/>
          <c:order val="0"/>
          <c:tx>
            <c:strRef>
              <c:f>Лист1!$B$1</c:f>
              <c:strCache>
                <c:ptCount val="1"/>
                <c:pt idx="0">
                  <c:v>Продажи</c:v>
                </c:pt>
              </c:strCache>
            </c:strRef>
          </c:tx>
          <c:spPr>
            <a:gradFill>
              <a:gsLst>
                <a:gs pos="0">
                  <a:srgbClr val="954ECA"/>
                </a:gs>
                <a:gs pos="100000">
                  <a:srgbClr val="FFFF66"/>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plosion val="6"/>
          <c:dPt>
            <c:idx val="0"/>
            <c:bubble3D val="0"/>
            <c:spPr>
              <a:gradFill>
                <a:gsLst>
                  <a:gs pos="0">
                    <a:srgbClr val="0070C0"/>
                  </a:gs>
                  <a:gs pos="100000">
                    <a:srgbClr val="00B0F0"/>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1-EDDE-4908-81A2-4A3F1BDACBB2}"/>
              </c:ext>
            </c:extLst>
          </c:dPt>
          <c:dPt>
            <c:idx val="1"/>
            <c:bubble3D val="0"/>
            <c:spPr>
              <a:gradFill flip="none" rotWithShape="1">
                <a:gsLst>
                  <a:gs pos="17000">
                    <a:srgbClr val="FF0000"/>
                  </a:gs>
                  <a:gs pos="100000">
                    <a:srgbClr val="FFC000"/>
                  </a:gs>
                </a:gsLst>
                <a:lin ang="2700000" scaled="1"/>
                <a:tileRect/>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3-EDDE-4908-81A2-4A3F1BDACBB2}"/>
              </c:ext>
            </c:extLst>
          </c:dPt>
          <c:dPt>
            <c:idx val="2"/>
            <c:bubble3D val="0"/>
            <c:spPr>
              <a:gradFill>
                <a:gsLst>
                  <a:gs pos="0">
                    <a:srgbClr val="66FFCC"/>
                  </a:gs>
                  <a:gs pos="59000">
                    <a:srgbClr val="94FFAD"/>
                  </a:gs>
                  <a:gs pos="100000">
                    <a:srgbClr val="FFFF66"/>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5-EDDE-4908-81A2-4A3F1BDACBB2}"/>
              </c:ext>
            </c:extLst>
          </c:dPt>
          <c:dPt>
            <c:idx val="3"/>
            <c:bubble3D val="0"/>
            <c:spPr>
              <a:gradFill>
                <a:gsLst>
                  <a:gs pos="16000">
                    <a:srgbClr val="954ECA"/>
                  </a:gs>
                  <a:gs pos="82000">
                    <a:srgbClr val="D9B3FF"/>
                  </a:gs>
                </a:gsLst>
                <a:lin ang="0" scaled="1"/>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7-EDDE-4908-81A2-4A3F1BDACBB2}"/>
              </c:ext>
            </c:extLst>
          </c:dPt>
          <c:dPt>
            <c:idx val="4"/>
            <c:bubble3D val="0"/>
            <c:spPr>
              <a:gradFill flip="none" rotWithShape="1">
                <a:gsLst>
                  <a:gs pos="0">
                    <a:srgbClr val="FFFF00"/>
                  </a:gs>
                  <a:gs pos="100000">
                    <a:srgbClr val="FFC000"/>
                  </a:gs>
                </a:gsLst>
                <a:lin ang="2700000" scaled="1"/>
                <a:tileRect/>
              </a:gradFill>
              <a:effectLst>
                <a:outerShdw blurRad="152400" dist="317500" dir="5400000" sx="90000" sy="-19000" rotWithShape="0">
                  <a:prstClr val="black">
                    <a:alpha val="15000"/>
                  </a:prstClr>
                </a:outerShdw>
              </a:effectLst>
              <a:scene3d>
                <a:camera prst="orthographicFront"/>
                <a:lightRig rig="threePt" dir="t"/>
              </a:scene3d>
              <a:sp3d prstMaterial="softEdge">
                <a:bevelT w="12700000" h="12700000" prst="angle"/>
                <a:bevelB w="12700000" h="12700000"/>
              </a:sp3d>
            </c:spPr>
            <c:extLst>
              <c:ext xmlns:c16="http://schemas.microsoft.com/office/drawing/2014/chart" uri="{C3380CC4-5D6E-409C-BE32-E72D297353CC}">
                <c16:uniqueId val="{00000009-EDDE-4908-81A2-4A3F1BDACBB2}"/>
              </c:ext>
            </c:extLst>
          </c:dPt>
          <c:dLbls>
            <c:dLbl>
              <c:idx val="0"/>
              <c:layout>
                <c:manualLayout>
                  <c:x val="-2.0833333333333332E-2"/>
                  <c:y val="6.2500000000000003E-3"/>
                </c:manualLayout>
              </c:layout>
              <c:tx>
                <c:rich>
                  <a:bodyPr/>
                  <a:lstStyle/>
                  <a:p>
                    <a:r>
                      <a:rPr lang="en-US" dirty="0"/>
                      <a:t>3,2</a:t>
                    </a:r>
                  </a:p>
                </c:rich>
              </c:tx>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EDDE-4908-81A2-4A3F1BDACBB2}"/>
                </c:ext>
              </c:extLst>
            </c:dLbl>
            <c:dLbl>
              <c:idx val="1"/>
              <c:layout>
                <c:manualLayout>
                  <c:x val="-4.1666666666666666E-3"/>
                  <c:y val="-1.2499999999999985E-2"/>
                </c:manualLayout>
              </c:layout>
              <c:tx>
                <c:rich>
                  <a:bodyPr/>
                  <a:lstStyle/>
                  <a:p>
                    <a:r>
                      <a:rPr lang="en-US" dirty="0"/>
                      <a:t>51,3</a:t>
                    </a:r>
                  </a:p>
                </c:rich>
              </c:tx>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EDDE-4908-81A2-4A3F1BDACBB2}"/>
                </c:ext>
              </c:extLst>
            </c:dLbl>
            <c:dLbl>
              <c:idx val="2"/>
              <c:layout>
                <c:manualLayout>
                  <c:x val="-4.1666666666666666E-3"/>
                  <c:y val="4.3749999999999997E-2"/>
                </c:manualLayout>
              </c:layout>
              <c:tx>
                <c:rich>
                  <a:bodyPr/>
                  <a:lstStyle/>
                  <a:p>
                    <a:pPr>
                      <a:defRPr/>
                    </a:pPr>
                    <a:r>
                      <a:rPr lang="en-US" dirty="0"/>
                      <a:t>43,1</a:t>
                    </a:r>
                  </a:p>
                </c:rich>
              </c:tx>
              <c:numFmt formatCode="#,##0.0" sourceLinked="0"/>
              <c:spPr/>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EDDE-4908-81A2-4A3F1BDACBB2}"/>
                </c:ext>
              </c:extLst>
            </c:dLbl>
            <c:dLbl>
              <c:idx val="3"/>
              <c:layout>
                <c:manualLayout>
                  <c:x val="3.7499999999999999E-2"/>
                  <c:y val="9.3749999999999997E-3"/>
                </c:manualLayout>
              </c:layout>
              <c:tx>
                <c:rich>
                  <a:bodyPr/>
                  <a:lstStyle/>
                  <a:p>
                    <a:r>
                      <a:rPr lang="en-US" dirty="0"/>
                      <a:t>2,4</a:t>
                    </a:r>
                  </a:p>
                </c:rich>
              </c:tx>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EDDE-4908-81A2-4A3F1BDACBB2}"/>
                </c:ext>
              </c:extLst>
            </c:dLbl>
            <c:dLbl>
              <c:idx val="4"/>
              <c:layout>
                <c:manualLayout>
                  <c:x val="0"/>
                  <c:y val="1.5625E-2"/>
                </c:manualLayout>
              </c:layout>
              <c:numFmt formatCode="#,##0.0" sourceLinked="0"/>
              <c:spPr/>
              <c:txPr>
                <a:bodyPr/>
                <a:lstStyle/>
                <a:p>
                  <a:pPr>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DDE-4908-81A2-4A3F1BDACBB2}"/>
                </c:ext>
              </c:extLst>
            </c:dLbl>
            <c:spPr>
              <a:noFill/>
              <a:ln>
                <a:noFill/>
              </a:ln>
              <a:effectLst/>
            </c:sp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Лист1!$A$2:$A$5</c:f>
              <c:strCache>
                <c:ptCount val="4"/>
                <c:pt idx="0">
                  <c:v>Кв. 1</c:v>
                </c:pt>
                <c:pt idx="1">
                  <c:v>Кв. 2</c:v>
                </c:pt>
                <c:pt idx="2">
                  <c:v>Кв. 3</c:v>
                </c:pt>
                <c:pt idx="3">
                  <c:v>Кв. 4</c:v>
                </c:pt>
              </c:strCache>
            </c:strRef>
          </c:cat>
          <c:val>
            <c:numRef>
              <c:f>Лист1!$B$2:$B$5</c:f>
              <c:numCache>
                <c:formatCode>General</c:formatCode>
                <c:ptCount val="4"/>
                <c:pt idx="0" formatCode="0.0">
                  <c:v>3.2</c:v>
                </c:pt>
                <c:pt idx="1">
                  <c:v>51.3</c:v>
                </c:pt>
                <c:pt idx="2">
                  <c:v>43.1</c:v>
                </c:pt>
                <c:pt idx="3">
                  <c:v>2.4</c:v>
                </c:pt>
              </c:numCache>
            </c:numRef>
          </c:val>
          <c:extLst>
            <c:ext xmlns:c16="http://schemas.microsoft.com/office/drawing/2014/chart" uri="{C3380CC4-5D6E-409C-BE32-E72D297353CC}">
              <c16:uniqueId val="{0000000A-EDDE-4908-81A2-4A3F1BDACBB2}"/>
            </c:ext>
          </c:extLst>
        </c:ser>
        <c:dLbls>
          <c:dLblPos val="outEnd"/>
          <c:showLegendKey val="0"/>
          <c:showVal val="1"/>
          <c:showCatName val="0"/>
          <c:showSerName val="0"/>
          <c:showPercent val="0"/>
          <c:showBubbleSize val="0"/>
          <c:showLeaderLines val="1"/>
        </c:dLbls>
      </c:pie3DChart>
    </c:plotArea>
    <c:plotVisOnly val="1"/>
    <c:dispBlanksAs val="gap"/>
    <c:showDLblsOverMax val="0"/>
  </c:chart>
  <c:spPr>
    <a:effectLst/>
    <a:scene3d>
      <a:camera prst="orthographicFront"/>
      <a:lightRig rig="threePt" dir="t"/>
    </a:scene3d>
    <a:sp3d>
      <a:bevelT/>
    </a:sp3d>
  </c:spPr>
  <c:txPr>
    <a:bodyPr/>
    <a:lstStyle/>
    <a:p>
      <a:pPr>
        <a:defRPr sz="1800"/>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spPr>
            <a:scene3d>
              <a:camera prst="orthographicFront"/>
              <a:lightRig rig="threePt" dir="t"/>
            </a:scene3d>
            <a:sp3d>
              <a:bevelT w="1905000" h="1905000" prst="coolSlant"/>
            </a:sp3d>
          </c:spPr>
          <c:dPt>
            <c:idx val="0"/>
            <c:bubble3D val="0"/>
            <c:spPr>
              <a:gradFill>
                <a:gsLst>
                  <a:gs pos="0">
                    <a:srgbClr val="00FF00"/>
                  </a:gs>
                  <a:gs pos="100000">
                    <a:srgbClr val="00FF00"/>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01-01C9-4688-A416-4C737C4C4A94}"/>
              </c:ext>
            </c:extLst>
          </c:dPt>
          <c:dPt>
            <c:idx val="1"/>
            <c:bubble3D val="0"/>
            <c:spPr>
              <a:gradFill flip="none" rotWithShape="1">
                <a:gsLst>
                  <a:gs pos="0">
                    <a:srgbClr val="FF3B3B"/>
                  </a:gs>
                  <a:gs pos="100000">
                    <a:srgbClr val="FF0000"/>
                  </a:gs>
                </a:gsLst>
                <a:path path="circle">
                  <a:fillToRect r="100000" b="100000"/>
                </a:path>
                <a:tileRect l="-100000" t="-100000"/>
              </a:gradFill>
              <a:scene3d>
                <a:camera prst="orthographicFront"/>
                <a:lightRig rig="threePt" dir="t"/>
              </a:scene3d>
              <a:sp3d>
                <a:bevelT w="1905000" h="1905000" prst="coolSlant"/>
              </a:sp3d>
            </c:spPr>
            <c:extLst>
              <c:ext xmlns:c16="http://schemas.microsoft.com/office/drawing/2014/chart" uri="{C3380CC4-5D6E-409C-BE32-E72D297353CC}">
                <c16:uniqueId val="{00000003-01C9-4688-A416-4C737C4C4A94}"/>
              </c:ext>
            </c:extLst>
          </c:dPt>
          <c:dPt>
            <c:idx val="2"/>
            <c:bubble3D val="0"/>
            <c:spPr>
              <a:gradFill flip="none" rotWithShape="1">
                <a:gsLst>
                  <a:gs pos="0">
                    <a:srgbClr val="8FFFFF"/>
                  </a:gs>
                  <a:gs pos="100000">
                    <a:srgbClr val="00EBE6"/>
                  </a:gs>
                </a:gsLst>
                <a:lin ang="5400000" scaled="1"/>
                <a:tileRect/>
              </a:gradFill>
              <a:scene3d>
                <a:camera prst="orthographicFront"/>
                <a:lightRig rig="threePt" dir="t"/>
              </a:scene3d>
              <a:sp3d>
                <a:bevelT w="1905000" h="1905000" prst="coolSlant"/>
              </a:sp3d>
            </c:spPr>
            <c:extLst>
              <c:ext xmlns:c16="http://schemas.microsoft.com/office/drawing/2014/chart" uri="{C3380CC4-5D6E-409C-BE32-E72D297353CC}">
                <c16:uniqueId val="{00000005-01C9-4688-A416-4C737C4C4A94}"/>
              </c:ext>
            </c:extLst>
          </c:dPt>
          <c:dPt>
            <c:idx val="3"/>
            <c:bubble3D val="0"/>
            <c:spPr>
              <a:gradFill flip="none" rotWithShape="1">
                <a:gsLst>
                  <a:gs pos="0">
                    <a:srgbClr val="2A9B18">
                      <a:lumMod val="71000"/>
                    </a:srgbClr>
                  </a:gs>
                  <a:gs pos="100000">
                    <a:srgbClr val="2A9B18"/>
                  </a:gs>
                </a:gsLst>
                <a:path path="circle">
                  <a:fillToRect t="100000" r="100000"/>
                </a:path>
                <a:tileRect l="-100000" b="-100000"/>
              </a:gradFill>
              <a:scene3d>
                <a:camera prst="orthographicFront"/>
                <a:lightRig rig="threePt" dir="t"/>
              </a:scene3d>
              <a:sp3d>
                <a:bevelT w="1905000" h="1905000" prst="coolSlant"/>
              </a:sp3d>
            </c:spPr>
            <c:extLst>
              <c:ext xmlns:c16="http://schemas.microsoft.com/office/drawing/2014/chart" uri="{C3380CC4-5D6E-409C-BE32-E72D297353CC}">
                <c16:uniqueId val="{00000007-01C9-4688-A416-4C737C4C4A94}"/>
              </c:ext>
            </c:extLst>
          </c:dPt>
          <c:dPt>
            <c:idx val="4"/>
            <c:bubble3D val="0"/>
            <c:spPr>
              <a:gradFill flip="none" rotWithShape="1">
                <a:gsLst>
                  <a:gs pos="0">
                    <a:srgbClr val="9B9BFF"/>
                  </a:gs>
                  <a:gs pos="100000">
                    <a:srgbClr val="2525FF"/>
                  </a:gs>
                </a:gsLst>
                <a:path path="circle">
                  <a:fillToRect l="100000" b="100000"/>
                </a:path>
                <a:tileRect t="-100000" r="-100000"/>
              </a:gradFill>
              <a:scene3d>
                <a:camera prst="orthographicFront"/>
                <a:lightRig rig="threePt" dir="t"/>
              </a:scene3d>
              <a:sp3d>
                <a:bevelT w="1905000" h="1905000" prst="coolSlant"/>
              </a:sp3d>
            </c:spPr>
            <c:extLst>
              <c:ext xmlns:c16="http://schemas.microsoft.com/office/drawing/2014/chart" uri="{C3380CC4-5D6E-409C-BE32-E72D297353CC}">
                <c16:uniqueId val="{00000009-01C9-4688-A416-4C737C4C4A94}"/>
              </c:ext>
            </c:extLst>
          </c:dPt>
          <c:dPt>
            <c:idx val="5"/>
            <c:bubble3D val="0"/>
            <c:spPr>
              <a:gradFill>
                <a:gsLst>
                  <a:gs pos="0">
                    <a:srgbClr val="EE00EE"/>
                  </a:gs>
                  <a:gs pos="100000">
                    <a:srgbClr val="800080"/>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0B-A588-4BCA-B931-AB2728012A26}"/>
              </c:ext>
            </c:extLst>
          </c:dPt>
          <c:dPt>
            <c:idx val="6"/>
            <c:bubble3D val="0"/>
            <c:spPr>
              <a:gradFill>
                <a:gsLst>
                  <a:gs pos="0">
                    <a:srgbClr val="75FFC7"/>
                  </a:gs>
                  <a:gs pos="100000">
                    <a:srgbClr val="00FF99"/>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0D-A588-4BCA-B931-AB2728012A26}"/>
              </c:ext>
            </c:extLst>
          </c:dPt>
          <c:dPt>
            <c:idx val="7"/>
            <c:bubble3D val="0"/>
            <c:spPr>
              <a:gradFill>
                <a:gsLst>
                  <a:gs pos="0">
                    <a:srgbClr val="B265FF"/>
                  </a:gs>
                  <a:gs pos="100000">
                    <a:srgbClr val="7D00FA"/>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0F-A588-4BCA-B931-AB2728012A26}"/>
              </c:ext>
            </c:extLst>
          </c:dPt>
          <c:dPt>
            <c:idx val="9"/>
            <c:bubble3D val="0"/>
            <c:spPr>
              <a:gradFill>
                <a:gsLst>
                  <a:gs pos="0">
                    <a:srgbClr val="FFFF00"/>
                  </a:gs>
                  <a:gs pos="100000">
                    <a:srgbClr val="FFFF00"/>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11-A588-4BCA-B931-AB2728012A26}"/>
              </c:ext>
            </c:extLst>
          </c:dPt>
          <c:dPt>
            <c:idx val="10"/>
            <c:bubble3D val="0"/>
            <c:spPr>
              <a:gradFill>
                <a:gsLst>
                  <a:gs pos="0">
                    <a:srgbClr val="85A2FF"/>
                  </a:gs>
                  <a:gs pos="100000">
                    <a:srgbClr val="6699FF"/>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13-A588-4BCA-B931-AB2728012A26}"/>
              </c:ext>
            </c:extLst>
          </c:dPt>
          <c:dLbls>
            <c:dLbl>
              <c:idx val="0"/>
              <c:layout>
                <c:manualLayout>
                  <c:x val="-9.4900028646134355E-3"/>
                  <c:y val="2.98123111809345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1C9-4688-A416-4C737C4C4A94}"/>
                </c:ext>
              </c:extLst>
            </c:dLbl>
            <c:dLbl>
              <c:idx val="1"/>
              <c:layout>
                <c:manualLayout>
                  <c:x val="-3.910631370852307E-2"/>
                  <c:y val="2.12120898531358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1C9-4688-A416-4C737C4C4A94}"/>
                </c:ext>
              </c:extLst>
            </c:dLbl>
            <c:dLbl>
              <c:idx val="2"/>
              <c:layout>
                <c:manualLayout>
                  <c:x val="-1.0726124249207651E-2"/>
                  <c:y val="2.828074370058956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1C9-4688-A416-4C737C4C4A94}"/>
                </c:ext>
              </c:extLst>
            </c:dLbl>
            <c:dLbl>
              <c:idx val="3"/>
              <c:layout>
                <c:manualLayout>
                  <c:x val="-2.2623905671668255E-2"/>
                  <c:y val="3.34078970504636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1C9-4688-A416-4C737C4C4A94}"/>
                </c:ext>
              </c:extLst>
            </c:dLbl>
            <c:dLbl>
              <c:idx val="4"/>
              <c:layout>
                <c:manualLayout>
                  <c:x val="-7.5682447321038293E-2"/>
                  <c:y val="0.1242330008673307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1C9-4688-A416-4C737C4C4A94}"/>
                </c:ext>
              </c:extLst>
            </c:dLbl>
            <c:dLbl>
              <c:idx val="5"/>
              <c:layout>
                <c:manualLayout>
                  <c:x val="-4.6792797987186462E-2"/>
                  <c:y val="-0.1143951677841931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588-4BCA-B931-AB2728012A26}"/>
                </c:ext>
              </c:extLst>
            </c:dLbl>
            <c:dLbl>
              <c:idx val="6"/>
              <c:layout>
                <c:manualLayout>
                  <c:x val="-2.989427957179902E-3"/>
                  <c:y val="3.04011410935462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588-4BCA-B931-AB2728012A26}"/>
                </c:ext>
              </c:extLst>
            </c:dLbl>
            <c:dLbl>
              <c:idx val="7"/>
              <c:layout>
                <c:manualLayout>
                  <c:x val="8.8863671623927842E-3"/>
                  <c:y val="1.7123053542494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588-4BCA-B931-AB2728012A26}"/>
                </c:ext>
              </c:extLst>
            </c:dLbl>
            <c:dLbl>
              <c:idx val="8"/>
              <c:layout>
                <c:manualLayout>
                  <c:x val="3.7523881291695294E-3"/>
                  <c:y val="1.8894706614517288E-2"/>
                </c:manualLayout>
              </c:layou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A588-4BCA-B931-AB2728012A26}"/>
                </c:ext>
              </c:extLst>
            </c:dLbl>
            <c:dLbl>
              <c:idx val="9"/>
              <c:layout>
                <c:manualLayout>
                  <c:x val="2.1329719747603341E-2"/>
                  <c:y val="2.0503866768685285E-2"/>
                </c:manualLayout>
              </c:layout>
              <c:spPr/>
              <c:txPr>
                <a:bodyPr/>
                <a:lstStyle/>
                <a:p>
                  <a:pPr>
                    <a:defRPr sz="1050" b="1">
                      <a:latin typeface="Times New Roman" pitchFamily="18" charset="0"/>
                      <a:cs typeface="Times New Roman" pitchFamily="18" charset="0"/>
                    </a:defRPr>
                  </a:pPr>
                  <a:endParaRPr lang="ru-RU"/>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A588-4BCA-B931-AB2728012A26}"/>
                </c:ext>
              </c:extLst>
            </c:dLbl>
            <c:dLbl>
              <c:idx val="10"/>
              <c:layout>
                <c:manualLayout>
                  <c:x val="4.8834238347481108E-2"/>
                  <c:y val="2.3055697207997126E-2"/>
                </c:manualLayout>
              </c:layout>
              <c:spPr/>
              <c:txPr>
                <a:bodyPr/>
                <a:lstStyle/>
                <a:p>
                  <a:pPr>
                    <a:defRPr sz="1000" b="1">
                      <a:latin typeface="Times New Roman" pitchFamily="18" charset="0"/>
                      <a:cs typeface="Times New Roman" pitchFamily="18" charset="0"/>
                    </a:defRPr>
                  </a:pPr>
                  <a:endParaRPr lang="ru-RU"/>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A588-4BCA-B931-AB2728012A26}"/>
                </c:ext>
              </c:extLst>
            </c:dLbl>
            <c:dLbl>
              <c:idx val="11"/>
              <c:layout>
                <c:manualLayout>
                  <c:x val="-4.898004825639151E-2"/>
                  <c:y val="2.2690627303236642E-2"/>
                </c:manualLayout>
              </c:layout>
              <c:spPr/>
              <c:txPr>
                <a:bodyPr/>
                <a:lstStyle/>
                <a:p>
                  <a:pPr>
                    <a:defRPr sz="1000" b="1">
                      <a:latin typeface="Times New Roman" pitchFamily="18" charset="0"/>
                      <a:cs typeface="Times New Roman" pitchFamily="18" charset="0"/>
                    </a:defRPr>
                  </a:pPr>
                  <a:endParaRPr lang="ru-RU"/>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A588-4BCA-B931-AB2728012A26}"/>
                </c:ext>
              </c:extLst>
            </c:dLbl>
            <c:spPr>
              <a:noFill/>
              <a:ln>
                <a:noFill/>
              </a:ln>
              <a:effectLst/>
            </c:spPr>
            <c:txPr>
              <a:bodyPr wrap="square" lIns="38100" tIns="19050" rIns="38100" bIns="19050" anchor="ctr">
                <a:spAutoFit/>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Sheet1!$A$2:$A$13</c:f>
              <c:strCache>
                <c:ptCount val="12"/>
                <c:pt idx="0">
                  <c:v>общегосуд</c:v>
                </c:pt>
                <c:pt idx="1">
                  <c:v>нац.без</c:v>
                </c:pt>
                <c:pt idx="2">
                  <c:v>нац оборона</c:v>
                </c:pt>
                <c:pt idx="3">
                  <c:v>нац.экон</c:v>
                </c:pt>
                <c:pt idx="4">
                  <c:v>жкх</c:v>
                </c:pt>
                <c:pt idx="5">
                  <c:v>образование</c:v>
                </c:pt>
                <c:pt idx="6">
                  <c:v>культура</c:v>
                </c:pt>
                <c:pt idx="7">
                  <c:v>соц политика</c:v>
                </c:pt>
                <c:pt idx="8">
                  <c:v>физич культ</c:v>
                </c:pt>
                <c:pt idx="9">
                  <c:v>сми</c:v>
                </c:pt>
                <c:pt idx="10">
                  <c:v>охрана</c:v>
                </c:pt>
                <c:pt idx="11">
                  <c:v>обсл гос долга</c:v>
                </c:pt>
              </c:strCache>
            </c:strRef>
          </c:cat>
          <c:val>
            <c:numRef>
              <c:f>Sheet1!$B$2:$B$13</c:f>
              <c:numCache>
                <c:formatCode>General</c:formatCode>
                <c:ptCount val="12"/>
                <c:pt idx="0">
                  <c:v>9.1999999999999993</c:v>
                </c:pt>
                <c:pt idx="1">
                  <c:v>1.8</c:v>
                </c:pt>
                <c:pt idx="2">
                  <c:v>0.1</c:v>
                </c:pt>
                <c:pt idx="3">
                  <c:v>5.5</c:v>
                </c:pt>
                <c:pt idx="4">
                  <c:v>29.5</c:v>
                </c:pt>
                <c:pt idx="5">
                  <c:v>36.1</c:v>
                </c:pt>
                <c:pt idx="6">
                  <c:v>9.1</c:v>
                </c:pt>
                <c:pt idx="7">
                  <c:v>1.3</c:v>
                </c:pt>
                <c:pt idx="8">
                  <c:v>6.6</c:v>
                </c:pt>
                <c:pt idx="9">
                  <c:v>0.7</c:v>
                </c:pt>
                <c:pt idx="10">
                  <c:v>0</c:v>
                </c:pt>
                <c:pt idx="11">
                  <c:v>0.1</c:v>
                </c:pt>
              </c:numCache>
            </c:numRef>
          </c:val>
          <c:extLst>
            <c:ext xmlns:c16="http://schemas.microsoft.com/office/drawing/2014/chart" uri="{C3380CC4-5D6E-409C-BE32-E72D297353CC}">
              <c16:uniqueId val="{0000000A-01C9-4688-A416-4C737C4C4A94}"/>
            </c:ext>
          </c:extLst>
        </c:ser>
        <c:dLbls>
          <c:showLegendKey val="0"/>
          <c:showVal val="0"/>
          <c:showCatName val="0"/>
          <c:showSerName val="0"/>
          <c:showPercent val="0"/>
          <c:showBubbleSize val="0"/>
          <c:showLeaderLines val="0"/>
        </c:dLbls>
      </c:pie3DChart>
      <c:spPr>
        <a:scene3d>
          <a:camera prst="orthographicFront"/>
          <a:lightRig rig="threePt" dir="t"/>
        </a:scene3d>
        <a:sp3d>
          <a:bevelT w="165100" prst="coolSlant"/>
        </a:sp3d>
      </c:spPr>
    </c:plotArea>
    <c:plotVisOnly val="1"/>
    <c:dispBlanksAs val="gap"/>
    <c:showDLblsOverMax val="0"/>
  </c:chart>
  <c:txPr>
    <a:bodyPr/>
    <a:lstStyle/>
    <a:p>
      <a:pPr>
        <a:defRPr sz="1800"/>
      </a:pPr>
      <a:endParaRPr lang="ru-RU"/>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pie3DChart>
        <c:varyColors val="1"/>
        <c:ser>
          <c:idx val="0"/>
          <c:order val="0"/>
          <c:tx>
            <c:strRef>
              <c:f>Sheet1!$B$1</c:f>
              <c:strCache>
                <c:ptCount val="1"/>
                <c:pt idx="0">
                  <c:v>Sales</c:v>
                </c:pt>
              </c:strCache>
            </c:strRef>
          </c:tx>
          <c:spPr>
            <a:scene3d>
              <a:camera prst="orthographicFront"/>
              <a:lightRig rig="threePt" dir="t"/>
            </a:scene3d>
            <a:sp3d>
              <a:bevelT w="1905000" h="1905000" prst="coolSlant"/>
            </a:sp3d>
          </c:spPr>
          <c:dPt>
            <c:idx val="0"/>
            <c:bubble3D val="0"/>
            <c:spPr>
              <a:gradFill>
                <a:gsLst>
                  <a:gs pos="0">
                    <a:srgbClr val="00FF00"/>
                  </a:gs>
                  <a:gs pos="100000">
                    <a:srgbClr val="00FF00"/>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01-01C9-4688-A416-4C737C4C4A94}"/>
              </c:ext>
            </c:extLst>
          </c:dPt>
          <c:dPt>
            <c:idx val="1"/>
            <c:bubble3D val="0"/>
            <c:spPr>
              <a:gradFill flip="none" rotWithShape="1">
                <a:gsLst>
                  <a:gs pos="0">
                    <a:srgbClr val="FF3B3B"/>
                  </a:gs>
                  <a:gs pos="100000">
                    <a:srgbClr val="FF0000"/>
                  </a:gs>
                </a:gsLst>
                <a:path path="circle">
                  <a:fillToRect r="100000" b="100000"/>
                </a:path>
                <a:tileRect l="-100000" t="-100000"/>
              </a:gradFill>
              <a:scene3d>
                <a:camera prst="orthographicFront"/>
                <a:lightRig rig="threePt" dir="t"/>
              </a:scene3d>
              <a:sp3d>
                <a:bevelT w="1905000" h="1905000" prst="coolSlant"/>
              </a:sp3d>
            </c:spPr>
            <c:extLst>
              <c:ext xmlns:c16="http://schemas.microsoft.com/office/drawing/2014/chart" uri="{C3380CC4-5D6E-409C-BE32-E72D297353CC}">
                <c16:uniqueId val="{00000003-01C9-4688-A416-4C737C4C4A94}"/>
              </c:ext>
            </c:extLst>
          </c:dPt>
          <c:dPt>
            <c:idx val="2"/>
            <c:bubble3D val="0"/>
            <c:spPr>
              <a:gradFill flip="none" rotWithShape="1">
                <a:gsLst>
                  <a:gs pos="0">
                    <a:srgbClr val="8FFFFF"/>
                  </a:gs>
                  <a:gs pos="100000">
                    <a:srgbClr val="00EBE6"/>
                  </a:gs>
                </a:gsLst>
                <a:lin ang="5400000" scaled="1"/>
                <a:tileRect/>
              </a:gradFill>
              <a:scene3d>
                <a:camera prst="orthographicFront"/>
                <a:lightRig rig="threePt" dir="t"/>
              </a:scene3d>
              <a:sp3d>
                <a:bevelT w="1905000" h="1905000" prst="coolSlant"/>
              </a:sp3d>
            </c:spPr>
            <c:extLst>
              <c:ext xmlns:c16="http://schemas.microsoft.com/office/drawing/2014/chart" uri="{C3380CC4-5D6E-409C-BE32-E72D297353CC}">
                <c16:uniqueId val="{00000005-01C9-4688-A416-4C737C4C4A94}"/>
              </c:ext>
            </c:extLst>
          </c:dPt>
          <c:dPt>
            <c:idx val="3"/>
            <c:bubble3D val="0"/>
            <c:spPr>
              <a:gradFill flip="none" rotWithShape="1">
                <a:gsLst>
                  <a:gs pos="0">
                    <a:srgbClr val="2A9B18">
                      <a:lumMod val="71000"/>
                    </a:srgbClr>
                  </a:gs>
                  <a:gs pos="100000">
                    <a:srgbClr val="2A9B18"/>
                  </a:gs>
                </a:gsLst>
                <a:path path="circle">
                  <a:fillToRect t="100000" r="100000"/>
                </a:path>
                <a:tileRect l="-100000" b="-100000"/>
              </a:gradFill>
              <a:scene3d>
                <a:camera prst="orthographicFront"/>
                <a:lightRig rig="threePt" dir="t"/>
              </a:scene3d>
              <a:sp3d>
                <a:bevelT w="1905000" h="1905000" prst="coolSlant"/>
              </a:sp3d>
            </c:spPr>
            <c:extLst>
              <c:ext xmlns:c16="http://schemas.microsoft.com/office/drawing/2014/chart" uri="{C3380CC4-5D6E-409C-BE32-E72D297353CC}">
                <c16:uniqueId val="{00000007-01C9-4688-A416-4C737C4C4A94}"/>
              </c:ext>
            </c:extLst>
          </c:dPt>
          <c:dPt>
            <c:idx val="4"/>
            <c:bubble3D val="0"/>
            <c:spPr>
              <a:gradFill flip="none" rotWithShape="1">
                <a:gsLst>
                  <a:gs pos="0">
                    <a:srgbClr val="9B9BFF"/>
                  </a:gs>
                  <a:gs pos="100000">
                    <a:srgbClr val="2525FF"/>
                  </a:gs>
                </a:gsLst>
                <a:path path="circle">
                  <a:fillToRect l="100000" b="100000"/>
                </a:path>
                <a:tileRect t="-100000" r="-100000"/>
              </a:gradFill>
              <a:scene3d>
                <a:camera prst="orthographicFront"/>
                <a:lightRig rig="threePt" dir="t"/>
              </a:scene3d>
              <a:sp3d>
                <a:bevelT w="1905000" h="1905000" prst="coolSlant"/>
              </a:sp3d>
            </c:spPr>
            <c:extLst>
              <c:ext xmlns:c16="http://schemas.microsoft.com/office/drawing/2014/chart" uri="{C3380CC4-5D6E-409C-BE32-E72D297353CC}">
                <c16:uniqueId val="{00000009-01C9-4688-A416-4C737C4C4A94}"/>
              </c:ext>
            </c:extLst>
          </c:dPt>
          <c:dPt>
            <c:idx val="5"/>
            <c:bubble3D val="0"/>
            <c:spPr>
              <a:gradFill>
                <a:gsLst>
                  <a:gs pos="0">
                    <a:srgbClr val="EE00EE"/>
                  </a:gs>
                  <a:gs pos="100000">
                    <a:srgbClr val="800080"/>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0B-B2F8-42CE-B525-AA708B97A477}"/>
              </c:ext>
            </c:extLst>
          </c:dPt>
          <c:dPt>
            <c:idx val="6"/>
            <c:bubble3D val="0"/>
            <c:spPr>
              <a:gradFill>
                <a:gsLst>
                  <a:gs pos="0">
                    <a:srgbClr val="75FFC7"/>
                  </a:gs>
                  <a:gs pos="100000">
                    <a:srgbClr val="00FF99"/>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0D-B2F8-42CE-B525-AA708B97A477}"/>
              </c:ext>
            </c:extLst>
          </c:dPt>
          <c:dPt>
            <c:idx val="7"/>
            <c:bubble3D val="0"/>
            <c:spPr>
              <a:gradFill>
                <a:gsLst>
                  <a:gs pos="0">
                    <a:srgbClr val="B265FF"/>
                  </a:gs>
                  <a:gs pos="100000">
                    <a:srgbClr val="7D00FA"/>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0F-B2F8-42CE-B525-AA708B97A477}"/>
              </c:ext>
            </c:extLst>
          </c:dPt>
          <c:dPt>
            <c:idx val="9"/>
            <c:bubble3D val="0"/>
            <c:spPr>
              <a:gradFill>
                <a:gsLst>
                  <a:gs pos="0">
                    <a:srgbClr val="FFFF00"/>
                  </a:gs>
                  <a:gs pos="100000">
                    <a:srgbClr val="FFFF00"/>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11-B2F8-42CE-B525-AA708B97A477}"/>
              </c:ext>
            </c:extLst>
          </c:dPt>
          <c:dPt>
            <c:idx val="10"/>
            <c:bubble3D val="0"/>
            <c:spPr>
              <a:gradFill>
                <a:gsLst>
                  <a:gs pos="0">
                    <a:srgbClr val="85A2FF"/>
                  </a:gs>
                  <a:gs pos="100000">
                    <a:srgbClr val="6699FF"/>
                  </a:gs>
                </a:gsLst>
                <a:path path="circle">
                  <a:fillToRect l="100000" b="100000"/>
                </a:path>
              </a:gradFill>
              <a:scene3d>
                <a:camera prst="orthographicFront"/>
                <a:lightRig rig="threePt" dir="t"/>
              </a:scene3d>
              <a:sp3d>
                <a:bevelT w="1905000" h="1905000" prst="coolSlant"/>
              </a:sp3d>
            </c:spPr>
            <c:extLst>
              <c:ext xmlns:c16="http://schemas.microsoft.com/office/drawing/2014/chart" uri="{C3380CC4-5D6E-409C-BE32-E72D297353CC}">
                <c16:uniqueId val="{00000013-B2F8-42CE-B525-AA708B97A477}"/>
              </c:ext>
            </c:extLst>
          </c:dPt>
          <c:dLbls>
            <c:dLbl>
              <c:idx val="0"/>
              <c:layout>
                <c:manualLayout>
                  <c:x val="-2.3995820497017283E-2"/>
                  <c:y val="3.39193582916753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1C9-4688-A416-4C737C4C4A94}"/>
                </c:ext>
              </c:extLst>
            </c:dLbl>
            <c:dLbl>
              <c:idx val="1"/>
              <c:layout>
                <c:manualLayout>
                  <c:x val="-3.910631370852307E-2"/>
                  <c:y val="2.1212089853135874E-2"/>
                </c:manualLayout>
              </c:layout>
              <c:tx>
                <c:rich>
                  <a:bodyPr/>
                  <a:lstStyle/>
                  <a:p>
                    <a:r>
                      <a:rPr lang="en-US" dirty="0"/>
                      <a:t>2,0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01C9-4688-A416-4C737C4C4A94}"/>
                </c:ext>
              </c:extLst>
            </c:dLbl>
            <c:dLbl>
              <c:idx val="2"/>
              <c:layout>
                <c:manualLayout>
                  <c:x val="-1.0726124249207651E-2"/>
                  <c:y val="2.8280743700589566E-2"/>
                </c:manualLayout>
              </c:layout>
              <c:tx>
                <c:rich>
                  <a:bodyPr/>
                  <a:lstStyle/>
                  <a:p>
                    <a:r>
                      <a:rPr lang="en-US" sz="1200" b="1" dirty="0">
                        <a:latin typeface="Times New Roman" pitchFamily="18" charset="0"/>
                        <a:cs typeface="Times New Roman" pitchFamily="18" charset="0"/>
                      </a:rPr>
                      <a:t>0,1</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01C9-4688-A416-4C737C4C4A94}"/>
                </c:ext>
              </c:extLst>
            </c:dLbl>
            <c:dLbl>
              <c:idx val="3"/>
              <c:layout>
                <c:manualLayout>
                  <c:x val="-2.2623905671668255E-2"/>
                  <c:y val="3.3407897050463646E-2"/>
                </c:manualLayout>
              </c:layout>
              <c:tx>
                <c:rich>
                  <a:bodyPr/>
                  <a:lstStyle/>
                  <a:p>
                    <a:pPr>
                      <a:defRPr sz="1200" b="1">
                        <a:effectLst/>
                        <a:latin typeface="Times New Roman" pitchFamily="18" charset="0"/>
                        <a:cs typeface="Times New Roman" pitchFamily="18" charset="0"/>
                      </a:defRPr>
                    </a:pPr>
                    <a:r>
                      <a:rPr lang="en-US" b="1" dirty="0">
                        <a:effectLst/>
                        <a:latin typeface="Times New Roman" pitchFamily="18" charset="0"/>
                        <a:cs typeface="Times New Roman" pitchFamily="18" charset="0"/>
                      </a:rPr>
                      <a:t>6,7</a:t>
                    </a:r>
                    <a:endParaRPr lang="en-US" b="1" dirty="0">
                      <a:effectLst/>
                    </a:endParaRPr>
                  </a:p>
                </c:rich>
              </c:tx>
              <c:sp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01C9-4688-A416-4C737C4C4A94}"/>
                </c:ext>
              </c:extLst>
            </c:dLbl>
            <c:dLbl>
              <c:idx val="4"/>
              <c:layout>
                <c:manualLayout>
                  <c:x val="-1.475801326494202E-2"/>
                  <c:y val="-0.1386180142200846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1C9-4688-A416-4C737C4C4A94}"/>
                </c:ext>
              </c:extLst>
            </c:dLbl>
            <c:dLbl>
              <c:idx val="5"/>
              <c:layout>
                <c:manualLayout>
                  <c:x val="0.1417828312340636"/>
                  <c:y val="4.16722990344235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B2F8-42CE-B525-AA708B97A477}"/>
                </c:ext>
              </c:extLst>
            </c:dLbl>
            <c:dLbl>
              <c:idx val="6"/>
              <c:layout>
                <c:manualLayout>
                  <c:x val="-2.989427957179902E-3"/>
                  <c:y val="3.0401141093546209E-2"/>
                </c:manualLayout>
              </c:layout>
              <c:tx>
                <c:rich>
                  <a:bodyPr/>
                  <a:lstStyle/>
                  <a:p>
                    <a:r>
                      <a:rPr lang="en-US" dirty="0"/>
                      <a:t>10,0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B2F8-42CE-B525-AA708B97A477}"/>
                </c:ext>
              </c:extLst>
            </c:dLbl>
            <c:dLbl>
              <c:idx val="7"/>
              <c:layout>
                <c:manualLayout>
                  <c:x val="8.8863671623927842E-3"/>
                  <c:y val="1.71230535424948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B2F8-42CE-B525-AA708B97A477}"/>
                </c:ext>
              </c:extLst>
            </c:dLbl>
            <c:dLbl>
              <c:idx val="8"/>
              <c:layout>
                <c:manualLayout>
                  <c:x val="3.7523881291695294E-3"/>
                  <c:y val="1.8894706614517288E-2"/>
                </c:manualLayout>
              </c:layou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B2F8-42CE-B525-AA708B97A477}"/>
                </c:ext>
              </c:extLst>
            </c:dLbl>
            <c:dLbl>
              <c:idx val="9"/>
              <c:layout>
                <c:manualLayout>
                  <c:x val="9.7248372036073116E-3"/>
                  <c:y val="2.0503866768685285E-2"/>
                </c:manualLayout>
              </c:layout>
              <c:tx>
                <c:rich>
                  <a:bodyPr/>
                  <a:lstStyle/>
                  <a:p>
                    <a:pPr>
                      <a:defRPr sz="1050" b="1">
                        <a:latin typeface="Times New Roman" pitchFamily="18" charset="0"/>
                        <a:cs typeface="Times New Roman" pitchFamily="18" charset="0"/>
                      </a:defRPr>
                    </a:pPr>
                    <a:r>
                      <a:rPr lang="en-US" sz="1000" b="1" dirty="0">
                        <a:latin typeface="Times New Roman" pitchFamily="18" charset="0"/>
                        <a:cs typeface="Times New Roman" pitchFamily="18" charset="0"/>
                      </a:rPr>
                      <a:t>0,3</a:t>
                    </a:r>
                    <a:endParaRPr lang="en-US" sz="1000" dirty="0"/>
                  </a:p>
                </c:rich>
              </c:tx>
              <c:sp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1-B2F8-42CE-B525-AA708B97A477}"/>
                </c:ext>
              </c:extLst>
            </c:dLbl>
            <c:dLbl>
              <c:idx val="10"/>
              <c:layout>
                <c:manualLayout>
                  <c:x val="4.8834238347481108E-2"/>
                  <c:y val="2.3055697207997126E-2"/>
                </c:manualLayout>
              </c:layout>
              <c:tx>
                <c:rich>
                  <a:bodyPr/>
                  <a:lstStyle/>
                  <a:p>
                    <a:pPr>
                      <a:defRPr sz="1000" b="1">
                        <a:latin typeface="Times New Roman" pitchFamily="18" charset="0"/>
                        <a:cs typeface="Times New Roman" pitchFamily="18" charset="0"/>
                      </a:defRPr>
                    </a:pPr>
                    <a:r>
                      <a:rPr lang="en-US" sz="1000" b="1" dirty="0">
                        <a:latin typeface="Times New Roman" pitchFamily="18" charset="0"/>
                        <a:cs typeface="Times New Roman" pitchFamily="18" charset="0"/>
                      </a:rPr>
                      <a:t>0,1</a:t>
                    </a:r>
                    <a:endParaRPr lang="en-US" sz="1000" dirty="0"/>
                  </a:p>
                </c:rich>
              </c:tx>
              <c:sp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3-B2F8-42CE-B525-AA708B97A477}"/>
                </c:ext>
              </c:extLst>
            </c:dLbl>
            <c:dLbl>
              <c:idx val="11"/>
              <c:layout>
                <c:manualLayout>
                  <c:x val="-1.126496669144453E-2"/>
                  <c:y val="-1.016575007292434E-2"/>
                </c:manualLayout>
              </c:layout>
              <c:tx>
                <c:rich>
                  <a:bodyPr/>
                  <a:lstStyle/>
                  <a:p>
                    <a:pPr>
                      <a:defRPr sz="1000" b="1">
                        <a:latin typeface="Times New Roman" pitchFamily="18" charset="0"/>
                        <a:cs typeface="Times New Roman" pitchFamily="18" charset="0"/>
                      </a:defRPr>
                    </a:pPr>
                    <a:r>
                      <a:rPr lang="en-US" sz="1000" b="1" dirty="0">
                        <a:latin typeface="Times New Roman" pitchFamily="18" charset="0"/>
                        <a:cs typeface="Times New Roman" pitchFamily="18" charset="0"/>
                      </a:rPr>
                      <a:t>1,5</a:t>
                    </a:r>
                    <a:endParaRPr lang="en-US" sz="1000" dirty="0"/>
                  </a:p>
                </c:rich>
              </c:tx>
              <c:sp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15-B2F8-42CE-B525-AA708B97A477}"/>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Sheet1!$A$2:$A$13</c:f>
              <c:strCache>
                <c:ptCount val="12"/>
                <c:pt idx="0">
                  <c:v>общегосуд</c:v>
                </c:pt>
                <c:pt idx="1">
                  <c:v>нац.без</c:v>
                </c:pt>
                <c:pt idx="2">
                  <c:v>нац оборона</c:v>
                </c:pt>
                <c:pt idx="3">
                  <c:v>нац.экон</c:v>
                </c:pt>
                <c:pt idx="4">
                  <c:v>жкх</c:v>
                </c:pt>
                <c:pt idx="5">
                  <c:v>образование</c:v>
                </c:pt>
                <c:pt idx="6">
                  <c:v>культура</c:v>
                </c:pt>
                <c:pt idx="7">
                  <c:v>соц политика</c:v>
                </c:pt>
                <c:pt idx="8">
                  <c:v>физич культ</c:v>
                </c:pt>
                <c:pt idx="9">
                  <c:v>сми</c:v>
                </c:pt>
                <c:pt idx="10">
                  <c:v>охрана</c:v>
                </c:pt>
                <c:pt idx="11">
                  <c:v>обсл гос долга</c:v>
                </c:pt>
              </c:strCache>
            </c:strRef>
          </c:cat>
          <c:val>
            <c:numRef>
              <c:f>Sheet1!$B$2:$B$13</c:f>
              <c:numCache>
                <c:formatCode>General</c:formatCode>
                <c:ptCount val="12"/>
                <c:pt idx="0">
                  <c:v>8.8000000000000007</c:v>
                </c:pt>
                <c:pt idx="1">
                  <c:v>2</c:v>
                </c:pt>
                <c:pt idx="2">
                  <c:v>0.1</c:v>
                </c:pt>
                <c:pt idx="3">
                  <c:v>6.7</c:v>
                </c:pt>
                <c:pt idx="4">
                  <c:v>14.7</c:v>
                </c:pt>
                <c:pt idx="5">
                  <c:v>47.8</c:v>
                </c:pt>
                <c:pt idx="6">
                  <c:v>10</c:v>
                </c:pt>
                <c:pt idx="7">
                  <c:v>1.1000000000000001</c:v>
                </c:pt>
                <c:pt idx="8">
                  <c:v>6.9</c:v>
                </c:pt>
                <c:pt idx="9">
                  <c:v>0.3</c:v>
                </c:pt>
                <c:pt idx="10">
                  <c:v>1.5</c:v>
                </c:pt>
                <c:pt idx="11">
                  <c:v>0.1</c:v>
                </c:pt>
              </c:numCache>
            </c:numRef>
          </c:val>
          <c:extLst>
            <c:ext xmlns:c16="http://schemas.microsoft.com/office/drawing/2014/chart" uri="{C3380CC4-5D6E-409C-BE32-E72D297353CC}">
              <c16:uniqueId val="{0000000A-01C9-4688-A416-4C737C4C4A94}"/>
            </c:ext>
          </c:extLst>
        </c:ser>
        <c:dLbls>
          <c:showLegendKey val="0"/>
          <c:showVal val="0"/>
          <c:showCatName val="0"/>
          <c:showSerName val="0"/>
          <c:showPercent val="0"/>
          <c:showBubbleSize val="0"/>
          <c:showLeaderLines val="0"/>
        </c:dLbls>
      </c:pie3DChart>
      <c:spPr>
        <a:scene3d>
          <a:camera prst="orthographicFront"/>
          <a:lightRig rig="threePt" dir="t"/>
        </a:scene3d>
        <a:sp3d>
          <a:bevelT w="165100" prst="coolSlant"/>
        </a:sp3d>
      </c:spPr>
    </c:plotArea>
    <c:plotVisOnly val="1"/>
    <c:dispBlanksAs val="gap"/>
    <c:showDLblsOverMax val="0"/>
  </c:chart>
  <c:txPr>
    <a:bodyPr/>
    <a:lstStyle/>
    <a:p>
      <a:pPr>
        <a:defRPr sz="1800"/>
      </a:pPr>
      <a:endParaRPr lang="ru-RU"/>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443860682423422"/>
          <c:y val="5.8746740558238628E-2"/>
          <c:w val="0.86556139317576575"/>
          <c:h val="0.78684312854127314"/>
        </c:manualLayout>
      </c:layout>
      <c:barChart>
        <c:barDir val="col"/>
        <c:grouping val="clustered"/>
        <c:varyColors val="0"/>
        <c:ser>
          <c:idx val="0"/>
          <c:order val="0"/>
          <c:tx>
            <c:strRef>
              <c:f>Лист1!$B$1</c:f>
              <c:strCache>
                <c:ptCount val="1"/>
                <c:pt idx="0">
                  <c:v>рублей</c:v>
                </c:pt>
              </c:strCache>
            </c:strRef>
          </c:tx>
          <c:spPr>
            <a:solidFill>
              <a:srgbClr val="FFC000"/>
            </a:solidFill>
            <a:ln w="28559">
              <a:solidFill>
                <a:schemeClr val="bg1"/>
              </a:solidFill>
            </a:ln>
          </c:spPr>
          <c:invertIfNegative val="0"/>
          <c:dPt>
            <c:idx val="1"/>
            <c:invertIfNegative val="0"/>
            <c:bubble3D val="0"/>
            <c:spPr>
              <a:solidFill>
                <a:srgbClr val="FFC000"/>
              </a:solidFill>
              <a:ln w="28559">
                <a:solidFill>
                  <a:schemeClr val="bg1"/>
                </a:solidFill>
              </a:ln>
            </c:spPr>
            <c:extLst>
              <c:ext xmlns:c16="http://schemas.microsoft.com/office/drawing/2014/chart" uri="{C3380CC4-5D6E-409C-BE32-E72D297353CC}">
                <c16:uniqueId val="{00000001-A020-481D-9C33-D97A470ADABA}"/>
              </c:ext>
            </c:extLst>
          </c:dPt>
          <c:dLbls>
            <c:spPr>
              <a:noFill/>
              <a:ln>
                <a:noFill/>
              </a:ln>
              <a:effectLst/>
            </c:spPr>
            <c:txPr>
              <a:bodyPr/>
              <a:lstStyle/>
              <a:p>
                <a:pPr>
                  <a:defRPr sz="1100" b="1">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Лист1!$A$2:$A$10</c:f>
              <c:numCache>
                <c:formatCode>General</c:formatCode>
                <c:ptCount val="9"/>
                <c:pt idx="0">
                  <c:v>2017</c:v>
                </c:pt>
                <c:pt idx="1">
                  <c:v>2018</c:v>
                </c:pt>
                <c:pt idx="2">
                  <c:v>2019</c:v>
                </c:pt>
                <c:pt idx="3">
                  <c:v>2020</c:v>
                </c:pt>
                <c:pt idx="4">
                  <c:v>2021</c:v>
                </c:pt>
                <c:pt idx="5">
                  <c:v>2022</c:v>
                </c:pt>
                <c:pt idx="6">
                  <c:v>2023</c:v>
                </c:pt>
                <c:pt idx="7">
                  <c:v>2024</c:v>
                </c:pt>
                <c:pt idx="8">
                  <c:v>2025</c:v>
                </c:pt>
              </c:numCache>
            </c:numRef>
          </c:cat>
          <c:val>
            <c:numRef>
              <c:f>Лист1!$B$2:$B$10</c:f>
              <c:numCache>
                <c:formatCode>#\ ##0.0</c:formatCode>
                <c:ptCount val="9"/>
                <c:pt idx="0" formatCode="General">
                  <c:v>400.9</c:v>
                </c:pt>
                <c:pt idx="1">
                  <c:v>482.5</c:v>
                </c:pt>
                <c:pt idx="2">
                  <c:v>672.9</c:v>
                </c:pt>
                <c:pt idx="3">
                  <c:v>757.2</c:v>
                </c:pt>
                <c:pt idx="4">
                  <c:v>1510.7</c:v>
                </c:pt>
                <c:pt idx="5" formatCode="General">
                  <c:v>639.20000000000005</c:v>
                </c:pt>
                <c:pt idx="6" formatCode="General">
                  <c:v>898.1</c:v>
                </c:pt>
                <c:pt idx="7" formatCode="General">
                  <c:v>1004.2</c:v>
                </c:pt>
                <c:pt idx="8" formatCode="0.0">
                  <c:v>3074</c:v>
                </c:pt>
              </c:numCache>
            </c:numRef>
          </c:val>
          <c:extLst>
            <c:ext xmlns:c16="http://schemas.microsoft.com/office/drawing/2014/chart" uri="{C3380CC4-5D6E-409C-BE32-E72D297353CC}">
              <c16:uniqueId val="{00000003-A020-481D-9C33-D97A470ADABA}"/>
            </c:ext>
          </c:extLst>
        </c:ser>
        <c:dLbls>
          <c:dLblPos val="outEnd"/>
          <c:showLegendKey val="0"/>
          <c:showVal val="1"/>
          <c:showCatName val="0"/>
          <c:showSerName val="0"/>
          <c:showPercent val="0"/>
          <c:showBubbleSize val="0"/>
        </c:dLbls>
        <c:gapWidth val="150"/>
        <c:axId val="152316160"/>
        <c:axId val="152344064"/>
      </c:barChart>
      <c:catAx>
        <c:axId val="152316160"/>
        <c:scaling>
          <c:orientation val="minMax"/>
        </c:scaling>
        <c:delete val="0"/>
        <c:axPos val="b"/>
        <c:numFmt formatCode="General" sourceLinked="1"/>
        <c:majorTickMark val="out"/>
        <c:minorTickMark val="none"/>
        <c:tickLblPos val="nextTo"/>
        <c:txPr>
          <a:bodyPr/>
          <a:lstStyle/>
          <a:p>
            <a:pPr>
              <a:defRPr sz="1200" b="0">
                <a:latin typeface="Times New Roman" pitchFamily="18" charset="0"/>
                <a:cs typeface="Times New Roman" pitchFamily="18" charset="0"/>
              </a:defRPr>
            </a:pPr>
            <a:endParaRPr lang="ru-RU"/>
          </a:p>
        </c:txPr>
        <c:crossAx val="152344064"/>
        <c:crosses val="autoZero"/>
        <c:auto val="1"/>
        <c:lblAlgn val="ctr"/>
        <c:lblOffset val="100"/>
        <c:noMultiLvlLbl val="0"/>
      </c:catAx>
      <c:valAx>
        <c:axId val="152344064"/>
        <c:scaling>
          <c:orientation val="minMax"/>
        </c:scaling>
        <c:delete val="0"/>
        <c:axPos val="l"/>
        <c:numFmt formatCode="General" sourceLinked="1"/>
        <c:majorTickMark val="out"/>
        <c:minorTickMark val="none"/>
        <c:tickLblPos val="nextTo"/>
        <c:txPr>
          <a:bodyPr/>
          <a:lstStyle/>
          <a:p>
            <a:pPr>
              <a:defRPr sz="1000" b="0"/>
            </a:pPr>
            <a:endParaRPr lang="ru-RU"/>
          </a:p>
        </c:txPr>
        <c:crossAx val="152316160"/>
        <c:crosses val="autoZero"/>
        <c:crossBetween val="between"/>
        <c:majorUnit val="100"/>
      </c:valAx>
      <c:spPr>
        <a:noFill/>
        <a:ln w="25397">
          <a:noFill/>
        </a:ln>
      </c:spPr>
    </c:plotArea>
    <c:plotVisOnly val="1"/>
    <c:dispBlanksAs val="gap"/>
    <c:showDLblsOverMax val="0"/>
  </c:chart>
  <c:txPr>
    <a:bodyPr/>
    <a:lstStyle/>
    <a:p>
      <a:pPr>
        <a:defRPr sz="1800"/>
      </a:pPr>
      <a:endParaRPr lang="ru-RU"/>
    </a:p>
  </c:txPr>
  <c:externalData r:id="rId2">
    <c:autoUpdate val="0"/>
  </c:externalData>
  <c:userShapes r:id="rId3"/>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floor>
    <c:sideWall>
      <c:thickness val="0"/>
    </c:sideWall>
    <c:backWall>
      <c:thickness val="0"/>
    </c:backWall>
    <c:plotArea>
      <c:layout>
        <c:manualLayout>
          <c:layoutTarget val="inner"/>
          <c:xMode val="edge"/>
          <c:yMode val="edge"/>
          <c:x val="2.9914806217298327E-2"/>
          <c:y val="4.7924152392194427E-2"/>
          <c:w val="0.86019601439598981"/>
          <c:h val="0.90935160208737742"/>
        </c:manualLayout>
      </c:layout>
      <c:bar3DChart>
        <c:barDir val="bar"/>
        <c:grouping val="clustered"/>
        <c:varyColors val="0"/>
        <c:ser>
          <c:idx val="0"/>
          <c:order val="0"/>
          <c:tx>
            <c:strRef>
              <c:f>Лист1!$B$1</c:f>
              <c:strCache>
                <c:ptCount val="1"/>
                <c:pt idx="0">
                  <c:v>Исполнено</c:v>
                </c:pt>
              </c:strCache>
            </c:strRef>
          </c:tx>
          <c:spPr>
            <a:solidFill>
              <a:srgbClr val="00FF00"/>
            </a:solidFill>
          </c:spPr>
          <c:invertIfNegative val="0"/>
          <c:dLbls>
            <c:dLbl>
              <c:idx val="9"/>
              <c:layout>
                <c:manualLayout>
                  <c:x val="0"/>
                  <c:y val="2.52128550620166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61F-4E05-93C7-7BCE26930859}"/>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Лист1!$A$2:$A$13</c:f>
              <c:strCache>
                <c:ptCount val="11"/>
                <c:pt idx="0">
                  <c:v>Национальная оборона</c:v>
                </c:pt>
                <c:pt idx="1">
                  <c:v>Обслуживание государственного и муниципального долга</c:v>
                </c:pt>
                <c:pt idx="2">
                  <c:v>Средства массовой информации</c:v>
                </c:pt>
                <c:pt idx="3">
                  <c:v>Национальная безопасность и правоохранительная деятельность</c:v>
                </c:pt>
                <c:pt idx="4">
                  <c:v>Социальная политика</c:v>
                </c:pt>
                <c:pt idx="5">
                  <c:v>Физическая культура и спорт</c:v>
                </c:pt>
                <c:pt idx="6">
                  <c:v>Национальная экономика</c:v>
                </c:pt>
                <c:pt idx="7">
                  <c:v>Общегосударственные вопросы</c:v>
                </c:pt>
                <c:pt idx="8">
                  <c:v>Культура, кинематография</c:v>
                </c:pt>
                <c:pt idx="9">
                  <c:v>Образование</c:v>
                </c:pt>
                <c:pt idx="10">
                  <c:v>Жилищно-коммунальное хозяйство</c:v>
                </c:pt>
              </c:strCache>
            </c:strRef>
          </c:cat>
          <c:val>
            <c:numRef>
              <c:f>Лист1!$B$2:$B$13</c:f>
              <c:numCache>
                <c:formatCode>0.0</c:formatCode>
                <c:ptCount val="11"/>
                <c:pt idx="0">
                  <c:v>1.3</c:v>
                </c:pt>
                <c:pt idx="1">
                  <c:v>0.1</c:v>
                </c:pt>
                <c:pt idx="2">
                  <c:v>10</c:v>
                </c:pt>
                <c:pt idx="3">
                  <c:v>26.5</c:v>
                </c:pt>
                <c:pt idx="4">
                  <c:v>18.600000000000001</c:v>
                </c:pt>
                <c:pt idx="5">
                  <c:v>96.5</c:v>
                </c:pt>
                <c:pt idx="6">
                  <c:v>79.400000000000006</c:v>
                </c:pt>
                <c:pt idx="7">
                  <c:v>133.80000000000001</c:v>
                </c:pt>
                <c:pt idx="8">
                  <c:v>132.19999999999999</c:v>
                </c:pt>
                <c:pt idx="9">
                  <c:v>521.79999999999995</c:v>
                </c:pt>
                <c:pt idx="10">
                  <c:v>426.2</c:v>
                </c:pt>
              </c:numCache>
            </c:numRef>
          </c:val>
          <c:extLst>
            <c:ext xmlns:c16="http://schemas.microsoft.com/office/drawing/2014/chart" uri="{C3380CC4-5D6E-409C-BE32-E72D297353CC}">
              <c16:uniqueId val="{00000000-1976-4685-82E2-D4DB039B10F9}"/>
            </c:ext>
          </c:extLst>
        </c:ser>
        <c:ser>
          <c:idx val="1"/>
          <c:order val="1"/>
          <c:tx>
            <c:strRef>
              <c:f>Лист1!$C$1</c:f>
              <c:strCache>
                <c:ptCount val="1"/>
                <c:pt idx="0">
                  <c:v>Утверждено</c:v>
                </c:pt>
              </c:strCache>
            </c:strRef>
          </c:tx>
          <c:spPr>
            <a:gradFill>
              <a:gsLst>
                <a:gs pos="77000">
                  <a:srgbClr val="FF00FF"/>
                </a:gs>
                <a:gs pos="14000">
                  <a:srgbClr val="FF99FF"/>
                </a:gs>
                <a:gs pos="97000">
                  <a:srgbClr val="FF00FF"/>
                </a:gs>
              </a:gsLst>
              <a:lin ang="5400000" scaled="0"/>
            </a:gradFill>
          </c:spPr>
          <c:invertIfNegative val="0"/>
          <c:dLbls>
            <c:dLbl>
              <c:idx val="0"/>
              <c:layout>
                <c:manualLayout>
                  <c:x val="6.1481818325583824E-3"/>
                  <c:y val="-7.563856518605002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976-4685-82E2-D4DB039B10F9}"/>
                </c:ext>
              </c:extLst>
            </c:dLbl>
            <c:dLbl>
              <c:idx val="1"/>
              <c:layout>
                <c:manualLayout>
                  <c:x val="-4.6964735346968369E-18"/>
                  <c:y val="-5.042571012403242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61F-4E05-93C7-7BCE26930859}"/>
                </c:ext>
              </c:extLst>
            </c:dLbl>
            <c:dLbl>
              <c:idx val="2"/>
              <c:layout>
                <c:manualLayout>
                  <c:x val="0"/>
                  <c:y val="-7.563856518605002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61F-4E05-93C7-7BCE26930859}"/>
                </c:ext>
              </c:extLst>
            </c:dLbl>
            <c:dLbl>
              <c:idx val="3"/>
              <c:layout>
                <c:manualLayout>
                  <c:x val="-2.0493939441861278E-3"/>
                  <c:y val="-7.56385651860490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61F-4E05-93C7-7BCE26930859}"/>
                </c:ext>
              </c:extLst>
            </c:dLbl>
            <c:dLbl>
              <c:idx val="4"/>
              <c:layout>
                <c:manualLayout>
                  <c:x val="0"/>
                  <c:y val="-7.563856518605002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61F-4E05-93C7-7BCE26930859}"/>
                </c:ext>
              </c:extLst>
            </c:dLbl>
            <c:dLbl>
              <c:idx val="5"/>
              <c:layout>
                <c:manualLayout>
                  <c:x val="-2.0493939441861278E-3"/>
                  <c:y val="-5.042571012403335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61F-4E05-93C7-7BCE26930859}"/>
                </c:ext>
              </c:extLst>
            </c:dLbl>
            <c:dLbl>
              <c:idx val="6"/>
              <c:layout>
                <c:manualLayout>
                  <c:x val="2.0493939441861278E-3"/>
                  <c:y val="-1.00851420248066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61F-4E05-93C7-7BCE26930859}"/>
                </c:ext>
              </c:extLst>
            </c:dLbl>
            <c:dLbl>
              <c:idx val="7"/>
              <c:layout>
                <c:manualLayout>
                  <c:x val="2.0493939441861278E-3"/>
                  <c:y val="-1.00851420248066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061F-4E05-93C7-7BCE26930859}"/>
                </c:ext>
              </c:extLst>
            </c:dLbl>
            <c:dLbl>
              <c:idx val="8"/>
              <c:layout>
                <c:manualLayout>
                  <c:x val="2.0493939441861278E-3"/>
                  <c:y val="-7.563856518605002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61F-4E05-93C7-7BCE26930859}"/>
                </c:ext>
              </c:extLst>
            </c:dLbl>
            <c:dLbl>
              <c:idx val="9"/>
              <c:layout>
                <c:manualLayout>
                  <c:x val="8.1975757767445111E-3"/>
                  <c:y val="-1.26064275310083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61F-4E05-93C7-7BCE26930859}"/>
                </c:ext>
              </c:extLst>
            </c:dLbl>
            <c:dLbl>
              <c:idx val="10"/>
              <c:layout>
                <c:manualLayout>
                  <c:x val="0"/>
                  <c:y val="-1.039973894198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976-4685-82E2-D4DB039B10F9}"/>
                </c:ext>
              </c:extLst>
            </c:dLbl>
            <c:dLbl>
              <c:idx val="11"/>
              <c:layout>
                <c:manualLayout>
                  <c:x val="-3.7571788277574695E-17"/>
                  <c:y val="-7.563856518605008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61F-4E05-93C7-7BCE26930859}"/>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Лист1!$A$2:$A$13</c:f>
              <c:strCache>
                <c:ptCount val="11"/>
                <c:pt idx="0">
                  <c:v>Национальная оборона</c:v>
                </c:pt>
                <c:pt idx="1">
                  <c:v>Обслуживание государственного и муниципального долга</c:v>
                </c:pt>
                <c:pt idx="2">
                  <c:v>Средства массовой информации</c:v>
                </c:pt>
                <c:pt idx="3">
                  <c:v>Национальная безопасность и правоохранительная деятельность</c:v>
                </c:pt>
                <c:pt idx="4">
                  <c:v>Социальная политика</c:v>
                </c:pt>
                <c:pt idx="5">
                  <c:v>Физическая культура и спорт</c:v>
                </c:pt>
                <c:pt idx="6">
                  <c:v>Национальная экономика</c:v>
                </c:pt>
                <c:pt idx="7">
                  <c:v>Общегосударственные вопросы</c:v>
                </c:pt>
                <c:pt idx="8">
                  <c:v>Культура, кинематография</c:v>
                </c:pt>
                <c:pt idx="9">
                  <c:v>Образование</c:v>
                </c:pt>
                <c:pt idx="10">
                  <c:v>Жилищно-коммунальное хозяйство</c:v>
                </c:pt>
              </c:strCache>
            </c:strRef>
          </c:cat>
          <c:val>
            <c:numRef>
              <c:f>Лист1!$C$2:$C$13</c:f>
              <c:numCache>
                <c:formatCode>0.0</c:formatCode>
                <c:ptCount val="11"/>
                <c:pt idx="0">
                  <c:v>1.3</c:v>
                </c:pt>
                <c:pt idx="1">
                  <c:v>0.1</c:v>
                </c:pt>
                <c:pt idx="2">
                  <c:v>10.7</c:v>
                </c:pt>
                <c:pt idx="3">
                  <c:v>27.4</c:v>
                </c:pt>
                <c:pt idx="4">
                  <c:v>18.7</c:v>
                </c:pt>
                <c:pt idx="5">
                  <c:v>96.6</c:v>
                </c:pt>
                <c:pt idx="6">
                  <c:v>80.900000000000006</c:v>
                </c:pt>
                <c:pt idx="7">
                  <c:v>140.6</c:v>
                </c:pt>
                <c:pt idx="8">
                  <c:v>132.30000000000001</c:v>
                </c:pt>
                <c:pt idx="9">
                  <c:v>530.5</c:v>
                </c:pt>
                <c:pt idx="10">
                  <c:v>470</c:v>
                </c:pt>
              </c:numCache>
            </c:numRef>
          </c:val>
          <c:extLst>
            <c:ext xmlns:c16="http://schemas.microsoft.com/office/drawing/2014/chart" uri="{C3380CC4-5D6E-409C-BE32-E72D297353CC}">
              <c16:uniqueId val="{00000003-1976-4685-82E2-D4DB039B10F9}"/>
            </c:ext>
          </c:extLst>
        </c:ser>
        <c:dLbls>
          <c:showLegendKey val="0"/>
          <c:showVal val="0"/>
          <c:showCatName val="0"/>
          <c:showSerName val="0"/>
          <c:showPercent val="0"/>
          <c:showBubbleSize val="0"/>
        </c:dLbls>
        <c:gapWidth val="150"/>
        <c:shape val="cylinder"/>
        <c:axId val="203292672"/>
        <c:axId val="203294208"/>
        <c:axId val="0"/>
      </c:bar3DChart>
      <c:catAx>
        <c:axId val="203292672"/>
        <c:scaling>
          <c:orientation val="minMax"/>
        </c:scaling>
        <c:delete val="1"/>
        <c:axPos val="l"/>
        <c:numFmt formatCode="General" sourceLinked="0"/>
        <c:majorTickMark val="out"/>
        <c:minorTickMark val="none"/>
        <c:tickLblPos val="nextTo"/>
        <c:crossAx val="203294208"/>
        <c:crosses val="autoZero"/>
        <c:auto val="1"/>
        <c:lblAlgn val="ctr"/>
        <c:lblOffset val="100"/>
        <c:noMultiLvlLbl val="0"/>
      </c:catAx>
      <c:valAx>
        <c:axId val="203294208"/>
        <c:scaling>
          <c:orientation val="minMax"/>
        </c:scaling>
        <c:delete val="1"/>
        <c:axPos val="b"/>
        <c:numFmt formatCode="0.0" sourceLinked="1"/>
        <c:majorTickMark val="out"/>
        <c:minorTickMark val="none"/>
        <c:tickLblPos val="nextTo"/>
        <c:crossAx val="203292672"/>
        <c:crosses val="autoZero"/>
        <c:crossBetween val="between"/>
      </c:valAx>
      <c:spPr>
        <a:noFill/>
        <a:ln w="25389">
          <a:noFill/>
        </a:ln>
      </c:spPr>
    </c:plotArea>
    <c:legend>
      <c:legendPos val="r"/>
      <c:layout>
        <c:manualLayout>
          <c:xMode val="edge"/>
          <c:yMode val="edge"/>
          <c:x val="0.24443942167135504"/>
          <c:y val="0.85827711224812853"/>
          <c:w val="0.56389385024219862"/>
          <c:h val="0.14172288775187147"/>
        </c:manualLayout>
      </c:layout>
      <c:overlay val="0"/>
      <c:txPr>
        <a:bodyPr/>
        <a:lstStyle/>
        <a:p>
          <a:pPr>
            <a:defRPr sz="1600"/>
          </a:pPr>
          <a:endParaRPr lang="ru-RU"/>
        </a:p>
      </c:txPr>
    </c:legend>
    <c:plotVisOnly val="1"/>
    <c:dispBlanksAs val="gap"/>
    <c:showDLblsOverMax val="0"/>
  </c:chart>
  <c:txPr>
    <a:bodyPr/>
    <a:lstStyle/>
    <a:p>
      <a:pPr>
        <a:defRPr sz="1797"/>
      </a:pPr>
      <a:endParaRPr lang="ru-RU"/>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1"/>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autoTitleDeleted val="1"/>
    <c:view3D>
      <c:rotX val="30"/>
      <c:rotY val="359"/>
      <c:rAngAx val="0"/>
      <c:perspective val="10"/>
    </c:view3D>
    <c:floor>
      <c:thickness val="0"/>
    </c:floor>
    <c:sideWall>
      <c:thickness val="0"/>
    </c:sideWall>
    <c:backWall>
      <c:thickness val="0"/>
    </c:backWall>
    <c:plotArea>
      <c:layout>
        <c:manualLayout>
          <c:layoutTarget val="inner"/>
          <c:xMode val="edge"/>
          <c:yMode val="edge"/>
          <c:x val="3.6119327231041179E-2"/>
          <c:y val="0.17849105332450102"/>
          <c:w val="0.93887498468593034"/>
          <c:h val="0.75739420075271724"/>
        </c:manualLayout>
      </c:layout>
      <c:pie3DChart>
        <c:varyColors val="1"/>
        <c:ser>
          <c:idx val="0"/>
          <c:order val="0"/>
          <c:tx>
            <c:strRef>
              <c:f>Активы!$C$1</c:f>
              <c:strCache>
                <c:ptCount val="1"/>
                <c:pt idx="0">
                  <c:v>Сумма</c:v>
                </c:pt>
              </c:strCache>
            </c:strRef>
          </c:tx>
          <c:spPr>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plosion val="6"/>
          <c:dPt>
            <c:idx val="0"/>
            <c:bubble3D val="0"/>
            <c:spPr>
              <a:solidFill>
                <a:srgbClr val="FF66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1-F7CD-441F-8C23-99C82E3C0E0F}"/>
              </c:ext>
            </c:extLst>
          </c:dPt>
          <c:dPt>
            <c:idx val="1"/>
            <c:bubble3D val="0"/>
            <c:spPr>
              <a:solidFill>
                <a:srgbClr val="A568D2"/>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3-F7CD-441F-8C23-99C82E3C0E0F}"/>
              </c:ext>
            </c:extLst>
          </c:dPt>
          <c:dPt>
            <c:idx val="2"/>
            <c:bubble3D val="0"/>
            <c:spPr>
              <a:solidFill>
                <a:srgbClr val="37E600"/>
              </a:solidFill>
              <a:ln w="19050">
                <a:noFill/>
              </a:ln>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5-F7CD-441F-8C23-99C82E3C0E0F}"/>
              </c:ext>
            </c:extLst>
          </c:dPt>
          <c:dPt>
            <c:idx val="3"/>
            <c:bubble3D val="0"/>
            <c:spPr>
              <a:solidFill>
                <a:srgbClr val="FFFF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7-F7CD-441F-8C23-99C82E3C0E0F}"/>
              </c:ext>
            </c:extLst>
          </c:dPt>
          <c:dPt>
            <c:idx val="4"/>
            <c:bubble3D val="0"/>
            <c:spPr>
              <a:solidFill>
                <a:srgbClr val="4BFFFF"/>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9-F7CD-441F-8C23-99C82E3C0E0F}"/>
              </c:ext>
            </c:extLst>
          </c:dPt>
          <c:dPt>
            <c:idx val="5"/>
            <c:bubble3D val="0"/>
            <c:spPr>
              <a:solidFill>
                <a:srgbClr val="3AAC7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B-F7CD-441F-8C23-99C82E3C0E0F}"/>
              </c:ext>
            </c:extLst>
          </c:dPt>
          <c:dPt>
            <c:idx val="6"/>
            <c:bubble3D val="0"/>
            <c:spPr>
              <a:solidFill>
                <a:srgbClr val="ECAAE9"/>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D-F7CD-441F-8C23-99C82E3C0E0F}"/>
              </c:ext>
            </c:extLst>
          </c:dPt>
          <c:dPt>
            <c:idx val="7"/>
            <c:bubble3D val="0"/>
            <c:spPr>
              <a:solidFill>
                <a:schemeClr val="accent5">
                  <a:lumMod val="50000"/>
                </a:schemeClr>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F-F7CD-441F-8C23-99C82E3C0E0F}"/>
              </c:ext>
            </c:extLst>
          </c:dPt>
          <c:dPt>
            <c:idx val="8"/>
            <c:bubble3D val="0"/>
            <c:spPr>
              <a:solidFill>
                <a:srgbClr val="FF00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11-F7CD-441F-8C23-99C82E3C0E0F}"/>
              </c:ext>
            </c:extLst>
          </c:dPt>
          <c:dLbls>
            <c:dLbl>
              <c:idx val="0"/>
              <c:layout>
                <c:manualLayout>
                  <c:x val="-1.2411441463768984E-2"/>
                  <c:y val="1.490350224890183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7CD-441F-8C23-99C82E3C0E0F}"/>
                </c:ext>
              </c:extLst>
            </c:dLbl>
            <c:dLbl>
              <c:idx val="1"/>
              <c:layout>
                <c:manualLayout>
                  <c:x val="0.10488535461871758"/>
                  <c:y val="-1.0927617673548204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7CD-441F-8C23-99C82E3C0E0F}"/>
                </c:ext>
              </c:extLst>
            </c:dLbl>
            <c:dLbl>
              <c:idx val="2"/>
              <c:layout>
                <c:manualLayout>
                  <c:x val="1.692952919761052E-2"/>
                  <c:y val="3.421417146777192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7CD-441F-8C23-99C82E3C0E0F}"/>
                </c:ext>
              </c:extLst>
            </c:dLbl>
            <c:dLbl>
              <c:idx val="3"/>
              <c:layout>
                <c:manualLayout>
                  <c:x val="1.7561296608069189E-2"/>
                  <c:y val="1.1968423389926793E-2"/>
                </c:manualLayout>
              </c:layout>
              <c:tx>
                <c:rich>
                  <a:bodyPr/>
                  <a:lstStyle/>
                  <a:p>
                    <a:pPr algn="ctr" rtl="0">
                      <a:defRPr lang="en-US" sz="1100" b="1" i="0" u="none" strike="noStrike" kern="1200" baseline="0">
                        <a:solidFill>
                          <a:prstClr val="black"/>
                        </a:solidFill>
                        <a:latin typeface="Times New Roman" pitchFamily="18" charset="0"/>
                        <a:ea typeface="+mn-ea"/>
                        <a:cs typeface="Times New Roman" pitchFamily="18" charset="0"/>
                      </a:defRPr>
                    </a:pPr>
                    <a:r>
                      <a:rPr lang="en-US" dirty="0"/>
                      <a:t>0,2</a:t>
                    </a:r>
                  </a:p>
                </c:rich>
              </c:tx>
              <c:spPr/>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F7CD-441F-8C23-99C82E3C0E0F}"/>
                </c:ext>
              </c:extLst>
            </c:dLbl>
            <c:dLbl>
              <c:idx val="4"/>
              <c:layout>
                <c:manualLayout>
                  <c:x val="4.6081631955423759E-2"/>
                  <c:y val="2.5756993260875646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F7CD-441F-8C23-99C82E3C0E0F}"/>
                </c:ext>
              </c:extLst>
            </c:dLbl>
            <c:dLbl>
              <c:idx val="5"/>
              <c:layout>
                <c:manualLayout>
                  <c:x val="2.8771162178561356E-2"/>
                  <c:y val="1.982774271693389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F7CD-441F-8C23-99C82E3C0E0F}"/>
                </c:ext>
              </c:extLst>
            </c:dLbl>
            <c:dLbl>
              <c:idx val="6"/>
              <c:layout>
                <c:manualLayout>
                  <c:x val="3.2132540828796803E-2"/>
                  <c:y val="2.3662343750423396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F7CD-441F-8C23-99C82E3C0E0F}"/>
                </c:ext>
              </c:extLst>
            </c:dLbl>
            <c:dLbl>
              <c:idx val="7"/>
              <c:layout>
                <c:manualLayout>
                  <c:x val="2.7448873202122841E-2"/>
                  <c:y val="2.580268859015665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F7CD-441F-8C23-99C82E3C0E0F}"/>
                </c:ext>
              </c:extLst>
            </c:dLbl>
            <c:dLbl>
              <c:idx val="8"/>
              <c:layout>
                <c:manualLayout>
                  <c:x val="1.3714501807491475E-2"/>
                  <c:y val="2.3031316303608561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F7CD-441F-8C23-99C82E3C0E0F}"/>
                </c:ext>
              </c:extLst>
            </c:dLbl>
            <c:spPr>
              <a:noFill/>
              <a:ln>
                <a:noFill/>
              </a:ln>
              <a:effectLst/>
            </c:spPr>
            <c:txPr>
              <a:bodyPr/>
              <a:lstStyle/>
              <a:p>
                <a:pPr>
                  <a:defRPr sz="1100">
                    <a:latin typeface="Times New Roman" pitchFamily="18" charset="0"/>
                    <a:cs typeface="Times New Roman" pitchFamily="18" charset="0"/>
                  </a:defRPr>
                </a:pPr>
                <a:endParaRPr lang="ru-RU"/>
              </a:p>
            </c:txPr>
            <c:dLblPos val="bestFit"/>
            <c:showLegendKey val="0"/>
            <c:showVal val="1"/>
            <c:showCatName val="0"/>
            <c:showSerName val="0"/>
            <c:showPercent val="0"/>
            <c:showBubbleSize val="0"/>
            <c:showLeaderLines val="0"/>
            <c:extLst>
              <c:ext xmlns:c15="http://schemas.microsoft.com/office/drawing/2012/chart" uri="{CE6537A1-D6FC-4f65-9D91-7224C49458BB}"/>
            </c:extLst>
          </c:dLbls>
          <c:cat>
            <c:strRef>
              <c:f>Активы!$B$2:$B$6</c:f>
              <c:strCache>
                <c:ptCount val="5"/>
                <c:pt idx="0">
                  <c:v>Дошкольное образование</c:v>
                </c:pt>
                <c:pt idx="1">
                  <c:v>Обее образование</c:v>
                </c:pt>
                <c:pt idx="2">
                  <c:v>Дополн обр</c:v>
                </c:pt>
                <c:pt idx="3">
                  <c:v>Молод</c:v>
                </c:pt>
                <c:pt idx="4">
                  <c:v>Другие</c:v>
                </c:pt>
              </c:strCache>
            </c:strRef>
          </c:cat>
          <c:val>
            <c:numRef>
              <c:f>Активы!$C$2:$C$6</c:f>
              <c:numCache>
                <c:formatCode>0.0</c:formatCode>
                <c:ptCount val="5"/>
                <c:pt idx="0">
                  <c:v>24.6</c:v>
                </c:pt>
                <c:pt idx="1">
                  <c:v>57.2</c:v>
                </c:pt>
                <c:pt idx="2">
                  <c:v>5.4</c:v>
                </c:pt>
                <c:pt idx="3">
                  <c:v>0.2</c:v>
                </c:pt>
                <c:pt idx="4">
                  <c:v>12.6</c:v>
                </c:pt>
              </c:numCache>
            </c:numRef>
          </c:val>
          <c:extLst>
            <c:ext xmlns:c16="http://schemas.microsoft.com/office/drawing/2014/chart" uri="{C3380CC4-5D6E-409C-BE32-E72D297353CC}">
              <c16:uniqueId val="{00000000-5CD0-41D9-8667-C218A5565959}"/>
            </c:ext>
          </c:extLst>
        </c:ser>
        <c:dLbls>
          <c:dLblPos val="bestFit"/>
          <c:showLegendKey val="0"/>
          <c:showVal val="1"/>
          <c:showCatName val="0"/>
          <c:showSerName val="0"/>
          <c:showPercent val="0"/>
          <c:showBubbleSize val="0"/>
          <c:showLeaderLines val="0"/>
        </c:dLbls>
      </c:pie3DChart>
    </c:plotArea>
    <c:plotVisOnly val="1"/>
    <c:dispBlanksAs val="gap"/>
    <c:showDLblsOverMax val="0"/>
  </c:chart>
  <c:spPr>
    <a:noFill/>
    <a:ln w="12700">
      <a:noFill/>
    </a:ln>
    <a:effectLst/>
    <a:scene3d>
      <a:camera prst="orthographicFront"/>
      <a:lightRig rig="threePt" dir="t"/>
    </a:scene3d>
    <a:sp3d prstMaterial="powder"/>
  </c:spPr>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1"/>
  <mc:AlternateContent xmlns:mc="http://schemas.openxmlformats.org/markup-compatibility/2006">
    <mc:Choice xmlns:c14="http://schemas.microsoft.com/office/drawing/2007/8/2/chart" Requires="c14">
      <c14:style val="134"/>
    </mc:Choice>
    <mc:Fallback>
      <c:style val="34"/>
    </mc:Fallback>
  </mc:AlternateContent>
  <c:clrMapOvr bg1="lt1" tx1="dk1" bg2="lt2" tx2="dk2" accent1="accent1" accent2="accent2" accent3="accent3" accent4="accent4" accent5="accent5" accent6="accent6" hlink="hlink" folHlink="folHlink"/>
  <c:chart>
    <c:autoTitleDeleted val="1"/>
    <c:view3D>
      <c:rotX val="30"/>
      <c:rotY val="359"/>
      <c:rAngAx val="0"/>
      <c:perspective val="10"/>
    </c:view3D>
    <c:floor>
      <c:thickness val="0"/>
    </c:floor>
    <c:sideWall>
      <c:thickness val="0"/>
    </c:sideWall>
    <c:backWall>
      <c:thickness val="0"/>
    </c:backWall>
    <c:plotArea>
      <c:layout>
        <c:manualLayout>
          <c:layoutTarget val="inner"/>
          <c:xMode val="edge"/>
          <c:yMode val="edge"/>
          <c:x val="3.6119327231041179E-2"/>
          <c:y val="0.17849105332450102"/>
          <c:w val="0.93887498468593034"/>
          <c:h val="0.75739420075271724"/>
        </c:manualLayout>
      </c:layout>
      <c:pie3DChart>
        <c:varyColors val="1"/>
        <c:ser>
          <c:idx val="0"/>
          <c:order val="0"/>
          <c:tx>
            <c:strRef>
              <c:f>Активы!$C$1</c:f>
              <c:strCache>
                <c:ptCount val="1"/>
                <c:pt idx="0">
                  <c:v>Сумма</c:v>
                </c:pt>
              </c:strCache>
            </c:strRef>
          </c:tx>
          <c:spPr>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plosion val="6"/>
          <c:dPt>
            <c:idx val="0"/>
            <c:bubble3D val="0"/>
            <c:spPr>
              <a:solidFill>
                <a:srgbClr val="FF66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1-65FD-4793-8633-52876B8A1EDE}"/>
              </c:ext>
            </c:extLst>
          </c:dPt>
          <c:dPt>
            <c:idx val="1"/>
            <c:bubble3D val="0"/>
            <c:spPr>
              <a:solidFill>
                <a:srgbClr val="A568D2"/>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3-65FD-4793-8633-52876B8A1EDE}"/>
              </c:ext>
            </c:extLst>
          </c:dPt>
          <c:dPt>
            <c:idx val="2"/>
            <c:bubble3D val="0"/>
            <c:spPr>
              <a:solidFill>
                <a:srgbClr val="37E600"/>
              </a:solidFill>
              <a:ln w="19050">
                <a:noFill/>
              </a:ln>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5-65FD-4793-8633-52876B8A1EDE}"/>
              </c:ext>
            </c:extLst>
          </c:dPt>
          <c:dPt>
            <c:idx val="3"/>
            <c:bubble3D val="0"/>
            <c:spPr>
              <a:solidFill>
                <a:srgbClr val="FFFF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7-65FD-4793-8633-52876B8A1EDE}"/>
              </c:ext>
            </c:extLst>
          </c:dPt>
          <c:dPt>
            <c:idx val="4"/>
            <c:bubble3D val="0"/>
            <c:spPr>
              <a:solidFill>
                <a:srgbClr val="4BFFFF"/>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9-65FD-4793-8633-52876B8A1EDE}"/>
              </c:ext>
            </c:extLst>
          </c:dPt>
          <c:dPt>
            <c:idx val="5"/>
            <c:bubble3D val="0"/>
            <c:spPr>
              <a:solidFill>
                <a:srgbClr val="3AAC7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B-65FD-4793-8633-52876B8A1EDE}"/>
              </c:ext>
            </c:extLst>
          </c:dPt>
          <c:dPt>
            <c:idx val="6"/>
            <c:bubble3D val="0"/>
            <c:spPr>
              <a:solidFill>
                <a:srgbClr val="ECAAE9"/>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D-65FD-4793-8633-52876B8A1EDE}"/>
              </c:ext>
            </c:extLst>
          </c:dPt>
          <c:dPt>
            <c:idx val="7"/>
            <c:bubble3D val="0"/>
            <c:spPr>
              <a:solidFill>
                <a:schemeClr val="accent5">
                  <a:lumMod val="50000"/>
                </a:schemeClr>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0F-65FD-4793-8633-52876B8A1EDE}"/>
              </c:ext>
            </c:extLst>
          </c:dPt>
          <c:dPt>
            <c:idx val="8"/>
            <c:bubble3D val="0"/>
            <c:spPr>
              <a:solidFill>
                <a:srgbClr val="FF0000"/>
              </a:solidFill>
              <a:ln w="19050"/>
              <a:effectLst>
                <a:outerShdw blurRad="114300" dist="368300" dir="6900000" sx="101000" sy="101000" rotWithShape="0">
                  <a:prstClr val="black">
                    <a:alpha val="22000"/>
                  </a:prstClr>
                </a:outerShdw>
              </a:effectLst>
              <a:scene3d>
                <a:camera prst="orthographicFront"/>
                <a:lightRig rig="threePt" dir="t"/>
              </a:scene3d>
              <a:sp3d>
                <a:bevelT w="6502400" h="6502400"/>
                <a:bevelB w="6502400" h="6502400"/>
                <a:contourClr>
                  <a:srgbClr val="000000"/>
                </a:contourClr>
              </a:sp3d>
            </c:spPr>
            <c:extLst>
              <c:ext xmlns:c16="http://schemas.microsoft.com/office/drawing/2014/chart" uri="{C3380CC4-5D6E-409C-BE32-E72D297353CC}">
                <c16:uniqueId val="{00000011-65FD-4793-8633-52876B8A1EDE}"/>
              </c:ext>
            </c:extLst>
          </c:dPt>
          <c:dLbls>
            <c:dLbl>
              <c:idx val="0"/>
              <c:layout>
                <c:manualLayout>
                  <c:x val="-1.2411441463768984E-2"/>
                  <c:y val="1.490350224890183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5FD-4793-8633-52876B8A1EDE}"/>
                </c:ext>
              </c:extLst>
            </c:dLbl>
            <c:dLbl>
              <c:idx val="1"/>
              <c:layout>
                <c:manualLayout>
                  <c:x val="0.10488535461871758"/>
                  <c:y val="-1.0927617673548204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5FD-4793-8633-52876B8A1EDE}"/>
                </c:ext>
              </c:extLst>
            </c:dLbl>
            <c:dLbl>
              <c:idx val="2"/>
              <c:layout>
                <c:manualLayout>
                  <c:x val="1.692952919761052E-2"/>
                  <c:y val="3.421417146777192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5FD-4793-8633-52876B8A1EDE}"/>
                </c:ext>
              </c:extLst>
            </c:dLbl>
            <c:dLbl>
              <c:idx val="3"/>
              <c:layout>
                <c:manualLayout>
                  <c:x val="1.7561296608069189E-2"/>
                  <c:y val="1.1968423389926793E-2"/>
                </c:manualLayout>
              </c:layout>
              <c:tx>
                <c:rich>
                  <a:bodyPr/>
                  <a:lstStyle/>
                  <a:p>
                    <a:pPr algn="ctr" rtl="0">
                      <a:defRPr lang="en-US" sz="1100" b="1" i="0" u="none" strike="noStrike" kern="1200" baseline="0">
                        <a:solidFill>
                          <a:prstClr val="black"/>
                        </a:solidFill>
                        <a:latin typeface="Times New Roman" pitchFamily="18" charset="0"/>
                        <a:ea typeface="+mn-ea"/>
                        <a:cs typeface="Times New Roman" pitchFamily="18" charset="0"/>
                      </a:defRPr>
                    </a:pPr>
                    <a:r>
                      <a:rPr lang="en-US" dirty="0"/>
                      <a:t>0,2</a:t>
                    </a:r>
                  </a:p>
                </c:rich>
              </c:tx>
              <c:spPr/>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65FD-4793-8633-52876B8A1EDE}"/>
                </c:ext>
              </c:extLst>
            </c:dLbl>
            <c:dLbl>
              <c:idx val="4"/>
              <c:layout>
                <c:manualLayout>
                  <c:x val="4.6081631955423759E-2"/>
                  <c:y val="2.5756993260875646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5FD-4793-8633-52876B8A1EDE}"/>
                </c:ext>
              </c:extLst>
            </c:dLbl>
            <c:dLbl>
              <c:idx val="5"/>
              <c:layout>
                <c:manualLayout>
                  <c:x val="2.8771162178561356E-2"/>
                  <c:y val="1.982774271693389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5FD-4793-8633-52876B8A1EDE}"/>
                </c:ext>
              </c:extLst>
            </c:dLbl>
            <c:dLbl>
              <c:idx val="6"/>
              <c:layout>
                <c:manualLayout>
                  <c:x val="3.2132540828796803E-2"/>
                  <c:y val="2.3662343750423396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65FD-4793-8633-52876B8A1EDE}"/>
                </c:ext>
              </c:extLst>
            </c:dLbl>
            <c:dLbl>
              <c:idx val="7"/>
              <c:layout>
                <c:manualLayout>
                  <c:x val="2.7448873202122841E-2"/>
                  <c:y val="2.580268859015665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65FD-4793-8633-52876B8A1EDE}"/>
                </c:ext>
              </c:extLst>
            </c:dLbl>
            <c:dLbl>
              <c:idx val="8"/>
              <c:layout>
                <c:manualLayout>
                  <c:x val="1.3714501807491475E-2"/>
                  <c:y val="2.3031316303608561E-2"/>
                </c:manualLayout>
              </c:layout>
              <c:spPr/>
              <c:txPr>
                <a:bodyPr/>
                <a:lstStyle/>
                <a:p>
                  <a:pPr algn="ctr" rtl="0">
                    <a:defRPr lang="ru-RU" sz="1100" b="1" i="0" u="none" strike="noStrike" kern="1200" baseline="0">
                      <a:solidFill>
                        <a:prstClr val="black"/>
                      </a:solidFill>
                      <a:latin typeface="Times New Roman" pitchFamily="18" charset="0"/>
                      <a:ea typeface="+mn-ea"/>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65FD-4793-8633-52876B8A1EDE}"/>
                </c:ext>
              </c:extLst>
            </c:dLbl>
            <c:spPr>
              <a:noFill/>
              <a:ln>
                <a:noFill/>
              </a:ln>
              <a:effectLst/>
            </c:spPr>
            <c:txPr>
              <a:bodyPr/>
              <a:lstStyle/>
              <a:p>
                <a:pPr>
                  <a:defRPr sz="1100">
                    <a:latin typeface="Times New Roman" pitchFamily="18" charset="0"/>
                    <a:cs typeface="Times New Roman" pitchFamily="18" charset="0"/>
                  </a:defRPr>
                </a:pPr>
                <a:endParaRPr lang="ru-RU"/>
              </a:p>
            </c:txPr>
            <c:dLblPos val="bestFit"/>
            <c:showLegendKey val="0"/>
            <c:showVal val="1"/>
            <c:showCatName val="0"/>
            <c:showSerName val="0"/>
            <c:showPercent val="0"/>
            <c:showBubbleSize val="0"/>
            <c:showLeaderLines val="0"/>
            <c:extLst>
              <c:ext xmlns:c15="http://schemas.microsoft.com/office/drawing/2012/chart" uri="{CE6537A1-D6FC-4f65-9D91-7224C49458BB}"/>
            </c:extLst>
          </c:dLbls>
          <c:cat>
            <c:strRef>
              <c:f>Активы!$B$2:$B$6</c:f>
              <c:strCache>
                <c:ptCount val="5"/>
                <c:pt idx="0">
                  <c:v>Дошкольное образование</c:v>
                </c:pt>
                <c:pt idx="1">
                  <c:v>Обее образование</c:v>
                </c:pt>
                <c:pt idx="2">
                  <c:v>Дополн обр</c:v>
                </c:pt>
                <c:pt idx="3">
                  <c:v>Молод</c:v>
                </c:pt>
                <c:pt idx="4">
                  <c:v>Другие</c:v>
                </c:pt>
              </c:strCache>
            </c:strRef>
          </c:cat>
          <c:val>
            <c:numRef>
              <c:f>Активы!$C$2:$C$6</c:f>
              <c:numCache>
                <c:formatCode>0.0</c:formatCode>
                <c:ptCount val="5"/>
                <c:pt idx="0">
                  <c:v>27.5</c:v>
                </c:pt>
                <c:pt idx="1">
                  <c:v>52.9</c:v>
                </c:pt>
                <c:pt idx="2">
                  <c:v>4.9000000000000004</c:v>
                </c:pt>
                <c:pt idx="3">
                  <c:v>0.2</c:v>
                </c:pt>
                <c:pt idx="4">
                  <c:v>14.5</c:v>
                </c:pt>
              </c:numCache>
            </c:numRef>
          </c:val>
          <c:extLst>
            <c:ext xmlns:c16="http://schemas.microsoft.com/office/drawing/2014/chart" uri="{C3380CC4-5D6E-409C-BE32-E72D297353CC}">
              <c16:uniqueId val="{00000000-5CD0-41D9-8667-C218A5565959}"/>
            </c:ext>
          </c:extLst>
        </c:ser>
        <c:dLbls>
          <c:dLblPos val="bestFit"/>
          <c:showLegendKey val="0"/>
          <c:showVal val="1"/>
          <c:showCatName val="0"/>
          <c:showSerName val="0"/>
          <c:showPercent val="0"/>
          <c:showBubbleSize val="0"/>
          <c:showLeaderLines val="0"/>
        </c:dLbls>
      </c:pie3DChart>
    </c:plotArea>
    <c:plotVisOnly val="1"/>
    <c:dispBlanksAs val="gap"/>
    <c:showDLblsOverMax val="0"/>
  </c:chart>
  <c:spPr>
    <a:noFill/>
    <a:ln w="12700">
      <a:noFill/>
    </a:ln>
    <a:effectLst/>
    <a:scene3d>
      <a:camera prst="orthographicFront"/>
      <a:lightRig rig="threePt" dir="t"/>
    </a:scene3d>
    <a:sp3d prstMaterial="powder"/>
  </c:spPr>
  <c:externalData r:id="rId2">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9"/>
    </mc:Choice>
    <mc:Fallback>
      <c:style val="29"/>
    </mc:Fallback>
  </mc:AlternateContent>
  <c:clrMapOvr bg1="lt1" tx1="dk1" bg2="lt2" tx2="dk2" accent1="accent1" accent2="accent2" accent3="accent3" accent4="accent4" accent5="accent5" accent6="accent6" hlink="hlink" folHlink="folHlink"/>
  <c:chart>
    <c:autoTitleDeleted val="1"/>
    <c:view3D>
      <c:rotX val="60"/>
      <c:rotY val="0"/>
      <c:rAngAx val="0"/>
    </c:view3D>
    <c:floor>
      <c:thickness val="0"/>
    </c:floor>
    <c:sideWall>
      <c:thickness val="0"/>
    </c:sideWall>
    <c:backWall>
      <c:thickness val="0"/>
    </c:backWall>
    <c:plotArea>
      <c:layout>
        <c:manualLayout>
          <c:layoutTarget val="inner"/>
          <c:xMode val="edge"/>
          <c:yMode val="edge"/>
          <c:x val="0.14456358005987441"/>
          <c:y val="0.10416802593388655"/>
          <c:w val="0.5648904552804197"/>
          <c:h val="0.75378466597445015"/>
        </c:manualLayout>
      </c:layout>
      <c:pie3DChart>
        <c:varyColors val="1"/>
        <c:ser>
          <c:idx val="0"/>
          <c:order val="0"/>
          <c:tx>
            <c:strRef>
              <c:f>Hoja1!$B$1</c:f>
              <c:strCache>
                <c:ptCount val="1"/>
                <c:pt idx="0">
                  <c:v>Ventas</c:v>
                </c:pt>
              </c:strCache>
            </c:strRef>
          </c:tx>
          <c:spPr>
            <a:gradFill>
              <a:gsLst>
                <a:gs pos="0">
                  <a:srgbClr val="FFC000">
                    <a:shade val="30000"/>
                    <a:satMod val="115000"/>
                  </a:srgbClr>
                </a:gs>
                <a:gs pos="50000">
                  <a:srgbClr val="FFC000">
                    <a:shade val="67500"/>
                    <a:satMod val="115000"/>
                  </a:srgbClr>
                </a:gs>
                <a:gs pos="100000">
                  <a:srgbClr val="FFC000">
                    <a:shade val="100000"/>
                    <a:satMod val="115000"/>
                  </a:srgbClr>
                </a:gs>
              </a:gsLst>
              <a:lin ang="2700000" scaled="1"/>
            </a:gradFill>
          </c:spPr>
          <c:explosion val="3"/>
          <c:dPt>
            <c:idx val="0"/>
            <c:bubble3D val="0"/>
            <c:spPr>
              <a:gradFill>
                <a:gsLst>
                  <a:gs pos="2000">
                    <a:srgbClr val="00B0F0"/>
                  </a:gs>
                  <a:gs pos="35000">
                    <a:srgbClr val="87FF61"/>
                  </a:gs>
                  <a:gs pos="65000">
                    <a:srgbClr val="31CC00"/>
                  </a:gs>
                </a:gsLst>
                <a:lin ang="2700000" scaled="1"/>
              </a:gradFill>
            </c:spPr>
            <c:extLst>
              <c:ext xmlns:c16="http://schemas.microsoft.com/office/drawing/2014/chart" uri="{C3380CC4-5D6E-409C-BE32-E72D297353CC}">
                <c16:uniqueId val="{00000001-720D-47D6-9899-EFEF9C955734}"/>
              </c:ext>
            </c:extLst>
          </c:dPt>
          <c:dPt>
            <c:idx val="1"/>
            <c:bubble3D val="0"/>
            <c:explosion val="0"/>
            <c:spPr>
              <a:gradFill>
                <a:gsLst>
                  <a:gs pos="0">
                    <a:srgbClr val="B88300"/>
                  </a:gs>
                  <a:gs pos="49000">
                    <a:srgbClr val="FFC625"/>
                  </a:gs>
                  <a:gs pos="100000">
                    <a:srgbClr val="FFD53B"/>
                  </a:gs>
                </a:gsLst>
                <a:lin ang="2700000" scaled="1"/>
              </a:gradFill>
            </c:spPr>
            <c:extLst>
              <c:ext xmlns:c16="http://schemas.microsoft.com/office/drawing/2014/chart" uri="{C3380CC4-5D6E-409C-BE32-E72D297353CC}">
                <c16:uniqueId val="{00000003-720D-47D6-9899-EFEF9C955734}"/>
              </c:ext>
            </c:extLst>
          </c:dPt>
          <c:dLbls>
            <c:dLbl>
              <c:idx val="2"/>
              <c:delete val="1"/>
              <c:extLst>
                <c:ext xmlns:c15="http://schemas.microsoft.com/office/drawing/2012/chart" uri="{CE6537A1-D6FC-4f65-9D91-7224C49458BB}"/>
                <c:ext xmlns:c16="http://schemas.microsoft.com/office/drawing/2014/chart" uri="{C3380CC4-5D6E-409C-BE32-E72D297353CC}">
                  <c16:uniqueId val="{00000004-720D-47D6-9899-EFEF9C955734}"/>
                </c:ext>
              </c:extLst>
            </c:dLbl>
            <c:dLbl>
              <c:idx val="3"/>
              <c:delete val="1"/>
              <c:extLst>
                <c:ext xmlns:c15="http://schemas.microsoft.com/office/drawing/2012/chart" uri="{CE6537A1-D6FC-4f65-9D91-7224C49458BB}"/>
                <c:ext xmlns:c16="http://schemas.microsoft.com/office/drawing/2014/chart" uri="{C3380CC4-5D6E-409C-BE32-E72D297353CC}">
                  <c16:uniqueId val="{00000005-720D-47D6-9899-EFEF9C955734}"/>
                </c:ext>
              </c:extLst>
            </c:dLbl>
            <c:spPr>
              <a:noFill/>
              <a:ln>
                <a:noFill/>
              </a:ln>
              <a:effectLst/>
            </c:spPr>
            <c:txPr>
              <a:bodyPr/>
              <a:lstStyle/>
              <a:p>
                <a:pPr>
                  <a:defRPr b="1">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extLst>
          </c:dLbls>
          <c:cat>
            <c:strRef>
              <c:f>Hoja1!$A$2:$A$5</c:f>
              <c:strCache>
                <c:ptCount val="2"/>
                <c:pt idx="0">
                  <c:v>культ</c:v>
                </c:pt>
                <c:pt idx="1">
                  <c:v>другие</c:v>
                </c:pt>
              </c:strCache>
            </c:strRef>
          </c:cat>
          <c:val>
            <c:numRef>
              <c:f>Hoja1!$B$2:$B$5</c:f>
              <c:numCache>
                <c:formatCode>General</c:formatCode>
                <c:ptCount val="4"/>
                <c:pt idx="0">
                  <c:v>74.599999999999994</c:v>
                </c:pt>
                <c:pt idx="1">
                  <c:v>25.4</c:v>
                </c:pt>
              </c:numCache>
            </c:numRef>
          </c:val>
          <c:extLst>
            <c:ext xmlns:c16="http://schemas.microsoft.com/office/drawing/2014/chart" uri="{C3380CC4-5D6E-409C-BE32-E72D297353CC}">
              <c16:uniqueId val="{00000006-720D-47D6-9899-EFEF9C955734}"/>
            </c:ext>
          </c:extLst>
        </c:ser>
        <c:dLbls>
          <c:dLblPos val="outEnd"/>
          <c:showLegendKey val="0"/>
          <c:showVal val="1"/>
          <c:showCatName val="0"/>
          <c:showSerName val="0"/>
          <c:showPercent val="0"/>
          <c:showBubbleSize val="0"/>
          <c:showLeaderLines val="0"/>
        </c:dLbls>
      </c:pie3DChart>
    </c:plotArea>
    <c:plotVisOnly val="1"/>
    <c:dispBlanksAs val="zero"/>
    <c:showDLblsOverMax val="0"/>
  </c:chart>
  <c:txPr>
    <a:bodyPr/>
    <a:lstStyle/>
    <a:p>
      <a:pPr>
        <a:defRPr sz="1800"/>
      </a:pPr>
      <a:endParaRPr lang="ru-RU"/>
    </a:p>
  </c:txPr>
  <c:externalData r:id="rId2">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29"/>
    </mc:Choice>
    <mc:Fallback>
      <c:style val="29"/>
    </mc:Fallback>
  </mc:AlternateContent>
  <c:clrMapOvr bg1="lt1" tx1="dk1" bg2="lt2" tx2="dk2" accent1="accent1" accent2="accent2" accent3="accent3" accent4="accent4" accent5="accent5" accent6="accent6" hlink="hlink" folHlink="folHlink"/>
  <c:chart>
    <c:autoTitleDeleted val="1"/>
    <c:view3D>
      <c:rotX val="60"/>
      <c:rotY val="0"/>
      <c:rAngAx val="0"/>
    </c:view3D>
    <c:floor>
      <c:thickness val="0"/>
    </c:floor>
    <c:sideWall>
      <c:thickness val="0"/>
    </c:sideWall>
    <c:backWall>
      <c:thickness val="0"/>
    </c:backWall>
    <c:plotArea>
      <c:layout>
        <c:manualLayout>
          <c:layoutTarget val="inner"/>
          <c:xMode val="edge"/>
          <c:yMode val="edge"/>
          <c:x val="0.14456358005987441"/>
          <c:y val="0.10416802593388655"/>
          <c:w val="0.5648904552804197"/>
          <c:h val="0.75378466597445015"/>
        </c:manualLayout>
      </c:layout>
      <c:pie3DChart>
        <c:varyColors val="1"/>
        <c:ser>
          <c:idx val="0"/>
          <c:order val="0"/>
          <c:tx>
            <c:strRef>
              <c:f>Hoja1!$B$1</c:f>
              <c:strCache>
                <c:ptCount val="1"/>
                <c:pt idx="0">
                  <c:v>Ventas</c:v>
                </c:pt>
              </c:strCache>
            </c:strRef>
          </c:tx>
          <c:spPr>
            <a:gradFill>
              <a:gsLst>
                <a:gs pos="0">
                  <a:srgbClr val="FFC000">
                    <a:shade val="30000"/>
                    <a:satMod val="115000"/>
                  </a:srgbClr>
                </a:gs>
                <a:gs pos="50000">
                  <a:srgbClr val="FFC000">
                    <a:shade val="67500"/>
                    <a:satMod val="115000"/>
                  </a:srgbClr>
                </a:gs>
                <a:gs pos="100000">
                  <a:srgbClr val="FFC000">
                    <a:shade val="100000"/>
                    <a:satMod val="115000"/>
                  </a:srgbClr>
                </a:gs>
              </a:gsLst>
              <a:lin ang="2700000" scaled="1"/>
            </a:gradFill>
          </c:spPr>
          <c:explosion val="3"/>
          <c:dPt>
            <c:idx val="0"/>
            <c:bubble3D val="0"/>
            <c:spPr>
              <a:gradFill>
                <a:gsLst>
                  <a:gs pos="2000">
                    <a:srgbClr val="37E600"/>
                  </a:gs>
                  <a:gs pos="35000">
                    <a:srgbClr val="87FF61"/>
                  </a:gs>
                  <a:gs pos="65000">
                    <a:srgbClr val="31CC00"/>
                  </a:gs>
                </a:gsLst>
                <a:lin ang="2700000" scaled="1"/>
              </a:gradFill>
            </c:spPr>
            <c:extLst>
              <c:ext xmlns:c16="http://schemas.microsoft.com/office/drawing/2014/chart" uri="{C3380CC4-5D6E-409C-BE32-E72D297353CC}">
                <c16:uniqueId val="{00000001-3A38-47A6-9377-924199B57D97}"/>
              </c:ext>
            </c:extLst>
          </c:dPt>
          <c:dPt>
            <c:idx val="1"/>
            <c:bubble3D val="0"/>
            <c:explosion val="0"/>
            <c:spPr>
              <a:gradFill>
                <a:gsLst>
                  <a:gs pos="0">
                    <a:srgbClr val="B88300"/>
                  </a:gs>
                  <a:gs pos="49000">
                    <a:srgbClr val="FFC625"/>
                  </a:gs>
                  <a:gs pos="100000">
                    <a:srgbClr val="FFD53B"/>
                  </a:gs>
                </a:gsLst>
                <a:lin ang="2700000" scaled="1"/>
              </a:gradFill>
            </c:spPr>
            <c:extLst>
              <c:ext xmlns:c16="http://schemas.microsoft.com/office/drawing/2014/chart" uri="{C3380CC4-5D6E-409C-BE32-E72D297353CC}">
                <c16:uniqueId val="{00000003-3A38-47A6-9377-924199B57D97}"/>
              </c:ext>
            </c:extLst>
          </c:dPt>
          <c:dLbls>
            <c:dLbl>
              <c:idx val="0"/>
              <c:layout>
                <c:manualLayout>
                  <c:x val="3.4899523529326348E-2"/>
                  <c:y val="-4.73233948557371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A38-47A6-9377-924199B57D97}"/>
                </c:ext>
              </c:extLst>
            </c:dLbl>
            <c:dLbl>
              <c:idx val="1"/>
              <c:layout>
                <c:manualLayout>
                  <c:x val="3.0172673082760421E-4"/>
                  <c:y val="1.174698015525101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A38-47A6-9377-924199B57D97}"/>
                </c:ext>
              </c:extLst>
            </c:dLbl>
            <c:dLbl>
              <c:idx val="2"/>
              <c:delete val="1"/>
              <c:extLst>
                <c:ext xmlns:c15="http://schemas.microsoft.com/office/drawing/2012/chart" uri="{CE6537A1-D6FC-4f65-9D91-7224C49458BB}"/>
                <c:ext xmlns:c16="http://schemas.microsoft.com/office/drawing/2014/chart" uri="{C3380CC4-5D6E-409C-BE32-E72D297353CC}">
                  <c16:uniqueId val="{00000004-3A38-47A6-9377-924199B57D97}"/>
                </c:ext>
              </c:extLst>
            </c:dLbl>
            <c:dLbl>
              <c:idx val="3"/>
              <c:delete val="1"/>
              <c:extLst>
                <c:ext xmlns:c15="http://schemas.microsoft.com/office/drawing/2012/chart" uri="{CE6537A1-D6FC-4f65-9D91-7224C49458BB}"/>
                <c:ext xmlns:c16="http://schemas.microsoft.com/office/drawing/2014/chart" uri="{C3380CC4-5D6E-409C-BE32-E72D297353CC}">
                  <c16:uniqueId val="{00000005-3A38-47A6-9377-924199B57D97}"/>
                </c:ext>
              </c:extLst>
            </c:dLbl>
            <c:spPr>
              <a:noFill/>
              <a:ln>
                <a:noFill/>
              </a:ln>
              <a:effectLst/>
            </c:spPr>
            <c:txPr>
              <a:bodyPr/>
              <a:lstStyle/>
              <a:p>
                <a:pPr>
                  <a:defRPr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extLst>
          </c:dLbls>
          <c:cat>
            <c:strRef>
              <c:f>Hoja1!$A$2:$A$5</c:f>
              <c:strCache>
                <c:ptCount val="2"/>
                <c:pt idx="0">
                  <c:v>культ</c:v>
                </c:pt>
                <c:pt idx="1">
                  <c:v>другие</c:v>
                </c:pt>
              </c:strCache>
            </c:strRef>
          </c:cat>
          <c:val>
            <c:numRef>
              <c:f>Hoja1!$B$2:$B$5</c:f>
              <c:numCache>
                <c:formatCode>0.0</c:formatCode>
                <c:ptCount val="4"/>
                <c:pt idx="0">
                  <c:v>72.599999999999994</c:v>
                </c:pt>
                <c:pt idx="1">
                  <c:v>27.4</c:v>
                </c:pt>
              </c:numCache>
            </c:numRef>
          </c:val>
          <c:extLst>
            <c:ext xmlns:c16="http://schemas.microsoft.com/office/drawing/2014/chart" uri="{C3380CC4-5D6E-409C-BE32-E72D297353CC}">
              <c16:uniqueId val="{00000006-3A38-47A6-9377-924199B57D97}"/>
            </c:ext>
          </c:extLst>
        </c:ser>
        <c:dLbls>
          <c:showLegendKey val="0"/>
          <c:showVal val="0"/>
          <c:showCatName val="0"/>
          <c:showSerName val="0"/>
          <c:showPercent val="0"/>
          <c:showBubbleSize val="0"/>
          <c:showLeaderLines val="0"/>
        </c:dLbls>
      </c:pie3DChart>
    </c:plotArea>
    <c:plotVisOnly val="1"/>
    <c:dispBlanksAs val="zero"/>
    <c:showDLblsOverMax val="0"/>
  </c:chart>
  <c:txPr>
    <a:bodyPr/>
    <a:lstStyle/>
    <a:p>
      <a:pPr>
        <a:defRPr sz="1800"/>
      </a:pPr>
      <a:endParaRPr lang="ru-RU"/>
    </a:p>
  </c:txPr>
  <c:externalData r:id="rId2">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Sales</c:v>
                </c:pt>
              </c:strCache>
            </c:strRef>
          </c:tx>
          <c:spPr>
            <a:effectLst>
              <a:outerShdw blurRad="152400" dist="317500" dir="5400000" sx="90000" sy="-19000" rotWithShape="0">
                <a:prstClr val="black">
                  <a:alpha val="15000"/>
                </a:prstClr>
              </a:outerShdw>
            </a:effectLst>
            <a:scene3d>
              <a:camera prst="orthographicFront"/>
              <a:lightRig rig="threePt" dir="t"/>
            </a:scene3d>
            <a:sp3d>
              <a:bevelT w="165100" prst="coolSlant"/>
            </a:sp3d>
          </c:spPr>
          <c:explosion val="5"/>
          <c:dPt>
            <c:idx val="0"/>
            <c:bubble3D val="0"/>
            <c:spPr>
              <a:gradFill>
                <a:gsLst>
                  <a:gs pos="62089">
                    <a:srgbClr val="FF6F0D"/>
                  </a:gs>
                  <a:gs pos="18000">
                    <a:srgbClr val="FF6600"/>
                  </a:gs>
                  <a:gs pos="55000">
                    <a:srgbClr val="FF9044"/>
                  </a:gs>
                  <a:gs pos="44000">
                    <a:srgbClr val="FF9B57"/>
                  </a:gs>
                  <a:gs pos="73000">
                    <a:srgbClr val="FF6600"/>
                  </a:gs>
                </a:gsLst>
                <a:lin ang="2700000" scaled="1"/>
              </a:gradFill>
              <a:ln w="381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c:ext xmlns:c16="http://schemas.microsoft.com/office/drawing/2014/chart" uri="{C3380CC4-5D6E-409C-BE32-E72D297353CC}">
                <c16:uniqueId val="{00000001-F94E-48E2-BD4D-F4A6C2B06586}"/>
              </c:ext>
            </c:extLst>
          </c:dPt>
          <c:dPt>
            <c:idx val="1"/>
            <c:bubble3D val="0"/>
            <c:explosion val="10"/>
            <c:spPr>
              <a:gradFill>
                <a:gsLst>
                  <a:gs pos="0">
                    <a:srgbClr val="00FFCC"/>
                  </a:gs>
                  <a:gs pos="100000">
                    <a:srgbClr val="7DFFE6"/>
                  </a:gs>
                </a:gsLst>
                <a:lin ang="2700000" scaled="1"/>
              </a:gradFill>
              <a:ln w="254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c:ext xmlns:c16="http://schemas.microsoft.com/office/drawing/2014/chart" uri="{C3380CC4-5D6E-409C-BE32-E72D297353CC}">
                <c16:uniqueId val="{00000003-F94E-48E2-BD4D-F4A6C2B06586}"/>
              </c:ext>
            </c:extLst>
          </c:dPt>
          <c:dPt>
            <c:idx val="2"/>
            <c:bubble3D val="0"/>
            <c:spPr>
              <a:gradFill>
                <a:gsLst>
                  <a:gs pos="0">
                    <a:srgbClr val="6600CC"/>
                  </a:gs>
                  <a:gs pos="100000">
                    <a:srgbClr val="C489FF"/>
                  </a:gs>
                </a:gsLst>
                <a:lin ang="2700000" scaled="1"/>
              </a:gradFill>
              <a:ln w="254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c:ext xmlns:c16="http://schemas.microsoft.com/office/drawing/2014/chart" uri="{C3380CC4-5D6E-409C-BE32-E72D297353CC}">
                <c16:uniqueId val="{00000005-F94E-48E2-BD4D-F4A6C2B06586}"/>
              </c:ext>
            </c:extLst>
          </c:dPt>
          <c:dLbls>
            <c:dLbl>
              <c:idx val="0"/>
              <c:layout>
                <c:manualLayout>
                  <c:x val="1.612065619361636E-3"/>
                  <c:y val="4.338569127549383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94E-48E2-BD4D-F4A6C2B06586}"/>
                </c:ext>
              </c:extLst>
            </c:dLbl>
            <c:dLbl>
              <c:idx val="1"/>
              <c:layout>
                <c:manualLayout>
                  <c:x val="-4.3764749333797176E-2"/>
                  <c:y val="1.38829268263899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94E-48E2-BD4D-F4A6C2B06586}"/>
                </c:ext>
              </c:extLst>
            </c:dLbl>
            <c:dLbl>
              <c:idx val="2"/>
              <c:layout>
                <c:manualLayout>
                  <c:x val="6.3974327803915376E-3"/>
                  <c:y val="-1.640872737459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94E-48E2-BD4D-F4A6C2B06586}"/>
                </c:ext>
              </c:extLst>
            </c:dLbl>
            <c:spPr>
              <a:noFill/>
              <a:ln>
                <a:noFill/>
              </a:ln>
              <a:effectLst/>
            </c:spPr>
            <c:txPr>
              <a:bodyPr/>
              <a:lstStyle/>
              <a:p>
                <a:pPr>
                  <a:defRPr sz="16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жкх</c:v>
                </c:pt>
                <c:pt idx="1">
                  <c:v>ком хоз</c:v>
                </c:pt>
                <c:pt idx="2">
                  <c:v>благ</c:v>
                </c:pt>
              </c:strCache>
            </c:strRef>
          </c:cat>
          <c:val>
            <c:numRef>
              <c:f>Sheet1!$B$2:$B$4</c:f>
              <c:numCache>
                <c:formatCode>0.0</c:formatCode>
                <c:ptCount val="3"/>
                <c:pt idx="0">
                  <c:v>26</c:v>
                </c:pt>
                <c:pt idx="1">
                  <c:v>20.9</c:v>
                </c:pt>
                <c:pt idx="2">
                  <c:v>53.1</c:v>
                </c:pt>
              </c:numCache>
            </c:numRef>
          </c:val>
          <c:extLst>
            <c:ext xmlns:c16="http://schemas.microsoft.com/office/drawing/2014/chart" uri="{C3380CC4-5D6E-409C-BE32-E72D297353CC}">
              <c16:uniqueId val="{00000008-F94E-48E2-BD4D-F4A6C2B06586}"/>
            </c:ext>
          </c:extLst>
        </c:ser>
        <c:dLbls>
          <c:showLegendKey val="0"/>
          <c:showVal val="0"/>
          <c:showCatName val="0"/>
          <c:showSerName val="0"/>
          <c:showPercent val="0"/>
          <c:showBubbleSize val="0"/>
          <c:showLeaderLines val="1"/>
        </c:dLbls>
        <c:firstSliceAng val="183"/>
      </c:pieChart>
      <c:spPr>
        <a:noFill/>
        <a:ln>
          <a:noFill/>
        </a:ln>
        <a:effectLst/>
      </c:spPr>
    </c:plotArea>
    <c:plotVisOnly val="1"/>
    <c:dispBlanksAs val="gap"/>
    <c:showDLblsOverMax val="0"/>
  </c:chart>
  <c:spPr>
    <a:noFill/>
    <a:ln>
      <a:noFill/>
    </a:ln>
    <a:effectLst/>
  </c:spPr>
  <c:txPr>
    <a:bodyPr/>
    <a:lstStyle/>
    <a:p>
      <a:pPr>
        <a:defRPr lang="zh-CN"/>
      </a:pPr>
      <a:endParaRPr lang="ru-RU"/>
    </a:p>
  </c:txPr>
  <c:externalData r:id="rId2">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Sales</c:v>
                </c:pt>
              </c:strCache>
            </c:strRef>
          </c:tx>
          <c:spPr>
            <a:effectLst>
              <a:outerShdw blurRad="152400" dist="317500" dir="5400000" sx="90000" sy="-19000" rotWithShape="0">
                <a:prstClr val="black">
                  <a:alpha val="15000"/>
                </a:prstClr>
              </a:outerShdw>
            </a:effectLst>
            <a:scene3d>
              <a:camera prst="orthographicFront"/>
              <a:lightRig rig="threePt" dir="t"/>
            </a:scene3d>
            <a:sp3d>
              <a:bevelT w="165100" prst="coolSlant"/>
            </a:sp3d>
          </c:spPr>
          <c:explosion val="5"/>
          <c:dPt>
            <c:idx val="0"/>
            <c:bubble3D val="0"/>
            <c:spPr>
              <a:gradFill>
                <a:gsLst>
                  <a:gs pos="62089">
                    <a:srgbClr val="FF6F0D"/>
                  </a:gs>
                  <a:gs pos="18000">
                    <a:srgbClr val="FF6600"/>
                  </a:gs>
                  <a:gs pos="55000">
                    <a:srgbClr val="FF9044"/>
                  </a:gs>
                  <a:gs pos="44000">
                    <a:srgbClr val="FF9B57"/>
                  </a:gs>
                  <a:gs pos="73000">
                    <a:srgbClr val="FF6600"/>
                  </a:gs>
                </a:gsLst>
                <a:lin ang="2700000" scaled="1"/>
              </a:gradFill>
              <a:ln w="381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c:ext xmlns:c16="http://schemas.microsoft.com/office/drawing/2014/chart" uri="{C3380CC4-5D6E-409C-BE32-E72D297353CC}">
                <c16:uniqueId val="{00000001-F94E-48E2-BD4D-F4A6C2B06586}"/>
              </c:ext>
            </c:extLst>
          </c:dPt>
          <c:dPt>
            <c:idx val="1"/>
            <c:bubble3D val="0"/>
            <c:explosion val="10"/>
            <c:spPr>
              <a:gradFill>
                <a:gsLst>
                  <a:gs pos="0">
                    <a:srgbClr val="00FFCC"/>
                  </a:gs>
                  <a:gs pos="100000">
                    <a:srgbClr val="7DFFE6"/>
                  </a:gs>
                </a:gsLst>
                <a:lin ang="2700000" scaled="1"/>
              </a:gradFill>
              <a:ln w="254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c:ext xmlns:c16="http://schemas.microsoft.com/office/drawing/2014/chart" uri="{C3380CC4-5D6E-409C-BE32-E72D297353CC}">
                <c16:uniqueId val="{00000003-F94E-48E2-BD4D-F4A6C2B06586}"/>
              </c:ext>
            </c:extLst>
          </c:dPt>
          <c:dPt>
            <c:idx val="2"/>
            <c:bubble3D val="0"/>
            <c:spPr>
              <a:gradFill>
                <a:gsLst>
                  <a:gs pos="0">
                    <a:srgbClr val="6600CC"/>
                  </a:gs>
                  <a:gs pos="100000">
                    <a:srgbClr val="C489FF"/>
                  </a:gs>
                </a:gsLst>
                <a:lin ang="2700000" scaled="1"/>
              </a:gradFill>
              <a:ln w="25400">
                <a:noFill/>
              </a:ln>
              <a:effectLst>
                <a:outerShdw blurRad="152400" dist="317500" dir="5400000" sx="90000" sy="-19000" rotWithShape="0">
                  <a:prstClr val="black">
                    <a:alpha val="15000"/>
                  </a:prstClr>
                </a:outerShdw>
              </a:effectLst>
              <a:scene3d>
                <a:camera prst="orthographicFront"/>
                <a:lightRig rig="threePt" dir="t"/>
              </a:scene3d>
              <a:sp3d>
                <a:bevelT w="165100" prst="coolSlant"/>
              </a:sp3d>
            </c:spPr>
            <c:extLst>
              <c:ext xmlns:c16="http://schemas.microsoft.com/office/drawing/2014/chart" uri="{C3380CC4-5D6E-409C-BE32-E72D297353CC}">
                <c16:uniqueId val="{00000005-F94E-48E2-BD4D-F4A6C2B06586}"/>
              </c:ext>
            </c:extLst>
          </c:dPt>
          <c:dLbls>
            <c:dLbl>
              <c:idx val="0"/>
              <c:layout>
                <c:manualLayout>
                  <c:x val="1.612065619361636E-3"/>
                  <c:y val="4.338569127549383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94E-48E2-BD4D-F4A6C2B06586}"/>
                </c:ext>
              </c:extLst>
            </c:dLbl>
            <c:dLbl>
              <c:idx val="1"/>
              <c:layout>
                <c:manualLayout>
                  <c:x val="-8.3186629586416497E-2"/>
                  <c:y val="1.38829631821065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94E-48E2-BD4D-F4A6C2B06586}"/>
                </c:ext>
              </c:extLst>
            </c:dLbl>
            <c:dLbl>
              <c:idx val="2"/>
              <c:layout>
                <c:manualLayout>
                  <c:x val="6.3974327803915376E-3"/>
                  <c:y val="-1.640872737459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94E-48E2-BD4D-F4A6C2B06586}"/>
                </c:ext>
              </c:extLst>
            </c:dLbl>
            <c:spPr>
              <a:noFill/>
              <a:ln>
                <a:noFill/>
              </a:ln>
              <a:effectLst/>
            </c:spPr>
            <c:txPr>
              <a:bodyPr wrap="square" lIns="38100" tIns="19050" rIns="38100" bIns="19050" anchor="ctr">
                <a:spAutoFit/>
              </a:bodyPr>
              <a:lstStyle/>
              <a:p>
                <a:pPr>
                  <a:defRPr sz="16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Sheet1!$A$2:$A$4</c:f>
              <c:strCache>
                <c:ptCount val="3"/>
                <c:pt idx="0">
                  <c:v>жкх</c:v>
                </c:pt>
                <c:pt idx="1">
                  <c:v>ком хоз</c:v>
                </c:pt>
                <c:pt idx="2">
                  <c:v>благ</c:v>
                </c:pt>
              </c:strCache>
            </c:strRef>
          </c:cat>
          <c:val>
            <c:numRef>
              <c:f>Sheet1!$B$2:$B$4</c:f>
              <c:numCache>
                <c:formatCode>0.0</c:formatCode>
                <c:ptCount val="3"/>
                <c:pt idx="0" formatCode="General">
                  <c:v>9.1999999999999993</c:v>
                </c:pt>
                <c:pt idx="1">
                  <c:v>68.8</c:v>
                </c:pt>
                <c:pt idx="2">
                  <c:v>22</c:v>
                </c:pt>
              </c:numCache>
            </c:numRef>
          </c:val>
          <c:extLst>
            <c:ext xmlns:c16="http://schemas.microsoft.com/office/drawing/2014/chart" uri="{C3380CC4-5D6E-409C-BE32-E72D297353CC}">
              <c16:uniqueId val="{00000008-F94E-48E2-BD4D-F4A6C2B06586}"/>
            </c:ext>
          </c:extLst>
        </c:ser>
        <c:dLbls>
          <c:showLegendKey val="0"/>
          <c:showVal val="0"/>
          <c:showCatName val="0"/>
          <c:showSerName val="0"/>
          <c:showPercent val="0"/>
          <c:showBubbleSize val="0"/>
          <c:showLeaderLines val="1"/>
        </c:dLbls>
        <c:firstSliceAng val="183"/>
      </c:pieChart>
      <c:spPr>
        <a:noFill/>
        <a:ln>
          <a:noFill/>
        </a:ln>
        <a:effectLst/>
      </c:spPr>
    </c:plotArea>
    <c:plotVisOnly val="1"/>
    <c:dispBlanksAs val="gap"/>
    <c:showDLblsOverMax val="0"/>
  </c:chart>
  <c:spPr>
    <a:noFill/>
    <a:ln>
      <a:noFill/>
    </a:ln>
    <a:effectLst/>
  </c:spPr>
  <c:txPr>
    <a:bodyPr/>
    <a:lstStyle/>
    <a:p>
      <a:pPr>
        <a:defRPr lang="zh-CN"/>
      </a:pPr>
      <a:endParaRPr lang="ru-RU"/>
    </a:p>
  </c:txPr>
  <c:externalData r:id="rId2">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Sheet1!$B$13</c:f>
              <c:strCache>
                <c:ptCount val="1"/>
                <c:pt idx="0">
                  <c:v>列1</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01-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03-F72D-49BE-806B-B492D6724438}"/>
              </c:ext>
            </c:extLst>
          </c:dPt>
          <c:dPt>
            <c:idx val="2"/>
            <c:bubble3D val="0"/>
            <c:spPr>
              <a:solidFill>
                <a:srgbClr val="FF6600"/>
              </a:solidFill>
              <a:ln>
                <a:solidFill>
                  <a:srgbClr val="FF9900"/>
                </a:solidFill>
              </a:ln>
              <a:effectLst/>
            </c:spPr>
            <c:extLst>
              <c:ext xmlns:c16="http://schemas.microsoft.com/office/drawing/2014/chart" uri="{C3380CC4-5D6E-409C-BE32-E72D297353CC}">
                <c16:uniqueId val="{00000005-F72D-49BE-806B-B492D6724438}"/>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07-F72D-49BE-806B-B492D6724438}"/>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09-F72D-49BE-806B-B492D6724438}"/>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0B-F72D-49BE-806B-B492D6724438}"/>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0D-F72D-49BE-806B-B492D6724438}"/>
              </c:ext>
            </c:extLst>
          </c:dPt>
          <c:dPt>
            <c:idx val="7"/>
            <c:bubble3D val="0"/>
            <c:spPr>
              <a:solidFill>
                <a:schemeClr val="accent2">
                  <a:tint val="77000"/>
                </a:schemeClr>
              </a:solidFill>
              <a:ln>
                <a:solidFill>
                  <a:srgbClr val="F1A78A"/>
                </a:solidFill>
              </a:ln>
              <a:effectLst/>
            </c:spPr>
            <c:extLst>
              <c:ext xmlns:c16="http://schemas.microsoft.com/office/drawing/2014/chart" uri="{C3380CC4-5D6E-409C-BE32-E72D297353CC}">
                <c16:uniqueId val="{0000000F-F72D-49BE-806B-B492D6724438}"/>
              </c:ext>
            </c:extLst>
          </c:dPt>
          <c:dPt>
            <c:idx val="8"/>
            <c:bubble3D val="0"/>
            <c:spPr>
              <a:solidFill>
                <a:schemeClr val="accent2">
                  <a:tint val="65000"/>
                </a:schemeClr>
              </a:solidFill>
              <a:ln>
                <a:solidFill>
                  <a:srgbClr val="F4B9A4"/>
                </a:solidFill>
              </a:ln>
              <a:effectLst/>
            </c:spPr>
            <c:extLst>
              <c:ext xmlns:c16="http://schemas.microsoft.com/office/drawing/2014/chart" uri="{C3380CC4-5D6E-409C-BE32-E72D297353CC}">
                <c16:uniqueId val="{00000011-F72D-49BE-806B-B492D6724438}"/>
              </c:ext>
            </c:extLst>
          </c:dPt>
          <c:dPt>
            <c:idx val="9"/>
            <c:bubble3D val="0"/>
            <c:spPr>
              <a:solidFill>
                <a:schemeClr val="accent2">
                  <a:tint val="54000"/>
                </a:schemeClr>
              </a:solidFill>
              <a:ln>
                <a:solidFill>
                  <a:srgbClr val="F5C7B8"/>
                </a:solidFill>
              </a:ln>
              <a:effectLst/>
            </c:spPr>
            <c:extLst>
              <c:ext xmlns:c16="http://schemas.microsoft.com/office/drawing/2014/chart" uri="{C3380CC4-5D6E-409C-BE32-E72D297353CC}">
                <c16:uniqueId val="{00000013-F72D-49BE-806B-B492D6724438}"/>
              </c:ext>
            </c:extLst>
          </c:dPt>
          <c:dPt>
            <c:idx val="10"/>
            <c:bubble3D val="0"/>
            <c:spPr>
              <a:noFill/>
              <a:ln>
                <a:noFill/>
              </a:ln>
              <a:effectLst/>
            </c:spPr>
            <c:extLst>
              <c:ext xmlns:c16="http://schemas.microsoft.com/office/drawing/2014/chart" uri="{C3380CC4-5D6E-409C-BE32-E72D297353CC}">
                <c16:uniqueId val="{00000015-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Sheet1!$B$14:$B$24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16-F72D-49BE-806B-B492D6724438}"/>
            </c:ext>
          </c:extLst>
        </c:ser>
        <c:ser>
          <c:idx val="1"/>
          <c:order val="1"/>
          <c:tx>
            <c:strRef>
              <c:f>Sheet1!$C$13</c:f>
              <c:strCache>
                <c:ptCount val="1"/>
                <c:pt idx="0">
                  <c:v>列2</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18-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1A-F72D-49BE-806B-B492D6724438}"/>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1C-F72D-49BE-806B-B492D6724438}"/>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1E-F72D-49BE-806B-B492D6724438}"/>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20-F72D-49BE-806B-B492D6724438}"/>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22-F72D-49BE-806B-B492D6724438}"/>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24-F72D-49BE-806B-B492D6724438}"/>
              </c:ext>
            </c:extLst>
          </c:dPt>
          <c:dPt>
            <c:idx val="7"/>
            <c:bubble3D val="0"/>
            <c:spPr>
              <a:solidFill>
                <a:schemeClr val="accent2">
                  <a:tint val="77000"/>
                </a:schemeClr>
              </a:solidFill>
              <a:ln>
                <a:solidFill>
                  <a:srgbClr val="F1A78A"/>
                </a:solidFill>
              </a:ln>
              <a:effectLst/>
            </c:spPr>
            <c:extLst>
              <c:ext xmlns:c16="http://schemas.microsoft.com/office/drawing/2014/chart" uri="{C3380CC4-5D6E-409C-BE32-E72D297353CC}">
                <c16:uniqueId val="{00000026-F72D-49BE-806B-B492D6724438}"/>
              </c:ext>
            </c:extLst>
          </c:dPt>
          <c:dPt>
            <c:idx val="8"/>
            <c:bubble3D val="0"/>
            <c:spPr>
              <a:solidFill>
                <a:schemeClr val="accent2">
                  <a:tint val="65000"/>
                </a:schemeClr>
              </a:solidFill>
              <a:ln>
                <a:solidFill>
                  <a:srgbClr val="F4B9A4"/>
                </a:solidFill>
              </a:ln>
              <a:effectLst/>
            </c:spPr>
            <c:extLst>
              <c:ext xmlns:c16="http://schemas.microsoft.com/office/drawing/2014/chart" uri="{C3380CC4-5D6E-409C-BE32-E72D297353CC}">
                <c16:uniqueId val="{00000028-F72D-49BE-806B-B492D6724438}"/>
              </c:ext>
            </c:extLst>
          </c:dPt>
          <c:dPt>
            <c:idx val="9"/>
            <c:bubble3D val="0"/>
            <c:spPr>
              <a:solidFill>
                <a:schemeClr val="accent2">
                  <a:tint val="54000"/>
                </a:schemeClr>
              </a:solidFill>
              <a:ln>
                <a:solidFill>
                  <a:srgbClr val="F5C7B8"/>
                </a:solidFill>
              </a:ln>
              <a:effectLst/>
            </c:spPr>
            <c:extLst>
              <c:ext xmlns:c16="http://schemas.microsoft.com/office/drawing/2014/chart" uri="{C3380CC4-5D6E-409C-BE32-E72D297353CC}">
                <c16:uniqueId val="{0000002A-F72D-49BE-806B-B492D6724438}"/>
              </c:ext>
            </c:extLst>
          </c:dPt>
          <c:dPt>
            <c:idx val="10"/>
            <c:bubble3D val="0"/>
            <c:spPr>
              <a:noFill/>
              <a:ln>
                <a:noFill/>
              </a:ln>
              <a:effectLst/>
            </c:spPr>
            <c:extLst>
              <c:ext xmlns:c16="http://schemas.microsoft.com/office/drawing/2014/chart" uri="{C3380CC4-5D6E-409C-BE32-E72D297353CC}">
                <c16:uniqueId val="{0000002C-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Sheet1!$C$14:$C$24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2D-F72D-49BE-806B-B492D6724438}"/>
            </c:ext>
          </c:extLst>
        </c:ser>
        <c:ser>
          <c:idx val="2"/>
          <c:order val="2"/>
          <c:tx>
            <c:strRef>
              <c:f>Sheet1!$D$13</c:f>
              <c:strCache>
                <c:ptCount val="1"/>
                <c:pt idx="0">
                  <c:v>列3</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2F-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31-F72D-49BE-806B-B492D6724438}"/>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33-F72D-49BE-806B-B492D6724438}"/>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35-F72D-49BE-806B-B492D6724438}"/>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37-F72D-49BE-806B-B492D6724438}"/>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39-F72D-49BE-806B-B492D6724438}"/>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3B-F72D-49BE-806B-B492D6724438}"/>
              </c:ext>
            </c:extLst>
          </c:dPt>
          <c:dPt>
            <c:idx val="7"/>
            <c:bubble3D val="0"/>
            <c:spPr>
              <a:solidFill>
                <a:schemeClr val="accent2">
                  <a:tint val="77000"/>
                </a:schemeClr>
              </a:solidFill>
              <a:ln>
                <a:solidFill>
                  <a:srgbClr val="F1A78A"/>
                </a:solidFill>
              </a:ln>
              <a:effectLst/>
            </c:spPr>
            <c:extLst>
              <c:ext xmlns:c16="http://schemas.microsoft.com/office/drawing/2014/chart" uri="{C3380CC4-5D6E-409C-BE32-E72D297353CC}">
                <c16:uniqueId val="{0000003D-F72D-49BE-806B-B492D6724438}"/>
              </c:ext>
            </c:extLst>
          </c:dPt>
          <c:dPt>
            <c:idx val="8"/>
            <c:bubble3D val="0"/>
            <c:spPr>
              <a:solidFill>
                <a:schemeClr val="accent2">
                  <a:tint val="65000"/>
                </a:schemeClr>
              </a:solidFill>
              <a:ln>
                <a:solidFill>
                  <a:srgbClr val="F4B9A4"/>
                </a:solidFill>
              </a:ln>
              <a:effectLst/>
            </c:spPr>
            <c:extLst>
              <c:ext xmlns:c16="http://schemas.microsoft.com/office/drawing/2014/chart" uri="{C3380CC4-5D6E-409C-BE32-E72D297353CC}">
                <c16:uniqueId val="{0000003F-F72D-49BE-806B-B492D6724438}"/>
              </c:ext>
            </c:extLst>
          </c:dPt>
          <c:dPt>
            <c:idx val="9"/>
            <c:bubble3D val="0"/>
            <c:spPr>
              <a:noFill/>
              <a:ln>
                <a:noFill/>
              </a:ln>
              <a:effectLst/>
            </c:spPr>
            <c:extLst>
              <c:ext xmlns:c16="http://schemas.microsoft.com/office/drawing/2014/chart" uri="{C3380CC4-5D6E-409C-BE32-E72D297353CC}">
                <c16:uniqueId val="{00000041-F72D-49BE-806B-B492D6724438}"/>
              </c:ext>
            </c:extLst>
          </c:dPt>
          <c:dPt>
            <c:idx val="10"/>
            <c:bubble3D val="0"/>
            <c:spPr>
              <a:noFill/>
              <a:ln>
                <a:noFill/>
              </a:ln>
              <a:effectLst/>
            </c:spPr>
            <c:extLst>
              <c:ext xmlns:c16="http://schemas.microsoft.com/office/drawing/2014/chart" uri="{C3380CC4-5D6E-409C-BE32-E72D297353CC}">
                <c16:uniqueId val="{00000043-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Sheet1!$D$14:$D$24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44-F72D-49BE-806B-B492D6724438}"/>
            </c:ext>
          </c:extLst>
        </c:ser>
        <c:ser>
          <c:idx val="3"/>
          <c:order val="3"/>
          <c:tx>
            <c:strRef>
              <c:f>Sheet1!$E$13</c:f>
              <c:strCache>
                <c:ptCount val="1"/>
                <c:pt idx="0">
                  <c:v>列4</c:v>
                </c:pt>
              </c:strCache>
            </c:strRef>
          </c:tx>
          <c:spPr>
            <a:effectLst/>
          </c:spPr>
          <c:dPt>
            <c:idx val="0"/>
            <c:bubble3D val="0"/>
            <c:spPr>
              <a:solidFill>
                <a:srgbClr val="FF0000"/>
              </a:solidFill>
              <a:ln>
                <a:noFill/>
              </a:ln>
              <a:effectLst/>
            </c:spPr>
            <c:extLst>
              <c:ext xmlns:c16="http://schemas.microsoft.com/office/drawing/2014/chart" uri="{C3380CC4-5D6E-409C-BE32-E72D297353CC}">
                <c16:uniqueId val="{00000046-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48-F72D-49BE-806B-B492D6724438}"/>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4A-F72D-49BE-806B-B492D6724438}"/>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4C-F72D-49BE-806B-B492D6724438}"/>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4E-F72D-49BE-806B-B492D6724438}"/>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50-F72D-49BE-806B-B492D6724438}"/>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52-F72D-49BE-806B-B492D6724438}"/>
              </c:ext>
            </c:extLst>
          </c:dPt>
          <c:dPt>
            <c:idx val="7"/>
            <c:bubble3D val="0"/>
            <c:spPr>
              <a:solidFill>
                <a:schemeClr val="accent2">
                  <a:tint val="77000"/>
                </a:schemeClr>
              </a:solidFill>
              <a:ln>
                <a:solidFill>
                  <a:srgbClr val="F1A78A"/>
                </a:solidFill>
              </a:ln>
              <a:effectLst/>
            </c:spPr>
            <c:extLst>
              <c:ext xmlns:c16="http://schemas.microsoft.com/office/drawing/2014/chart" uri="{C3380CC4-5D6E-409C-BE32-E72D297353CC}">
                <c16:uniqueId val="{00000054-F72D-49BE-806B-B492D6724438}"/>
              </c:ext>
            </c:extLst>
          </c:dPt>
          <c:dPt>
            <c:idx val="8"/>
            <c:bubble3D val="0"/>
            <c:spPr>
              <a:noFill/>
              <a:ln>
                <a:noFill/>
              </a:ln>
              <a:effectLst/>
            </c:spPr>
            <c:extLst>
              <c:ext xmlns:c16="http://schemas.microsoft.com/office/drawing/2014/chart" uri="{C3380CC4-5D6E-409C-BE32-E72D297353CC}">
                <c16:uniqueId val="{00000056-F72D-49BE-806B-B492D6724438}"/>
              </c:ext>
            </c:extLst>
          </c:dPt>
          <c:dPt>
            <c:idx val="9"/>
            <c:bubble3D val="0"/>
            <c:spPr>
              <a:noFill/>
              <a:ln>
                <a:noFill/>
              </a:ln>
              <a:effectLst/>
            </c:spPr>
            <c:extLst>
              <c:ext xmlns:c16="http://schemas.microsoft.com/office/drawing/2014/chart" uri="{C3380CC4-5D6E-409C-BE32-E72D297353CC}">
                <c16:uniqueId val="{00000058-F72D-49BE-806B-B492D6724438}"/>
              </c:ext>
            </c:extLst>
          </c:dPt>
          <c:dPt>
            <c:idx val="10"/>
            <c:bubble3D val="0"/>
            <c:spPr>
              <a:noFill/>
              <a:ln>
                <a:noFill/>
              </a:ln>
              <a:effectLst/>
            </c:spPr>
            <c:extLst>
              <c:ext xmlns:c16="http://schemas.microsoft.com/office/drawing/2014/chart" uri="{C3380CC4-5D6E-409C-BE32-E72D297353CC}">
                <c16:uniqueId val="{0000005A-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Sheet1!$E$14:$E$24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5B-F72D-49BE-806B-B492D6724438}"/>
            </c:ext>
          </c:extLst>
        </c:ser>
        <c:ser>
          <c:idx val="4"/>
          <c:order val="4"/>
          <c:tx>
            <c:strRef>
              <c:f>Sheet1!$F$13</c:f>
              <c:strCache>
                <c:ptCount val="1"/>
                <c:pt idx="0">
                  <c:v>列5</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5D-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5F-F72D-49BE-806B-B492D6724438}"/>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61-F72D-49BE-806B-B492D6724438}"/>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63-F72D-49BE-806B-B492D6724438}"/>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65-F72D-49BE-806B-B492D6724438}"/>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67-F72D-49BE-806B-B492D6724438}"/>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69-F72D-49BE-806B-B492D6724438}"/>
              </c:ext>
            </c:extLst>
          </c:dPt>
          <c:dPt>
            <c:idx val="7"/>
            <c:bubble3D val="0"/>
            <c:spPr>
              <a:noFill/>
              <a:ln>
                <a:noFill/>
              </a:ln>
              <a:effectLst/>
            </c:spPr>
            <c:extLst>
              <c:ext xmlns:c16="http://schemas.microsoft.com/office/drawing/2014/chart" uri="{C3380CC4-5D6E-409C-BE32-E72D297353CC}">
                <c16:uniqueId val="{0000006B-F72D-49BE-806B-B492D6724438}"/>
              </c:ext>
            </c:extLst>
          </c:dPt>
          <c:dPt>
            <c:idx val="8"/>
            <c:bubble3D val="0"/>
            <c:spPr>
              <a:noFill/>
              <a:ln>
                <a:noFill/>
              </a:ln>
              <a:effectLst/>
            </c:spPr>
            <c:extLst>
              <c:ext xmlns:c16="http://schemas.microsoft.com/office/drawing/2014/chart" uri="{C3380CC4-5D6E-409C-BE32-E72D297353CC}">
                <c16:uniqueId val="{0000006D-F72D-49BE-806B-B492D6724438}"/>
              </c:ext>
            </c:extLst>
          </c:dPt>
          <c:dPt>
            <c:idx val="9"/>
            <c:bubble3D val="0"/>
            <c:spPr>
              <a:noFill/>
              <a:ln>
                <a:noFill/>
              </a:ln>
              <a:effectLst/>
            </c:spPr>
            <c:extLst>
              <c:ext xmlns:c16="http://schemas.microsoft.com/office/drawing/2014/chart" uri="{C3380CC4-5D6E-409C-BE32-E72D297353CC}">
                <c16:uniqueId val="{0000006F-F72D-49BE-806B-B492D6724438}"/>
              </c:ext>
            </c:extLst>
          </c:dPt>
          <c:dPt>
            <c:idx val="10"/>
            <c:bubble3D val="0"/>
            <c:spPr>
              <a:noFill/>
              <a:ln>
                <a:noFill/>
              </a:ln>
              <a:effectLst/>
            </c:spPr>
            <c:extLst>
              <c:ext xmlns:c16="http://schemas.microsoft.com/office/drawing/2014/chart" uri="{C3380CC4-5D6E-409C-BE32-E72D297353CC}">
                <c16:uniqueId val="{00000071-F72D-49BE-806B-B492D6724438}"/>
              </c:ext>
            </c:extLst>
          </c:dPt>
          <c:dLbls>
            <c:dLbl>
              <c:idx val="0"/>
              <c:layout>
                <c:manualLayout>
                  <c:x val="0.21356416503296974"/>
                  <c:y val="-3.8596491228070177E-2"/>
                </c:manualLayout>
              </c:layout>
              <c:tx>
                <c:rich>
                  <a:bodyPr/>
                  <a:lstStyle/>
                  <a:p>
                    <a:r>
                      <a:rPr lang="en-US" dirty="0"/>
                      <a:t>58,0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5D-F72D-49BE-806B-B492D6724438}"/>
                </c:ext>
              </c:extLst>
            </c:dLbl>
            <c:dLbl>
              <c:idx val="1"/>
              <c:layout>
                <c:manualLayout>
                  <c:x val="-0.10389608028630955"/>
                  <c:y val="0.18596491228070175"/>
                </c:manualLayout>
              </c:layout>
              <c:tx>
                <c:rich>
                  <a:bodyPr/>
                  <a:lstStyle/>
                  <a:p>
                    <a:r>
                      <a:rPr lang="en-US" dirty="0"/>
                      <a:t>3,4</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5F-F72D-49BE-806B-B492D6724438}"/>
                </c:ext>
              </c:extLst>
            </c:dLbl>
            <c:dLbl>
              <c:idx val="2"/>
              <c:layout>
                <c:manualLayout>
                  <c:x val="-0.15584412042946441"/>
                  <c:y val="1.0526315789473684E-2"/>
                </c:manualLayout>
              </c:layout>
              <c:tx>
                <c:rich>
                  <a:bodyPr/>
                  <a:lstStyle/>
                  <a:p>
                    <a:r>
                      <a:rPr lang="en-US" dirty="0"/>
                      <a:t>15,0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61-F72D-49BE-806B-B492D6724438}"/>
                </c:ext>
              </c:extLst>
            </c:dLbl>
            <c:dLbl>
              <c:idx val="3"/>
              <c:layout>
                <c:manualLayout>
                  <c:x val="-0.11255408697683543"/>
                  <c:y val="-8.4210526315789472E-2"/>
                </c:manualLayout>
              </c:layout>
              <c:tx>
                <c:rich>
                  <a:bodyPr/>
                  <a:lstStyle/>
                  <a:p>
                    <a:r>
                      <a:rPr lang="en-US" dirty="0"/>
                      <a:t>18,6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63-F72D-49BE-806B-B492D6724438}"/>
                </c:ext>
              </c:extLst>
            </c:dLbl>
            <c:dLbl>
              <c:idx val="4"/>
              <c:layout>
                <c:manualLayout>
                  <c:x val="-4.6176035682804269E-2"/>
                  <c:y val="-0.10877192982456141"/>
                </c:manualLayout>
              </c:layout>
              <c:tx>
                <c:rich>
                  <a:bodyPr/>
                  <a:lstStyle/>
                  <a:p>
                    <a:r>
                      <a:rPr lang="en-US" sz="1100" dirty="0"/>
                      <a:t>4,1</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65-F72D-49BE-806B-B492D6724438}"/>
                </c:ext>
              </c:extLst>
            </c:dLbl>
            <c:dLbl>
              <c:idx val="5"/>
              <c:layout>
                <c:manualLayout>
                  <c:x val="-2.3088245085672227E-2"/>
                  <c:y val="-0.11929824561403508"/>
                </c:manualLayout>
              </c:layout>
              <c:tx>
                <c:rich>
                  <a:bodyPr/>
                  <a:lstStyle/>
                  <a:p>
                    <a:r>
                      <a:rPr lang="en-US" sz="1100" dirty="0"/>
                      <a:t>0,8</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67-F72D-49BE-806B-B492D6724438}"/>
                </c:ext>
              </c:extLst>
            </c:dLbl>
            <c:dLbl>
              <c:idx val="6"/>
              <c:delete val="1"/>
              <c:extLst>
                <c:ext xmlns:c15="http://schemas.microsoft.com/office/drawing/2012/chart" uri="{CE6537A1-D6FC-4f65-9D91-7224C49458BB}"/>
                <c:ext xmlns:c16="http://schemas.microsoft.com/office/drawing/2014/chart" uri="{C3380CC4-5D6E-409C-BE32-E72D297353CC}">
                  <c16:uniqueId val="{00000069-F72D-49BE-806B-B492D6724438}"/>
                </c:ext>
              </c:extLst>
            </c:dLbl>
            <c:dLbl>
              <c:idx val="7"/>
              <c:delete val="1"/>
              <c:extLst>
                <c:ext xmlns:c15="http://schemas.microsoft.com/office/drawing/2012/chart" uri="{CE6537A1-D6FC-4f65-9D91-7224C49458BB}"/>
                <c:ext xmlns:c16="http://schemas.microsoft.com/office/drawing/2014/chart" uri="{C3380CC4-5D6E-409C-BE32-E72D297353CC}">
                  <c16:uniqueId val="{0000006B-F72D-49BE-806B-B492D6724438}"/>
                </c:ext>
              </c:extLst>
            </c:dLbl>
            <c:dLbl>
              <c:idx val="8"/>
              <c:delete val="1"/>
              <c:extLst>
                <c:ext xmlns:c15="http://schemas.microsoft.com/office/drawing/2012/chart" uri="{CE6537A1-D6FC-4f65-9D91-7224C49458BB}"/>
                <c:ext xmlns:c16="http://schemas.microsoft.com/office/drawing/2014/chart" uri="{C3380CC4-5D6E-409C-BE32-E72D297353CC}">
                  <c16:uniqueId val="{0000006D-F72D-49BE-806B-B492D6724438}"/>
                </c:ext>
              </c:extLst>
            </c:dLbl>
            <c:dLbl>
              <c:idx val="9"/>
              <c:delete val="1"/>
              <c:extLst>
                <c:ext xmlns:c15="http://schemas.microsoft.com/office/drawing/2012/chart" uri="{CE6537A1-D6FC-4f65-9D91-7224C49458BB}"/>
                <c:ext xmlns:c16="http://schemas.microsoft.com/office/drawing/2014/chart" uri="{C3380CC4-5D6E-409C-BE32-E72D297353CC}">
                  <c16:uniqueId val="{0000006F-F72D-49BE-806B-B492D6724438}"/>
                </c:ext>
              </c:extLst>
            </c:dLbl>
            <c:dLbl>
              <c:idx val="10"/>
              <c:layout>
                <c:manualLayout>
                  <c:x val="-2.0202015611226868E-2"/>
                  <c:y val="-0.15087719298245614"/>
                </c:manualLayout>
              </c:layout>
              <c:tx>
                <c:rich>
                  <a:bodyPr/>
                  <a:lstStyle/>
                  <a:p>
                    <a:r>
                      <a:rPr lang="en-US" sz="1100" dirty="0"/>
                      <a:t>0,1</a:t>
                    </a:r>
                    <a:endParaRPr lang="en-US" sz="1050"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71-F72D-49BE-806B-B492D6724438}"/>
                </c:ext>
              </c:extLst>
            </c:dLbl>
            <c:spPr>
              <a:noFill/>
              <a:ln>
                <a:noFill/>
              </a:ln>
              <a:effectLs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Sheet1!$F$14:$F$24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72-F72D-49BE-806B-B492D6724438}"/>
            </c:ext>
          </c:extLst>
        </c:ser>
        <c:ser>
          <c:idx val="5"/>
          <c:order val="5"/>
          <c:tx>
            <c:strRef>
              <c:f>Sheet1!$G$13</c:f>
              <c:strCache>
                <c:ptCount val="1"/>
                <c:pt idx="0">
                  <c:v>列6</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74-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76-F72D-49BE-806B-B492D6724438}"/>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78-F72D-49BE-806B-B492D6724438}"/>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7A-F72D-49BE-806B-B492D6724438}"/>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7C-F72D-49BE-806B-B492D6724438}"/>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7E-F72D-49BE-806B-B492D6724438}"/>
              </c:ext>
            </c:extLst>
          </c:dPt>
          <c:dPt>
            <c:idx val="6"/>
            <c:bubble3D val="0"/>
            <c:spPr>
              <a:noFill/>
              <a:ln>
                <a:noFill/>
              </a:ln>
              <a:effectLst/>
            </c:spPr>
            <c:extLst>
              <c:ext xmlns:c16="http://schemas.microsoft.com/office/drawing/2014/chart" uri="{C3380CC4-5D6E-409C-BE32-E72D297353CC}">
                <c16:uniqueId val="{00000080-F72D-49BE-806B-B492D6724438}"/>
              </c:ext>
            </c:extLst>
          </c:dPt>
          <c:dPt>
            <c:idx val="7"/>
            <c:bubble3D val="0"/>
            <c:spPr>
              <a:noFill/>
              <a:ln>
                <a:noFill/>
              </a:ln>
              <a:effectLst/>
            </c:spPr>
            <c:extLst>
              <c:ext xmlns:c16="http://schemas.microsoft.com/office/drawing/2014/chart" uri="{C3380CC4-5D6E-409C-BE32-E72D297353CC}">
                <c16:uniqueId val="{00000082-F72D-49BE-806B-B492D6724438}"/>
              </c:ext>
            </c:extLst>
          </c:dPt>
          <c:dPt>
            <c:idx val="8"/>
            <c:bubble3D val="0"/>
            <c:spPr>
              <a:noFill/>
              <a:ln>
                <a:noFill/>
              </a:ln>
              <a:effectLst/>
            </c:spPr>
            <c:extLst>
              <c:ext xmlns:c16="http://schemas.microsoft.com/office/drawing/2014/chart" uri="{C3380CC4-5D6E-409C-BE32-E72D297353CC}">
                <c16:uniqueId val="{00000084-F72D-49BE-806B-B492D6724438}"/>
              </c:ext>
            </c:extLst>
          </c:dPt>
          <c:dPt>
            <c:idx val="9"/>
            <c:bubble3D val="0"/>
            <c:spPr>
              <a:noFill/>
              <a:ln>
                <a:noFill/>
              </a:ln>
              <a:effectLst/>
            </c:spPr>
            <c:extLst>
              <c:ext xmlns:c16="http://schemas.microsoft.com/office/drawing/2014/chart" uri="{C3380CC4-5D6E-409C-BE32-E72D297353CC}">
                <c16:uniqueId val="{00000086-F72D-49BE-806B-B492D6724438}"/>
              </c:ext>
            </c:extLst>
          </c:dPt>
          <c:dPt>
            <c:idx val="10"/>
            <c:bubble3D val="0"/>
            <c:spPr>
              <a:noFill/>
              <a:ln>
                <a:noFill/>
              </a:ln>
              <a:effectLst/>
            </c:spPr>
            <c:extLst>
              <c:ext xmlns:c16="http://schemas.microsoft.com/office/drawing/2014/chart" uri="{C3380CC4-5D6E-409C-BE32-E72D297353CC}">
                <c16:uniqueId val="{00000088-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Sheet1!$G$14:$G$24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89-F72D-49BE-806B-B492D6724438}"/>
            </c:ext>
          </c:extLst>
        </c:ser>
        <c:ser>
          <c:idx val="6"/>
          <c:order val="6"/>
          <c:tx>
            <c:strRef>
              <c:f>Sheet1!$H$13</c:f>
              <c:strCache>
                <c:ptCount val="1"/>
                <c:pt idx="0">
                  <c:v>列7</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8B-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8D-F72D-49BE-806B-B492D6724438}"/>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8F-F72D-49BE-806B-B492D6724438}"/>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91-F72D-49BE-806B-B492D6724438}"/>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93-F72D-49BE-806B-B492D6724438}"/>
              </c:ext>
            </c:extLst>
          </c:dPt>
          <c:dPt>
            <c:idx val="5"/>
            <c:bubble3D val="0"/>
            <c:spPr>
              <a:noFill/>
              <a:ln>
                <a:noFill/>
              </a:ln>
              <a:effectLst/>
            </c:spPr>
            <c:extLst>
              <c:ext xmlns:c16="http://schemas.microsoft.com/office/drawing/2014/chart" uri="{C3380CC4-5D6E-409C-BE32-E72D297353CC}">
                <c16:uniqueId val="{00000095-F72D-49BE-806B-B492D6724438}"/>
              </c:ext>
            </c:extLst>
          </c:dPt>
          <c:dPt>
            <c:idx val="6"/>
            <c:bubble3D val="0"/>
            <c:spPr>
              <a:noFill/>
              <a:ln>
                <a:noFill/>
              </a:ln>
              <a:effectLst/>
            </c:spPr>
            <c:extLst>
              <c:ext xmlns:c16="http://schemas.microsoft.com/office/drawing/2014/chart" uri="{C3380CC4-5D6E-409C-BE32-E72D297353CC}">
                <c16:uniqueId val="{00000097-F72D-49BE-806B-B492D6724438}"/>
              </c:ext>
            </c:extLst>
          </c:dPt>
          <c:dPt>
            <c:idx val="7"/>
            <c:bubble3D val="0"/>
            <c:spPr>
              <a:noFill/>
              <a:ln>
                <a:noFill/>
              </a:ln>
              <a:effectLst/>
            </c:spPr>
            <c:extLst>
              <c:ext xmlns:c16="http://schemas.microsoft.com/office/drawing/2014/chart" uri="{C3380CC4-5D6E-409C-BE32-E72D297353CC}">
                <c16:uniqueId val="{00000099-F72D-49BE-806B-B492D6724438}"/>
              </c:ext>
            </c:extLst>
          </c:dPt>
          <c:dPt>
            <c:idx val="8"/>
            <c:bubble3D val="0"/>
            <c:spPr>
              <a:noFill/>
              <a:ln>
                <a:noFill/>
              </a:ln>
              <a:effectLst/>
            </c:spPr>
            <c:extLst>
              <c:ext xmlns:c16="http://schemas.microsoft.com/office/drawing/2014/chart" uri="{C3380CC4-5D6E-409C-BE32-E72D297353CC}">
                <c16:uniqueId val="{0000009B-F72D-49BE-806B-B492D6724438}"/>
              </c:ext>
            </c:extLst>
          </c:dPt>
          <c:dPt>
            <c:idx val="9"/>
            <c:bubble3D val="0"/>
            <c:spPr>
              <a:noFill/>
              <a:ln>
                <a:noFill/>
              </a:ln>
              <a:effectLst/>
            </c:spPr>
            <c:extLst>
              <c:ext xmlns:c16="http://schemas.microsoft.com/office/drawing/2014/chart" uri="{C3380CC4-5D6E-409C-BE32-E72D297353CC}">
                <c16:uniqueId val="{0000009D-F72D-49BE-806B-B492D6724438}"/>
              </c:ext>
            </c:extLst>
          </c:dPt>
          <c:dPt>
            <c:idx val="10"/>
            <c:bubble3D val="0"/>
            <c:spPr>
              <a:noFill/>
              <a:ln>
                <a:noFill/>
              </a:ln>
              <a:effectLst/>
            </c:spPr>
            <c:extLst>
              <c:ext xmlns:c16="http://schemas.microsoft.com/office/drawing/2014/chart" uri="{C3380CC4-5D6E-409C-BE32-E72D297353CC}">
                <c16:uniqueId val="{0000009F-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Sheet1!$H$14:$H$24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A0-F72D-49BE-806B-B492D6724438}"/>
            </c:ext>
          </c:extLst>
        </c:ser>
        <c:ser>
          <c:idx val="7"/>
          <c:order val="7"/>
          <c:tx>
            <c:strRef>
              <c:f>Sheet1!$I$13</c:f>
              <c:strCache>
                <c:ptCount val="1"/>
                <c:pt idx="0">
                  <c:v>列8</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A2-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A4-F72D-49BE-806B-B492D6724438}"/>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A6-F72D-49BE-806B-B492D6724438}"/>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A8-F72D-49BE-806B-B492D6724438}"/>
              </c:ext>
            </c:extLst>
          </c:dPt>
          <c:dPt>
            <c:idx val="4"/>
            <c:bubble3D val="0"/>
            <c:spPr>
              <a:noFill/>
              <a:ln>
                <a:noFill/>
              </a:ln>
              <a:effectLst/>
            </c:spPr>
            <c:extLst>
              <c:ext xmlns:c16="http://schemas.microsoft.com/office/drawing/2014/chart" uri="{C3380CC4-5D6E-409C-BE32-E72D297353CC}">
                <c16:uniqueId val="{000000AA-F72D-49BE-806B-B492D6724438}"/>
              </c:ext>
            </c:extLst>
          </c:dPt>
          <c:dPt>
            <c:idx val="5"/>
            <c:bubble3D val="0"/>
            <c:spPr>
              <a:noFill/>
              <a:ln>
                <a:noFill/>
              </a:ln>
              <a:effectLst/>
            </c:spPr>
            <c:extLst>
              <c:ext xmlns:c16="http://schemas.microsoft.com/office/drawing/2014/chart" uri="{C3380CC4-5D6E-409C-BE32-E72D297353CC}">
                <c16:uniqueId val="{000000AC-F72D-49BE-806B-B492D6724438}"/>
              </c:ext>
            </c:extLst>
          </c:dPt>
          <c:dPt>
            <c:idx val="6"/>
            <c:bubble3D val="0"/>
            <c:spPr>
              <a:noFill/>
              <a:ln>
                <a:noFill/>
              </a:ln>
              <a:effectLst/>
            </c:spPr>
            <c:extLst>
              <c:ext xmlns:c16="http://schemas.microsoft.com/office/drawing/2014/chart" uri="{C3380CC4-5D6E-409C-BE32-E72D297353CC}">
                <c16:uniqueId val="{000000AE-F72D-49BE-806B-B492D6724438}"/>
              </c:ext>
            </c:extLst>
          </c:dPt>
          <c:dPt>
            <c:idx val="7"/>
            <c:bubble3D val="0"/>
            <c:spPr>
              <a:noFill/>
              <a:ln>
                <a:noFill/>
              </a:ln>
              <a:effectLst/>
            </c:spPr>
            <c:extLst>
              <c:ext xmlns:c16="http://schemas.microsoft.com/office/drawing/2014/chart" uri="{C3380CC4-5D6E-409C-BE32-E72D297353CC}">
                <c16:uniqueId val="{000000B0-F72D-49BE-806B-B492D6724438}"/>
              </c:ext>
            </c:extLst>
          </c:dPt>
          <c:dPt>
            <c:idx val="8"/>
            <c:bubble3D val="0"/>
            <c:spPr>
              <a:noFill/>
              <a:ln>
                <a:noFill/>
              </a:ln>
              <a:effectLst/>
            </c:spPr>
            <c:extLst>
              <c:ext xmlns:c16="http://schemas.microsoft.com/office/drawing/2014/chart" uri="{C3380CC4-5D6E-409C-BE32-E72D297353CC}">
                <c16:uniqueId val="{000000B2-F72D-49BE-806B-B492D6724438}"/>
              </c:ext>
            </c:extLst>
          </c:dPt>
          <c:dPt>
            <c:idx val="9"/>
            <c:bubble3D val="0"/>
            <c:spPr>
              <a:noFill/>
              <a:ln>
                <a:noFill/>
              </a:ln>
              <a:effectLst/>
            </c:spPr>
            <c:extLst>
              <c:ext xmlns:c16="http://schemas.microsoft.com/office/drawing/2014/chart" uri="{C3380CC4-5D6E-409C-BE32-E72D297353CC}">
                <c16:uniqueId val="{000000B4-F72D-49BE-806B-B492D6724438}"/>
              </c:ext>
            </c:extLst>
          </c:dPt>
          <c:dPt>
            <c:idx val="10"/>
            <c:bubble3D val="0"/>
            <c:spPr>
              <a:noFill/>
              <a:ln>
                <a:noFill/>
              </a:ln>
              <a:effectLst/>
            </c:spPr>
            <c:extLst>
              <c:ext xmlns:c16="http://schemas.microsoft.com/office/drawing/2014/chart" uri="{C3380CC4-5D6E-409C-BE32-E72D297353CC}">
                <c16:uniqueId val="{000000B6-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Sheet1!$I$14:$I$24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B7-F72D-49BE-806B-B492D6724438}"/>
            </c:ext>
          </c:extLst>
        </c:ser>
        <c:ser>
          <c:idx val="8"/>
          <c:order val="8"/>
          <c:tx>
            <c:strRef>
              <c:f>Sheet1!$J$13</c:f>
              <c:strCache>
                <c:ptCount val="1"/>
                <c:pt idx="0">
                  <c:v>列9</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B9-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BB-F72D-49BE-806B-B492D6724438}"/>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BD-F72D-49BE-806B-B492D6724438}"/>
              </c:ext>
            </c:extLst>
          </c:dPt>
          <c:dPt>
            <c:idx val="3"/>
            <c:bubble3D val="0"/>
            <c:spPr>
              <a:noFill/>
              <a:ln>
                <a:noFill/>
              </a:ln>
              <a:effectLst/>
            </c:spPr>
            <c:extLst>
              <c:ext xmlns:c16="http://schemas.microsoft.com/office/drawing/2014/chart" uri="{C3380CC4-5D6E-409C-BE32-E72D297353CC}">
                <c16:uniqueId val="{000000BF-F72D-49BE-806B-B492D6724438}"/>
              </c:ext>
            </c:extLst>
          </c:dPt>
          <c:dPt>
            <c:idx val="4"/>
            <c:bubble3D val="0"/>
            <c:spPr>
              <a:noFill/>
              <a:ln>
                <a:noFill/>
              </a:ln>
              <a:effectLst/>
            </c:spPr>
            <c:extLst>
              <c:ext xmlns:c16="http://schemas.microsoft.com/office/drawing/2014/chart" uri="{C3380CC4-5D6E-409C-BE32-E72D297353CC}">
                <c16:uniqueId val="{000000C1-F72D-49BE-806B-B492D6724438}"/>
              </c:ext>
            </c:extLst>
          </c:dPt>
          <c:dPt>
            <c:idx val="5"/>
            <c:bubble3D val="0"/>
            <c:spPr>
              <a:noFill/>
              <a:ln>
                <a:noFill/>
              </a:ln>
              <a:effectLst/>
            </c:spPr>
            <c:extLst>
              <c:ext xmlns:c16="http://schemas.microsoft.com/office/drawing/2014/chart" uri="{C3380CC4-5D6E-409C-BE32-E72D297353CC}">
                <c16:uniqueId val="{000000C3-F72D-49BE-806B-B492D6724438}"/>
              </c:ext>
            </c:extLst>
          </c:dPt>
          <c:dPt>
            <c:idx val="6"/>
            <c:bubble3D val="0"/>
            <c:spPr>
              <a:noFill/>
              <a:ln>
                <a:noFill/>
              </a:ln>
              <a:effectLst/>
            </c:spPr>
            <c:extLst>
              <c:ext xmlns:c16="http://schemas.microsoft.com/office/drawing/2014/chart" uri="{C3380CC4-5D6E-409C-BE32-E72D297353CC}">
                <c16:uniqueId val="{000000C5-F72D-49BE-806B-B492D6724438}"/>
              </c:ext>
            </c:extLst>
          </c:dPt>
          <c:dPt>
            <c:idx val="7"/>
            <c:bubble3D val="0"/>
            <c:spPr>
              <a:noFill/>
              <a:ln>
                <a:noFill/>
              </a:ln>
              <a:effectLst/>
            </c:spPr>
            <c:extLst>
              <c:ext xmlns:c16="http://schemas.microsoft.com/office/drawing/2014/chart" uri="{C3380CC4-5D6E-409C-BE32-E72D297353CC}">
                <c16:uniqueId val="{000000C7-F72D-49BE-806B-B492D6724438}"/>
              </c:ext>
            </c:extLst>
          </c:dPt>
          <c:dPt>
            <c:idx val="8"/>
            <c:bubble3D val="0"/>
            <c:spPr>
              <a:noFill/>
              <a:ln>
                <a:noFill/>
              </a:ln>
              <a:effectLst/>
            </c:spPr>
            <c:extLst>
              <c:ext xmlns:c16="http://schemas.microsoft.com/office/drawing/2014/chart" uri="{C3380CC4-5D6E-409C-BE32-E72D297353CC}">
                <c16:uniqueId val="{000000C9-F72D-49BE-806B-B492D6724438}"/>
              </c:ext>
            </c:extLst>
          </c:dPt>
          <c:dPt>
            <c:idx val="9"/>
            <c:bubble3D val="0"/>
            <c:spPr>
              <a:noFill/>
              <a:ln>
                <a:noFill/>
              </a:ln>
              <a:effectLst/>
            </c:spPr>
            <c:extLst>
              <c:ext xmlns:c16="http://schemas.microsoft.com/office/drawing/2014/chart" uri="{C3380CC4-5D6E-409C-BE32-E72D297353CC}">
                <c16:uniqueId val="{000000CB-F72D-49BE-806B-B492D6724438}"/>
              </c:ext>
            </c:extLst>
          </c:dPt>
          <c:dPt>
            <c:idx val="10"/>
            <c:bubble3D val="0"/>
            <c:spPr>
              <a:noFill/>
              <a:ln>
                <a:noFill/>
              </a:ln>
              <a:effectLst/>
            </c:spPr>
            <c:extLst>
              <c:ext xmlns:c16="http://schemas.microsoft.com/office/drawing/2014/chart" uri="{C3380CC4-5D6E-409C-BE32-E72D297353CC}">
                <c16:uniqueId val="{000000CD-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Sheet1!$J$14:$J$24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CE-F72D-49BE-806B-B492D6724438}"/>
            </c:ext>
          </c:extLst>
        </c:ser>
        <c:ser>
          <c:idx val="9"/>
          <c:order val="9"/>
          <c:tx>
            <c:strRef>
              <c:f>Sheet1!$K$13</c:f>
              <c:strCache>
                <c:ptCount val="1"/>
                <c:pt idx="0">
                  <c:v>列10</c:v>
                </c:pt>
              </c:strCache>
            </c:strRef>
          </c:tx>
          <c:spPr>
            <a:ln>
              <a:noFill/>
            </a:ln>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D0-F72D-49BE-806B-B492D6724438}"/>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D2-F72D-49BE-806B-B492D6724438}"/>
              </c:ext>
            </c:extLst>
          </c:dPt>
          <c:dPt>
            <c:idx val="2"/>
            <c:bubble3D val="0"/>
            <c:spPr>
              <a:noFill/>
              <a:ln>
                <a:noFill/>
              </a:ln>
              <a:effectLst/>
            </c:spPr>
            <c:extLst>
              <c:ext xmlns:c16="http://schemas.microsoft.com/office/drawing/2014/chart" uri="{C3380CC4-5D6E-409C-BE32-E72D297353CC}">
                <c16:uniqueId val="{000000D4-F72D-49BE-806B-B492D6724438}"/>
              </c:ext>
            </c:extLst>
          </c:dPt>
          <c:dPt>
            <c:idx val="3"/>
            <c:bubble3D val="0"/>
            <c:spPr>
              <a:noFill/>
              <a:ln>
                <a:noFill/>
              </a:ln>
              <a:effectLst/>
            </c:spPr>
            <c:extLst>
              <c:ext xmlns:c16="http://schemas.microsoft.com/office/drawing/2014/chart" uri="{C3380CC4-5D6E-409C-BE32-E72D297353CC}">
                <c16:uniqueId val="{000000D6-F72D-49BE-806B-B492D6724438}"/>
              </c:ext>
            </c:extLst>
          </c:dPt>
          <c:dPt>
            <c:idx val="4"/>
            <c:bubble3D val="0"/>
            <c:spPr>
              <a:noFill/>
              <a:ln>
                <a:noFill/>
              </a:ln>
              <a:effectLst/>
            </c:spPr>
            <c:extLst>
              <c:ext xmlns:c16="http://schemas.microsoft.com/office/drawing/2014/chart" uri="{C3380CC4-5D6E-409C-BE32-E72D297353CC}">
                <c16:uniqueId val="{000000D8-F72D-49BE-806B-B492D6724438}"/>
              </c:ext>
            </c:extLst>
          </c:dPt>
          <c:dPt>
            <c:idx val="5"/>
            <c:bubble3D val="0"/>
            <c:spPr>
              <a:noFill/>
              <a:ln>
                <a:noFill/>
              </a:ln>
              <a:effectLst/>
            </c:spPr>
            <c:extLst>
              <c:ext xmlns:c16="http://schemas.microsoft.com/office/drawing/2014/chart" uri="{C3380CC4-5D6E-409C-BE32-E72D297353CC}">
                <c16:uniqueId val="{000000DA-F72D-49BE-806B-B492D6724438}"/>
              </c:ext>
            </c:extLst>
          </c:dPt>
          <c:dPt>
            <c:idx val="6"/>
            <c:bubble3D val="0"/>
            <c:spPr>
              <a:noFill/>
              <a:ln>
                <a:noFill/>
              </a:ln>
              <a:effectLst/>
            </c:spPr>
            <c:extLst>
              <c:ext xmlns:c16="http://schemas.microsoft.com/office/drawing/2014/chart" uri="{C3380CC4-5D6E-409C-BE32-E72D297353CC}">
                <c16:uniqueId val="{000000DC-F72D-49BE-806B-B492D6724438}"/>
              </c:ext>
            </c:extLst>
          </c:dPt>
          <c:dPt>
            <c:idx val="7"/>
            <c:bubble3D val="0"/>
            <c:spPr>
              <a:noFill/>
              <a:ln>
                <a:noFill/>
              </a:ln>
              <a:effectLst/>
            </c:spPr>
            <c:extLst>
              <c:ext xmlns:c16="http://schemas.microsoft.com/office/drawing/2014/chart" uri="{C3380CC4-5D6E-409C-BE32-E72D297353CC}">
                <c16:uniqueId val="{000000DE-F72D-49BE-806B-B492D6724438}"/>
              </c:ext>
            </c:extLst>
          </c:dPt>
          <c:dPt>
            <c:idx val="8"/>
            <c:bubble3D val="0"/>
            <c:spPr>
              <a:noFill/>
              <a:ln>
                <a:noFill/>
              </a:ln>
              <a:effectLst/>
            </c:spPr>
            <c:extLst>
              <c:ext xmlns:c16="http://schemas.microsoft.com/office/drawing/2014/chart" uri="{C3380CC4-5D6E-409C-BE32-E72D297353CC}">
                <c16:uniqueId val="{000000E0-F72D-49BE-806B-B492D6724438}"/>
              </c:ext>
            </c:extLst>
          </c:dPt>
          <c:dPt>
            <c:idx val="9"/>
            <c:bubble3D val="0"/>
            <c:spPr>
              <a:noFill/>
              <a:ln>
                <a:noFill/>
              </a:ln>
              <a:effectLst/>
            </c:spPr>
            <c:extLst>
              <c:ext xmlns:c16="http://schemas.microsoft.com/office/drawing/2014/chart" uri="{C3380CC4-5D6E-409C-BE32-E72D297353CC}">
                <c16:uniqueId val="{000000E2-F72D-49BE-806B-B492D6724438}"/>
              </c:ext>
            </c:extLst>
          </c:dPt>
          <c:dPt>
            <c:idx val="10"/>
            <c:bubble3D val="0"/>
            <c:spPr>
              <a:noFill/>
              <a:ln>
                <a:noFill/>
              </a:ln>
              <a:effectLst/>
            </c:spPr>
            <c:extLst>
              <c:ext xmlns:c16="http://schemas.microsoft.com/office/drawing/2014/chart" uri="{C3380CC4-5D6E-409C-BE32-E72D297353CC}">
                <c16:uniqueId val="{000000E4-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Sheet1!$K$14:$K$24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E5-F72D-49BE-806B-B492D6724438}"/>
            </c:ext>
          </c:extLst>
        </c:ser>
        <c:ser>
          <c:idx val="10"/>
          <c:order val="10"/>
          <c:tx>
            <c:strRef>
              <c:f>Sheet1!$L$13</c:f>
              <c:strCache>
                <c:ptCount val="1"/>
                <c:pt idx="0">
                  <c:v>列11</c:v>
                </c:pt>
              </c:strCache>
            </c:strRef>
          </c:tx>
          <c:spPr>
            <a:ln>
              <a:noFill/>
            </a:ln>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E7-F72D-49BE-806B-B492D6724438}"/>
              </c:ext>
            </c:extLst>
          </c:dPt>
          <c:dPt>
            <c:idx val="1"/>
            <c:bubble3D val="0"/>
            <c:spPr>
              <a:noFill/>
              <a:ln>
                <a:noFill/>
              </a:ln>
              <a:effectLst/>
            </c:spPr>
            <c:extLst>
              <c:ext xmlns:c16="http://schemas.microsoft.com/office/drawing/2014/chart" uri="{C3380CC4-5D6E-409C-BE32-E72D297353CC}">
                <c16:uniqueId val="{000000E9-F72D-49BE-806B-B492D6724438}"/>
              </c:ext>
            </c:extLst>
          </c:dPt>
          <c:dPt>
            <c:idx val="2"/>
            <c:bubble3D val="0"/>
            <c:spPr>
              <a:noFill/>
              <a:ln>
                <a:noFill/>
              </a:ln>
              <a:effectLst/>
            </c:spPr>
            <c:extLst>
              <c:ext xmlns:c16="http://schemas.microsoft.com/office/drawing/2014/chart" uri="{C3380CC4-5D6E-409C-BE32-E72D297353CC}">
                <c16:uniqueId val="{000000EB-F72D-49BE-806B-B492D6724438}"/>
              </c:ext>
            </c:extLst>
          </c:dPt>
          <c:dPt>
            <c:idx val="3"/>
            <c:bubble3D val="0"/>
            <c:spPr>
              <a:noFill/>
              <a:ln>
                <a:noFill/>
              </a:ln>
              <a:effectLst/>
            </c:spPr>
            <c:extLst>
              <c:ext xmlns:c16="http://schemas.microsoft.com/office/drawing/2014/chart" uri="{C3380CC4-5D6E-409C-BE32-E72D297353CC}">
                <c16:uniqueId val="{000000ED-F72D-49BE-806B-B492D6724438}"/>
              </c:ext>
            </c:extLst>
          </c:dPt>
          <c:dPt>
            <c:idx val="4"/>
            <c:bubble3D val="0"/>
            <c:spPr>
              <a:noFill/>
              <a:ln>
                <a:noFill/>
              </a:ln>
              <a:effectLst/>
            </c:spPr>
            <c:extLst>
              <c:ext xmlns:c16="http://schemas.microsoft.com/office/drawing/2014/chart" uri="{C3380CC4-5D6E-409C-BE32-E72D297353CC}">
                <c16:uniqueId val="{000000EF-F72D-49BE-806B-B492D6724438}"/>
              </c:ext>
            </c:extLst>
          </c:dPt>
          <c:dPt>
            <c:idx val="5"/>
            <c:bubble3D val="0"/>
            <c:spPr>
              <a:noFill/>
              <a:ln>
                <a:noFill/>
              </a:ln>
              <a:effectLst/>
            </c:spPr>
            <c:extLst>
              <c:ext xmlns:c16="http://schemas.microsoft.com/office/drawing/2014/chart" uri="{C3380CC4-5D6E-409C-BE32-E72D297353CC}">
                <c16:uniqueId val="{000000F1-F72D-49BE-806B-B492D6724438}"/>
              </c:ext>
            </c:extLst>
          </c:dPt>
          <c:dPt>
            <c:idx val="6"/>
            <c:bubble3D val="0"/>
            <c:spPr>
              <a:noFill/>
              <a:ln>
                <a:noFill/>
              </a:ln>
              <a:effectLst/>
            </c:spPr>
            <c:extLst>
              <c:ext xmlns:c16="http://schemas.microsoft.com/office/drawing/2014/chart" uri="{C3380CC4-5D6E-409C-BE32-E72D297353CC}">
                <c16:uniqueId val="{000000F3-F72D-49BE-806B-B492D6724438}"/>
              </c:ext>
            </c:extLst>
          </c:dPt>
          <c:dPt>
            <c:idx val="7"/>
            <c:bubble3D val="0"/>
            <c:spPr>
              <a:noFill/>
              <a:ln>
                <a:noFill/>
              </a:ln>
              <a:effectLst/>
            </c:spPr>
            <c:extLst>
              <c:ext xmlns:c16="http://schemas.microsoft.com/office/drawing/2014/chart" uri="{C3380CC4-5D6E-409C-BE32-E72D297353CC}">
                <c16:uniqueId val="{000000F5-F72D-49BE-806B-B492D6724438}"/>
              </c:ext>
            </c:extLst>
          </c:dPt>
          <c:dPt>
            <c:idx val="8"/>
            <c:bubble3D val="0"/>
            <c:spPr>
              <a:noFill/>
              <a:ln>
                <a:noFill/>
              </a:ln>
              <a:effectLst/>
            </c:spPr>
            <c:extLst>
              <c:ext xmlns:c16="http://schemas.microsoft.com/office/drawing/2014/chart" uri="{C3380CC4-5D6E-409C-BE32-E72D297353CC}">
                <c16:uniqueId val="{000000F7-F72D-49BE-806B-B492D6724438}"/>
              </c:ext>
            </c:extLst>
          </c:dPt>
          <c:dPt>
            <c:idx val="9"/>
            <c:bubble3D val="0"/>
            <c:spPr>
              <a:noFill/>
              <a:ln>
                <a:noFill/>
              </a:ln>
              <a:effectLst/>
            </c:spPr>
            <c:extLst>
              <c:ext xmlns:c16="http://schemas.microsoft.com/office/drawing/2014/chart" uri="{C3380CC4-5D6E-409C-BE32-E72D297353CC}">
                <c16:uniqueId val="{000000F9-F72D-49BE-806B-B492D6724438}"/>
              </c:ext>
            </c:extLst>
          </c:dPt>
          <c:dPt>
            <c:idx val="10"/>
            <c:bubble3D val="0"/>
            <c:spPr>
              <a:noFill/>
              <a:ln>
                <a:noFill/>
              </a:ln>
              <a:effectLst/>
            </c:spPr>
            <c:extLst>
              <c:ext xmlns:c16="http://schemas.microsoft.com/office/drawing/2014/chart" uri="{C3380CC4-5D6E-409C-BE32-E72D297353CC}">
                <c16:uniqueId val="{000000FB-F72D-49BE-806B-B492D6724438}"/>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Sheet1!$L$14:$L$24</c:f>
              <c:numCache>
                <c:formatCode>General</c:formatCode>
                <c:ptCount val="11"/>
                <c:pt idx="0">
                  <c:v>58</c:v>
                </c:pt>
                <c:pt idx="1">
                  <c:v>4</c:v>
                </c:pt>
                <c:pt idx="2">
                  <c:v>15</c:v>
                </c:pt>
                <c:pt idx="3">
                  <c:v>18.600000000000001</c:v>
                </c:pt>
                <c:pt idx="4">
                  <c:v>5</c:v>
                </c:pt>
                <c:pt idx="5">
                  <c:v>1.5</c:v>
                </c:pt>
                <c:pt idx="6">
                  <c:v>1</c:v>
                </c:pt>
                <c:pt idx="7">
                  <c:v>0</c:v>
                </c:pt>
                <c:pt idx="8">
                  <c:v>0</c:v>
                </c:pt>
                <c:pt idx="9">
                  <c:v>0</c:v>
                </c:pt>
                <c:pt idx="10">
                  <c:v>0</c:v>
                </c:pt>
              </c:numCache>
            </c:numRef>
          </c:val>
          <c:extLst>
            <c:ext xmlns:c16="http://schemas.microsoft.com/office/drawing/2014/chart" uri="{C3380CC4-5D6E-409C-BE32-E72D297353CC}">
              <c16:uniqueId val="{000000FC-F72D-49BE-806B-B492D6724438}"/>
            </c:ext>
          </c:extLst>
        </c:ser>
        <c:dLbls>
          <c:showLegendKey val="0"/>
          <c:showVal val="0"/>
          <c:showCatName val="0"/>
          <c:showSerName val="0"/>
          <c:showPercent val="0"/>
          <c:showBubbleSize val="0"/>
          <c:showLeaderLines val="1"/>
        </c:dLbls>
        <c:firstSliceAng val="0"/>
        <c:holeSize val="19"/>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ru-RU"/>
    </a:p>
  </c:txPr>
  <c:externalData r:id="rId2">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Sheet1!$B$13</c:f>
              <c:strCache>
                <c:ptCount val="1"/>
                <c:pt idx="0">
                  <c:v>列1</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01-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03-6D5E-4DBD-AA15-130738B7E7EC}"/>
              </c:ext>
            </c:extLst>
          </c:dPt>
          <c:dPt>
            <c:idx val="2"/>
            <c:bubble3D val="0"/>
            <c:spPr>
              <a:solidFill>
                <a:srgbClr val="FF6600"/>
              </a:solidFill>
              <a:ln>
                <a:solidFill>
                  <a:srgbClr val="FF9900"/>
                </a:solidFill>
              </a:ln>
              <a:effectLst/>
            </c:spPr>
            <c:extLst>
              <c:ext xmlns:c16="http://schemas.microsoft.com/office/drawing/2014/chart" uri="{C3380CC4-5D6E-409C-BE32-E72D297353CC}">
                <c16:uniqueId val="{00000005-6D5E-4DBD-AA15-130738B7E7EC}"/>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07-6D5E-4DBD-AA15-130738B7E7EC}"/>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09-6D5E-4DBD-AA15-130738B7E7EC}"/>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0B-6D5E-4DBD-AA15-130738B7E7EC}"/>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0D-6D5E-4DBD-AA15-130738B7E7EC}"/>
              </c:ext>
            </c:extLst>
          </c:dPt>
          <c:dPt>
            <c:idx val="7"/>
            <c:bubble3D val="0"/>
            <c:spPr>
              <a:solidFill>
                <a:schemeClr val="accent2">
                  <a:tint val="77000"/>
                </a:schemeClr>
              </a:solidFill>
              <a:ln>
                <a:solidFill>
                  <a:srgbClr val="F1A78A"/>
                </a:solidFill>
              </a:ln>
              <a:effectLst/>
            </c:spPr>
            <c:extLst>
              <c:ext xmlns:c16="http://schemas.microsoft.com/office/drawing/2014/chart" uri="{C3380CC4-5D6E-409C-BE32-E72D297353CC}">
                <c16:uniqueId val="{0000000F-6D5E-4DBD-AA15-130738B7E7EC}"/>
              </c:ext>
            </c:extLst>
          </c:dPt>
          <c:dPt>
            <c:idx val="8"/>
            <c:bubble3D val="0"/>
            <c:spPr>
              <a:solidFill>
                <a:schemeClr val="accent2">
                  <a:tint val="65000"/>
                </a:schemeClr>
              </a:solidFill>
              <a:ln>
                <a:solidFill>
                  <a:srgbClr val="F4B9A4"/>
                </a:solidFill>
              </a:ln>
              <a:effectLst/>
            </c:spPr>
            <c:extLst>
              <c:ext xmlns:c16="http://schemas.microsoft.com/office/drawing/2014/chart" uri="{C3380CC4-5D6E-409C-BE32-E72D297353CC}">
                <c16:uniqueId val="{00000011-6D5E-4DBD-AA15-130738B7E7EC}"/>
              </c:ext>
            </c:extLst>
          </c:dPt>
          <c:dPt>
            <c:idx val="9"/>
            <c:bubble3D val="0"/>
            <c:spPr>
              <a:solidFill>
                <a:schemeClr val="accent2">
                  <a:tint val="54000"/>
                </a:schemeClr>
              </a:solidFill>
              <a:ln>
                <a:solidFill>
                  <a:srgbClr val="F5C7B8"/>
                </a:solidFill>
              </a:ln>
              <a:effectLst/>
            </c:spPr>
            <c:extLst>
              <c:ext xmlns:c16="http://schemas.microsoft.com/office/drawing/2014/chart" uri="{C3380CC4-5D6E-409C-BE32-E72D297353CC}">
                <c16:uniqueId val="{00000013-6D5E-4DBD-AA15-130738B7E7EC}"/>
              </c:ext>
            </c:extLst>
          </c:dPt>
          <c:dPt>
            <c:idx val="10"/>
            <c:bubble3D val="0"/>
            <c:spPr>
              <a:noFill/>
              <a:ln>
                <a:noFill/>
              </a:ln>
              <a:effectLst/>
            </c:spPr>
            <c:extLst>
              <c:ext xmlns:c16="http://schemas.microsoft.com/office/drawing/2014/chart" uri="{C3380CC4-5D6E-409C-BE32-E72D297353CC}">
                <c16:uniqueId val="{00000015-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Sheet1!$B$14:$B$24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16-6D5E-4DBD-AA15-130738B7E7EC}"/>
            </c:ext>
          </c:extLst>
        </c:ser>
        <c:ser>
          <c:idx val="1"/>
          <c:order val="1"/>
          <c:tx>
            <c:strRef>
              <c:f>Sheet1!$C$13</c:f>
              <c:strCache>
                <c:ptCount val="1"/>
                <c:pt idx="0">
                  <c:v>列2</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18-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1A-6D5E-4DBD-AA15-130738B7E7EC}"/>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1C-6D5E-4DBD-AA15-130738B7E7EC}"/>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1E-6D5E-4DBD-AA15-130738B7E7EC}"/>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20-6D5E-4DBD-AA15-130738B7E7EC}"/>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22-6D5E-4DBD-AA15-130738B7E7EC}"/>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24-6D5E-4DBD-AA15-130738B7E7EC}"/>
              </c:ext>
            </c:extLst>
          </c:dPt>
          <c:dPt>
            <c:idx val="7"/>
            <c:bubble3D val="0"/>
            <c:spPr>
              <a:solidFill>
                <a:schemeClr val="accent2">
                  <a:tint val="77000"/>
                </a:schemeClr>
              </a:solidFill>
              <a:ln>
                <a:solidFill>
                  <a:srgbClr val="F1A78A"/>
                </a:solidFill>
              </a:ln>
              <a:effectLst/>
            </c:spPr>
            <c:extLst>
              <c:ext xmlns:c16="http://schemas.microsoft.com/office/drawing/2014/chart" uri="{C3380CC4-5D6E-409C-BE32-E72D297353CC}">
                <c16:uniqueId val="{00000026-6D5E-4DBD-AA15-130738B7E7EC}"/>
              </c:ext>
            </c:extLst>
          </c:dPt>
          <c:dPt>
            <c:idx val="8"/>
            <c:bubble3D val="0"/>
            <c:spPr>
              <a:solidFill>
                <a:schemeClr val="accent2">
                  <a:tint val="65000"/>
                </a:schemeClr>
              </a:solidFill>
              <a:ln>
                <a:solidFill>
                  <a:srgbClr val="F4B9A4"/>
                </a:solidFill>
              </a:ln>
              <a:effectLst/>
            </c:spPr>
            <c:extLst>
              <c:ext xmlns:c16="http://schemas.microsoft.com/office/drawing/2014/chart" uri="{C3380CC4-5D6E-409C-BE32-E72D297353CC}">
                <c16:uniqueId val="{00000028-6D5E-4DBD-AA15-130738B7E7EC}"/>
              </c:ext>
            </c:extLst>
          </c:dPt>
          <c:dPt>
            <c:idx val="9"/>
            <c:bubble3D val="0"/>
            <c:spPr>
              <a:solidFill>
                <a:schemeClr val="accent2">
                  <a:tint val="54000"/>
                </a:schemeClr>
              </a:solidFill>
              <a:ln>
                <a:solidFill>
                  <a:srgbClr val="F5C7B8"/>
                </a:solidFill>
              </a:ln>
              <a:effectLst/>
            </c:spPr>
            <c:extLst>
              <c:ext xmlns:c16="http://schemas.microsoft.com/office/drawing/2014/chart" uri="{C3380CC4-5D6E-409C-BE32-E72D297353CC}">
                <c16:uniqueId val="{0000002A-6D5E-4DBD-AA15-130738B7E7EC}"/>
              </c:ext>
            </c:extLst>
          </c:dPt>
          <c:dPt>
            <c:idx val="10"/>
            <c:bubble3D val="0"/>
            <c:spPr>
              <a:noFill/>
              <a:ln>
                <a:noFill/>
              </a:ln>
              <a:effectLst/>
            </c:spPr>
            <c:extLst>
              <c:ext xmlns:c16="http://schemas.microsoft.com/office/drawing/2014/chart" uri="{C3380CC4-5D6E-409C-BE32-E72D297353CC}">
                <c16:uniqueId val="{0000002C-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Sheet1!$C$14:$C$24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2D-6D5E-4DBD-AA15-130738B7E7EC}"/>
            </c:ext>
          </c:extLst>
        </c:ser>
        <c:ser>
          <c:idx val="2"/>
          <c:order val="2"/>
          <c:tx>
            <c:strRef>
              <c:f>Sheet1!$D$13</c:f>
              <c:strCache>
                <c:ptCount val="1"/>
                <c:pt idx="0">
                  <c:v>列3</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2F-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31-6D5E-4DBD-AA15-130738B7E7EC}"/>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33-6D5E-4DBD-AA15-130738B7E7EC}"/>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35-6D5E-4DBD-AA15-130738B7E7EC}"/>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37-6D5E-4DBD-AA15-130738B7E7EC}"/>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39-6D5E-4DBD-AA15-130738B7E7EC}"/>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3B-6D5E-4DBD-AA15-130738B7E7EC}"/>
              </c:ext>
            </c:extLst>
          </c:dPt>
          <c:dPt>
            <c:idx val="7"/>
            <c:bubble3D val="0"/>
            <c:spPr>
              <a:solidFill>
                <a:schemeClr val="accent2">
                  <a:tint val="77000"/>
                </a:schemeClr>
              </a:solidFill>
              <a:ln>
                <a:solidFill>
                  <a:srgbClr val="F1A78A"/>
                </a:solidFill>
              </a:ln>
              <a:effectLst/>
            </c:spPr>
            <c:extLst>
              <c:ext xmlns:c16="http://schemas.microsoft.com/office/drawing/2014/chart" uri="{C3380CC4-5D6E-409C-BE32-E72D297353CC}">
                <c16:uniqueId val="{0000003D-6D5E-4DBD-AA15-130738B7E7EC}"/>
              </c:ext>
            </c:extLst>
          </c:dPt>
          <c:dPt>
            <c:idx val="8"/>
            <c:bubble3D val="0"/>
            <c:spPr>
              <a:solidFill>
                <a:schemeClr val="accent2">
                  <a:tint val="65000"/>
                </a:schemeClr>
              </a:solidFill>
              <a:ln>
                <a:solidFill>
                  <a:srgbClr val="F4B9A4"/>
                </a:solidFill>
              </a:ln>
              <a:effectLst/>
            </c:spPr>
            <c:extLst>
              <c:ext xmlns:c16="http://schemas.microsoft.com/office/drawing/2014/chart" uri="{C3380CC4-5D6E-409C-BE32-E72D297353CC}">
                <c16:uniqueId val="{0000003F-6D5E-4DBD-AA15-130738B7E7EC}"/>
              </c:ext>
            </c:extLst>
          </c:dPt>
          <c:dPt>
            <c:idx val="9"/>
            <c:bubble3D val="0"/>
            <c:spPr>
              <a:noFill/>
              <a:ln>
                <a:noFill/>
              </a:ln>
              <a:effectLst/>
            </c:spPr>
            <c:extLst>
              <c:ext xmlns:c16="http://schemas.microsoft.com/office/drawing/2014/chart" uri="{C3380CC4-5D6E-409C-BE32-E72D297353CC}">
                <c16:uniqueId val="{00000041-6D5E-4DBD-AA15-130738B7E7EC}"/>
              </c:ext>
            </c:extLst>
          </c:dPt>
          <c:dPt>
            <c:idx val="10"/>
            <c:bubble3D val="0"/>
            <c:spPr>
              <a:noFill/>
              <a:ln>
                <a:noFill/>
              </a:ln>
              <a:effectLst/>
            </c:spPr>
            <c:extLst>
              <c:ext xmlns:c16="http://schemas.microsoft.com/office/drawing/2014/chart" uri="{C3380CC4-5D6E-409C-BE32-E72D297353CC}">
                <c16:uniqueId val="{00000043-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Sheet1!$D$14:$D$24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44-6D5E-4DBD-AA15-130738B7E7EC}"/>
            </c:ext>
          </c:extLst>
        </c:ser>
        <c:ser>
          <c:idx val="3"/>
          <c:order val="3"/>
          <c:tx>
            <c:strRef>
              <c:f>Sheet1!$E$13</c:f>
              <c:strCache>
                <c:ptCount val="1"/>
                <c:pt idx="0">
                  <c:v>列4</c:v>
                </c:pt>
              </c:strCache>
            </c:strRef>
          </c:tx>
          <c:spPr>
            <a:effectLst/>
          </c:spPr>
          <c:dPt>
            <c:idx val="0"/>
            <c:bubble3D val="0"/>
            <c:spPr>
              <a:solidFill>
                <a:srgbClr val="FF0000"/>
              </a:solidFill>
              <a:ln>
                <a:noFill/>
              </a:ln>
              <a:effectLst/>
            </c:spPr>
            <c:extLst>
              <c:ext xmlns:c16="http://schemas.microsoft.com/office/drawing/2014/chart" uri="{C3380CC4-5D6E-409C-BE32-E72D297353CC}">
                <c16:uniqueId val="{00000046-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48-6D5E-4DBD-AA15-130738B7E7EC}"/>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4A-6D5E-4DBD-AA15-130738B7E7EC}"/>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4C-6D5E-4DBD-AA15-130738B7E7EC}"/>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4E-6D5E-4DBD-AA15-130738B7E7EC}"/>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50-6D5E-4DBD-AA15-130738B7E7EC}"/>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52-6D5E-4DBD-AA15-130738B7E7EC}"/>
              </c:ext>
            </c:extLst>
          </c:dPt>
          <c:dPt>
            <c:idx val="7"/>
            <c:bubble3D val="0"/>
            <c:spPr>
              <a:solidFill>
                <a:schemeClr val="accent2">
                  <a:tint val="77000"/>
                </a:schemeClr>
              </a:solidFill>
              <a:ln>
                <a:solidFill>
                  <a:srgbClr val="F1A78A"/>
                </a:solidFill>
              </a:ln>
              <a:effectLst/>
            </c:spPr>
            <c:extLst>
              <c:ext xmlns:c16="http://schemas.microsoft.com/office/drawing/2014/chart" uri="{C3380CC4-5D6E-409C-BE32-E72D297353CC}">
                <c16:uniqueId val="{00000054-6D5E-4DBD-AA15-130738B7E7EC}"/>
              </c:ext>
            </c:extLst>
          </c:dPt>
          <c:dPt>
            <c:idx val="8"/>
            <c:bubble3D val="0"/>
            <c:spPr>
              <a:noFill/>
              <a:ln>
                <a:noFill/>
              </a:ln>
              <a:effectLst/>
            </c:spPr>
            <c:extLst>
              <c:ext xmlns:c16="http://schemas.microsoft.com/office/drawing/2014/chart" uri="{C3380CC4-5D6E-409C-BE32-E72D297353CC}">
                <c16:uniqueId val="{00000056-6D5E-4DBD-AA15-130738B7E7EC}"/>
              </c:ext>
            </c:extLst>
          </c:dPt>
          <c:dPt>
            <c:idx val="9"/>
            <c:bubble3D val="0"/>
            <c:spPr>
              <a:noFill/>
              <a:ln>
                <a:noFill/>
              </a:ln>
              <a:effectLst/>
            </c:spPr>
            <c:extLst>
              <c:ext xmlns:c16="http://schemas.microsoft.com/office/drawing/2014/chart" uri="{C3380CC4-5D6E-409C-BE32-E72D297353CC}">
                <c16:uniqueId val="{00000058-6D5E-4DBD-AA15-130738B7E7EC}"/>
              </c:ext>
            </c:extLst>
          </c:dPt>
          <c:dPt>
            <c:idx val="10"/>
            <c:bubble3D val="0"/>
            <c:spPr>
              <a:noFill/>
              <a:ln>
                <a:noFill/>
              </a:ln>
              <a:effectLst/>
            </c:spPr>
            <c:extLst>
              <c:ext xmlns:c16="http://schemas.microsoft.com/office/drawing/2014/chart" uri="{C3380CC4-5D6E-409C-BE32-E72D297353CC}">
                <c16:uniqueId val="{0000005A-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Sheet1!$E$14:$E$24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5B-6D5E-4DBD-AA15-130738B7E7EC}"/>
            </c:ext>
          </c:extLst>
        </c:ser>
        <c:ser>
          <c:idx val="4"/>
          <c:order val="4"/>
          <c:tx>
            <c:strRef>
              <c:f>Sheet1!$F$13</c:f>
              <c:strCache>
                <c:ptCount val="1"/>
                <c:pt idx="0">
                  <c:v>列5</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5D-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5F-6D5E-4DBD-AA15-130738B7E7EC}"/>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61-6D5E-4DBD-AA15-130738B7E7EC}"/>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63-6D5E-4DBD-AA15-130738B7E7EC}"/>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65-6D5E-4DBD-AA15-130738B7E7EC}"/>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67-6D5E-4DBD-AA15-130738B7E7EC}"/>
              </c:ext>
            </c:extLst>
          </c:dPt>
          <c:dPt>
            <c:idx val="6"/>
            <c:bubble3D val="0"/>
            <c:spPr>
              <a:solidFill>
                <a:srgbClr val="FFFF00"/>
              </a:solidFill>
              <a:ln>
                <a:solidFill>
                  <a:srgbClr val="FFFF00"/>
                </a:solidFill>
              </a:ln>
              <a:effectLst/>
            </c:spPr>
            <c:extLst>
              <c:ext xmlns:c16="http://schemas.microsoft.com/office/drawing/2014/chart" uri="{C3380CC4-5D6E-409C-BE32-E72D297353CC}">
                <c16:uniqueId val="{00000069-6D5E-4DBD-AA15-130738B7E7EC}"/>
              </c:ext>
            </c:extLst>
          </c:dPt>
          <c:dPt>
            <c:idx val="7"/>
            <c:bubble3D val="0"/>
            <c:spPr>
              <a:noFill/>
              <a:ln>
                <a:noFill/>
              </a:ln>
              <a:effectLst/>
            </c:spPr>
            <c:extLst>
              <c:ext xmlns:c16="http://schemas.microsoft.com/office/drawing/2014/chart" uri="{C3380CC4-5D6E-409C-BE32-E72D297353CC}">
                <c16:uniqueId val="{0000006B-6D5E-4DBD-AA15-130738B7E7EC}"/>
              </c:ext>
            </c:extLst>
          </c:dPt>
          <c:dPt>
            <c:idx val="8"/>
            <c:bubble3D val="0"/>
            <c:spPr>
              <a:noFill/>
              <a:ln>
                <a:noFill/>
              </a:ln>
              <a:effectLst/>
            </c:spPr>
            <c:extLst>
              <c:ext xmlns:c16="http://schemas.microsoft.com/office/drawing/2014/chart" uri="{C3380CC4-5D6E-409C-BE32-E72D297353CC}">
                <c16:uniqueId val="{0000006D-6D5E-4DBD-AA15-130738B7E7EC}"/>
              </c:ext>
            </c:extLst>
          </c:dPt>
          <c:dPt>
            <c:idx val="9"/>
            <c:bubble3D val="0"/>
            <c:spPr>
              <a:noFill/>
              <a:ln>
                <a:noFill/>
              </a:ln>
              <a:effectLst/>
            </c:spPr>
            <c:extLst>
              <c:ext xmlns:c16="http://schemas.microsoft.com/office/drawing/2014/chart" uri="{C3380CC4-5D6E-409C-BE32-E72D297353CC}">
                <c16:uniqueId val="{0000006F-6D5E-4DBD-AA15-130738B7E7EC}"/>
              </c:ext>
            </c:extLst>
          </c:dPt>
          <c:dPt>
            <c:idx val="10"/>
            <c:bubble3D val="0"/>
            <c:spPr>
              <a:noFill/>
              <a:ln>
                <a:noFill/>
              </a:ln>
              <a:effectLst/>
            </c:spPr>
            <c:extLst>
              <c:ext xmlns:c16="http://schemas.microsoft.com/office/drawing/2014/chart" uri="{C3380CC4-5D6E-409C-BE32-E72D297353CC}">
                <c16:uniqueId val="{00000071-6D5E-4DBD-AA15-130738B7E7EC}"/>
              </c:ext>
            </c:extLst>
          </c:dPt>
          <c:dLbls>
            <c:dLbl>
              <c:idx val="0"/>
              <c:layout>
                <c:manualLayout>
                  <c:x val="0.21356416503296974"/>
                  <c:y val="-3.8596491228070177E-2"/>
                </c:manualLayout>
              </c:layout>
              <c:tx>
                <c:rich>
                  <a:bodyPr/>
                  <a:lstStyle/>
                  <a:p>
                    <a:r>
                      <a:rPr lang="en-US" dirty="0"/>
                      <a:t>47,7</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5D-6D5E-4DBD-AA15-130738B7E7EC}"/>
                </c:ext>
              </c:extLst>
            </c:dLbl>
            <c:dLbl>
              <c:idx val="1"/>
              <c:layout>
                <c:manualLayout>
                  <c:x val="-0.10389608028630955"/>
                  <c:y val="0.18596491228070175"/>
                </c:manualLayout>
              </c:layout>
              <c:tx>
                <c:rich>
                  <a:bodyPr/>
                  <a:lstStyle/>
                  <a:p>
                    <a:r>
                      <a:rPr lang="en-US" dirty="0"/>
                      <a:t>21,5</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5F-6D5E-4DBD-AA15-130738B7E7EC}"/>
                </c:ext>
              </c:extLst>
            </c:dLbl>
            <c:dLbl>
              <c:idx val="2"/>
              <c:layout>
                <c:manualLayout>
                  <c:x val="-0.15584412042946441"/>
                  <c:y val="1.0526315789473684E-2"/>
                </c:manualLayout>
              </c:layout>
              <c:tx>
                <c:rich>
                  <a:bodyPr/>
                  <a:lstStyle/>
                  <a:p>
                    <a:r>
                      <a:rPr lang="en-US" dirty="0"/>
                      <a:t>10,8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61-6D5E-4DBD-AA15-130738B7E7EC}"/>
                </c:ext>
              </c:extLst>
            </c:dLbl>
            <c:dLbl>
              <c:idx val="3"/>
              <c:layout>
                <c:manualLayout>
                  <c:x val="-0.11255408697683543"/>
                  <c:y val="-8.4210526315789472E-2"/>
                </c:manualLayout>
              </c:layout>
              <c:tx>
                <c:rich>
                  <a:bodyPr/>
                  <a:lstStyle/>
                  <a:p>
                    <a:r>
                      <a:rPr lang="en-US" dirty="0"/>
                      <a:t>17,2</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63-6D5E-4DBD-AA15-130738B7E7EC}"/>
                </c:ext>
              </c:extLst>
            </c:dLbl>
            <c:dLbl>
              <c:idx val="4"/>
              <c:layout>
                <c:manualLayout>
                  <c:x val="-4.6176035682804269E-2"/>
                  <c:y val="-0.10877192982456141"/>
                </c:manualLayout>
              </c:layout>
              <c:tx>
                <c:rich>
                  <a:bodyPr/>
                  <a:lstStyle/>
                  <a:p>
                    <a:r>
                      <a:rPr lang="en-US" sz="1100" dirty="0"/>
                      <a:t>2,0</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65-6D5E-4DBD-AA15-130738B7E7EC}"/>
                </c:ext>
              </c:extLst>
            </c:dLbl>
            <c:dLbl>
              <c:idx val="5"/>
              <c:layout>
                <c:manualLayout>
                  <c:x val="-2.3088245085672227E-2"/>
                  <c:y val="-0.11929824561403508"/>
                </c:manualLayout>
              </c:layout>
              <c:tx>
                <c:rich>
                  <a:bodyPr/>
                  <a:lstStyle/>
                  <a:p>
                    <a:r>
                      <a:rPr lang="en-US" sz="1100" dirty="0"/>
                      <a:t>0,7</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67-6D5E-4DBD-AA15-130738B7E7EC}"/>
                </c:ext>
              </c:extLst>
            </c:dLbl>
            <c:dLbl>
              <c:idx val="6"/>
              <c:delete val="1"/>
              <c:extLst>
                <c:ext xmlns:c15="http://schemas.microsoft.com/office/drawing/2012/chart" uri="{CE6537A1-D6FC-4f65-9D91-7224C49458BB}"/>
                <c:ext xmlns:c16="http://schemas.microsoft.com/office/drawing/2014/chart" uri="{C3380CC4-5D6E-409C-BE32-E72D297353CC}">
                  <c16:uniqueId val="{00000069-6D5E-4DBD-AA15-130738B7E7EC}"/>
                </c:ext>
              </c:extLst>
            </c:dLbl>
            <c:dLbl>
              <c:idx val="7"/>
              <c:delete val="1"/>
              <c:extLst>
                <c:ext xmlns:c15="http://schemas.microsoft.com/office/drawing/2012/chart" uri="{CE6537A1-D6FC-4f65-9D91-7224C49458BB}"/>
                <c:ext xmlns:c16="http://schemas.microsoft.com/office/drawing/2014/chart" uri="{C3380CC4-5D6E-409C-BE32-E72D297353CC}">
                  <c16:uniqueId val="{0000006B-6D5E-4DBD-AA15-130738B7E7EC}"/>
                </c:ext>
              </c:extLst>
            </c:dLbl>
            <c:dLbl>
              <c:idx val="8"/>
              <c:delete val="1"/>
              <c:extLst>
                <c:ext xmlns:c15="http://schemas.microsoft.com/office/drawing/2012/chart" uri="{CE6537A1-D6FC-4f65-9D91-7224C49458BB}"/>
                <c:ext xmlns:c16="http://schemas.microsoft.com/office/drawing/2014/chart" uri="{C3380CC4-5D6E-409C-BE32-E72D297353CC}">
                  <c16:uniqueId val="{0000006D-6D5E-4DBD-AA15-130738B7E7EC}"/>
                </c:ext>
              </c:extLst>
            </c:dLbl>
            <c:dLbl>
              <c:idx val="9"/>
              <c:delete val="1"/>
              <c:extLst>
                <c:ext xmlns:c15="http://schemas.microsoft.com/office/drawing/2012/chart" uri="{CE6537A1-D6FC-4f65-9D91-7224C49458BB}"/>
                <c:ext xmlns:c16="http://schemas.microsoft.com/office/drawing/2014/chart" uri="{C3380CC4-5D6E-409C-BE32-E72D297353CC}">
                  <c16:uniqueId val="{0000006F-6D5E-4DBD-AA15-130738B7E7EC}"/>
                </c:ext>
              </c:extLst>
            </c:dLbl>
            <c:dLbl>
              <c:idx val="10"/>
              <c:layout>
                <c:manualLayout>
                  <c:x val="-2.0202015611226868E-2"/>
                  <c:y val="-0.15087719298245614"/>
                </c:manualLayout>
              </c:layout>
              <c:tx>
                <c:rich>
                  <a:bodyPr/>
                  <a:lstStyle/>
                  <a:p>
                    <a:r>
                      <a:rPr lang="en-US" sz="1100" dirty="0"/>
                      <a:t>0,1</a:t>
                    </a:r>
                    <a:endParaRPr lang="en-US" sz="1050"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71-6D5E-4DBD-AA15-130738B7E7EC}"/>
                </c:ext>
              </c:extLst>
            </c:dLbl>
            <c:spPr>
              <a:noFill/>
              <a:ln>
                <a:noFill/>
              </a:ln>
              <a:effectLs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Sheet1!$F$14:$F$24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72-6D5E-4DBD-AA15-130738B7E7EC}"/>
            </c:ext>
          </c:extLst>
        </c:ser>
        <c:ser>
          <c:idx val="5"/>
          <c:order val="5"/>
          <c:tx>
            <c:strRef>
              <c:f>Sheet1!$G$13</c:f>
              <c:strCache>
                <c:ptCount val="1"/>
                <c:pt idx="0">
                  <c:v>列6</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74-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76-6D5E-4DBD-AA15-130738B7E7EC}"/>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78-6D5E-4DBD-AA15-130738B7E7EC}"/>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7A-6D5E-4DBD-AA15-130738B7E7EC}"/>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7C-6D5E-4DBD-AA15-130738B7E7EC}"/>
              </c:ext>
            </c:extLst>
          </c:dPt>
          <c:dPt>
            <c:idx val="5"/>
            <c:bubble3D val="0"/>
            <c:spPr>
              <a:solidFill>
                <a:srgbClr val="00FF00"/>
              </a:solidFill>
              <a:ln>
                <a:solidFill>
                  <a:srgbClr val="00FF00"/>
                </a:solidFill>
              </a:ln>
              <a:effectLst/>
            </c:spPr>
            <c:extLst>
              <c:ext xmlns:c16="http://schemas.microsoft.com/office/drawing/2014/chart" uri="{C3380CC4-5D6E-409C-BE32-E72D297353CC}">
                <c16:uniqueId val="{0000007E-6D5E-4DBD-AA15-130738B7E7EC}"/>
              </c:ext>
            </c:extLst>
          </c:dPt>
          <c:dPt>
            <c:idx val="6"/>
            <c:bubble3D val="0"/>
            <c:spPr>
              <a:noFill/>
              <a:ln>
                <a:noFill/>
              </a:ln>
              <a:effectLst/>
            </c:spPr>
            <c:extLst>
              <c:ext xmlns:c16="http://schemas.microsoft.com/office/drawing/2014/chart" uri="{C3380CC4-5D6E-409C-BE32-E72D297353CC}">
                <c16:uniqueId val="{00000080-6D5E-4DBD-AA15-130738B7E7EC}"/>
              </c:ext>
            </c:extLst>
          </c:dPt>
          <c:dPt>
            <c:idx val="7"/>
            <c:bubble3D val="0"/>
            <c:spPr>
              <a:noFill/>
              <a:ln>
                <a:noFill/>
              </a:ln>
              <a:effectLst/>
            </c:spPr>
            <c:extLst>
              <c:ext xmlns:c16="http://schemas.microsoft.com/office/drawing/2014/chart" uri="{C3380CC4-5D6E-409C-BE32-E72D297353CC}">
                <c16:uniqueId val="{00000082-6D5E-4DBD-AA15-130738B7E7EC}"/>
              </c:ext>
            </c:extLst>
          </c:dPt>
          <c:dPt>
            <c:idx val="8"/>
            <c:bubble3D val="0"/>
            <c:spPr>
              <a:noFill/>
              <a:ln>
                <a:noFill/>
              </a:ln>
              <a:effectLst/>
            </c:spPr>
            <c:extLst>
              <c:ext xmlns:c16="http://schemas.microsoft.com/office/drawing/2014/chart" uri="{C3380CC4-5D6E-409C-BE32-E72D297353CC}">
                <c16:uniqueId val="{00000084-6D5E-4DBD-AA15-130738B7E7EC}"/>
              </c:ext>
            </c:extLst>
          </c:dPt>
          <c:dPt>
            <c:idx val="9"/>
            <c:bubble3D val="0"/>
            <c:spPr>
              <a:noFill/>
              <a:ln>
                <a:noFill/>
              </a:ln>
              <a:effectLst/>
            </c:spPr>
            <c:extLst>
              <c:ext xmlns:c16="http://schemas.microsoft.com/office/drawing/2014/chart" uri="{C3380CC4-5D6E-409C-BE32-E72D297353CC}">
                <c16:uniqueId val="{00000086-6D5E-4DBD-AA15-130738B7E7EC}"/>
              </c:ext>
            </c:extLst>
          </c:dPt>
          <c:dPt>
            <c:idx val="10"/>
            <c:bubble3D val="0"/>
            <c:spPr>
              <a:noFill/>
              <a:ln>
                <a:noFill/>
              </a:ln>
              <a:effectLst/>
            </c:spPr>
            <c:extLst>
              <c:ext xmlns:c16="http://schemas.microsoft.com/office/drawing/2014/chart" uri="{C3380CC4-5D6E-409C-BE32-E72D297353CC}">
                <c16:uniqueId val="{00000088-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Sheet1!$G$14:$G$24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89-6D5E-4DBD-AA15-130738B7E7EC}"/>
            </c:ext>
          </c:extLst>
        </c:ser>
        <c:ser>
          <c:idx val="6"/>
          <c:order val="6"/>
          <c:tx>
            <c:strRef>
              <c:f>Sheet1!$H$13</c:f>
              <c:strCache>
                <c:ptCount val="1"/>
                <c:pt idx="0">
                  <c:v>列7</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8B-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8D-6D5E-4DBD-AA15-130738B7E7EC}"/>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8F-6D5E-4DBD-AA15-130738B7E7EC}"/>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91-6D5E-4DBD-AA15-130738B7E7EC}"/>
              </c:ext>
            </c:extLst>
          </c:dPt>
          <c:dPt>
            <c:idx val="4"/>
            <c:bubble3D val="0"/>
            <c:spPr>
              <a:solidFill>
                <a:srgbClr val="FF33CC"/>
              </a:solidFill>
              <a:ln>
                <a:solidFill>
                  <a:srgbClr val="FF33CC"/>
                </a:solidFill>
              </a:ln>
              <a:effectLst/>
            </c:spPr>
            <c:extLst>
              <c:ext xmlns:c16="http://schemas.microsoft.com/office/drawing/2014/chart" uri="{C3380CC4-5D6E-409C-BE32-E72D297353CC}">
                <c16:uniqueId val="{00000093-6D5E-4DBD-AA15-130738B7E7EC}"/>
              </c:ext>
            </c:extLst>
          </c:dPt>
          <c:dPt>
            <c:idx val="5"/>
            <c:bubble3D val="0"/>
            <c:spPr>
              <a:noFill/>
              <a:ln>
                <a:noFill/>
              </a:ln>
              <a:effectLst/>
            </c:spPr>
            <c:extLst>
              <c:ext xmlns:c16="http://schemas.microsoft.com/office/drawing/2014/chart" uri="{C3380CC4-5D6E-409C-BE32-E72D297353CC}">
                <c16:uniqueId val="{00000095-6D5E-4DBD-AA15-130738B7E7EC}"/>
              </c:ext>
            </c:extLst>
          </c:dPt>
          <c:dPt>
            <c:idx val="6"/>
            <c:bubble3D val="0"/>
            <c:spPr>
              <a:noFill/>
              <a:ln>
                <a:noFill/>
              </a:ln>
              <a:effectLst/>
            </c:spPr>
            <c:extLst>
              <c:ext xmlns:c16="http://schemas.microsoft.com/office/drawing/2014/chart" uri="{C3380CC4-5D6E-409C-BE32-E72D297353CC}">
                <c16:uniqueId val="{00000097-6D5E-4DBD-AA15-130738B7E7EC}"/>
              </c:ext>
            </c:extLst>
          </c:dPt>
          <c:dPt>
            <c:idx val="7"/>
            <c:bubble3D val="0"/>
            <c:spPr>
              <a:noFill/>
              <a:ln>
                <a:noFill/>
              </a:ln>
              <a:effectLst/>
            </c:spPr>
            <c:extLst>
              <c:ext xmlns:c16="http://schemas.microsoft.com/office/drawing/2014/chart" uri="{C3380CC4-5D6E-409C-BE32-E72D297353CC}">
                <c16:uniqueId val="{00000099-6D5E-4DBD-AA15-130738B7E7EC}"/>
              </c:ext>
            </c:extLst>
          </c:dPt>
          <c:dPt>
            <c:idx val="8"/>
            <c:bubble3D val="0"/>
            <c:spPr>
              <a:noFill/>
              <a:ln>
                <a:noFill/>
              </a:ln>
              <a:effectLst/>
            </c:spPr>
            <c:extLst>
              <c:ext xmlns:c16="http://schemas.microsoft.com/office/drawing/2014/chart" uri="{C3380CC4-5D6E-409C-BE32-E72D297353CC}">
                <c16:uniqueId val="{0000009B-6D5E-4DBD-AA15-130738B7E7EC}"/>
              </c:ext>
            </c:extLst>
          </c:dPt>
          <c:dPt>
            <c:idx val="9"/>
            <c:bubble3D val="0"/>
            <c:spPr>
              <a:noFill/>
              <a:ln>
                <a:noFill/>
              </a:ln>
              <a:effectLst/>
            </c:spPr>
            <c:extLst>
              <c:ext xmlns:c16="http://schemas.microsoft.com/office/drawing/2014/chart" uri="{C3380CC4-5D6E-409C-BE32-E72D297353CC}">
                <c16:uniqueId val="{0000009D-6D5E-4DBD-AA15-130738B7E7EC}"/>
              </c:ext>
            </c:extLst>
          </c:dPt>
          <c:dPt>
            <c:idx val="10"/>
            <c:bubble3D val="0"/>
            <c:spPr>
              <a:noFill/>
              <a:ln>
                <a:noFill/>
              </a:ln>
              <a:effectLst/>
            </c:spPr>
            <c:extLst>
              <c:ext xmlns:c16="http://schemas.microsoft.com/office/drawing/2014/chart" uri="{C3380CC4-5D6E-409C-BE32-E72D297353CC}">
                <c16:uniqueId val="{0000009F-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Sheet1!$H$14:$H$24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A0-6D5E-4DBD-AA15-130738B7E7EC}"/>
            </c:ext>
          </c:extLst>
        </c:ser>
        <c:ser>
          <c:idx val="7"/>
          <c:order val="7"/>
          <c:tx>
            <c:strRef>
              <c:f>Sheet1!$I$13</c:f>
              <c:strCache>
                <c:ptCount val="1"/>
                <c:pt idx="0">
                  <c:v>列8</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A2-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A4-6D5E-4DBD-AA15-130738B7E7EC}"/>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A6-6D5E-4DBD-AA15-130738B7E7EC}"/>
              </c:ext>
            </c:extLst>
          </c:dPt>
          <c:dPt>
            <c:idx val="3"/>
            <c:bubble3D val="0"/>
            <c:spPr>
              <a:solidFill>
                <a:srgbClr val="00CCFF"/>
              </a:solidFill>
              <a:ln>
                <a:solidFill>
                  <a:srgbClr val="00CCFF"/>
                </a:solidFill>
              </a:ln>
              <a:effectLst/>
            </c:spPr>
            <c:extLst>
              <c:ext xmlns:c16="http://schemas.microsoft.com/office/drawing/2014/chart" uri="{C3380CC4-5D6E-409C-BE32-E72D297353CC}">
                <c16:uniqueId val="{000000A8-6D5E-4DBD-AA15-130738B7E7EC}"/>
              </c:ext>
            </c:extLst>
          </c:dPt>
          <c:dPt>
            <c:idx val="4"/>
            <c:bubble3D val="0"/>
            <c:spPr>
              <a:noFill/>
              <a:ln>
                <a:noFill/>
              </a:ln>
              <a:effectLst/>
            </c:spPr>
            <c:extLst>
              <c:ext xmlns:c16="http://schemas.microsoft.com/office/drawing/2014/chart" uri="{C3380CC4-5D6E-409C-BE32-E72D297353CC}">
                <c16:uniqueId val="{000000AA-6D5E-4DBD-AA15-130738B7E7EC}"/>
              </c:ext>
            </c:extLst>
          </c:dPt>
          <c:dPt>
            <c:idx val="5"/>
            <c:bubble3D val="0"/>
            <c:spPr>
              <a:noFill/>
              <a:ln>
                <a:noFill/>
              </a:ln>
              <a:effectLst/>
            </c:spPr>
            <c:extLst>
              <c:ext xmlns:c16="http://schemas.microsoft.com/office/drawing/2014/chart" uri="{C3380CC4-5D6E-409C-BE32-E72D297353CC}">
                <c16:uniqueId val="{000000AC-6D5E-4DBD-AA15-130738B7E7EC}"/>
              </c:ext>
            </c:extLst>
          </c:dPt>
          <c:dPt>
            <c:idx val="6"/>
            <c:bubble3D val="0"/>
            <c:spPr>
              <a:noFill/>
              <a:ln>
                <a:noFill/>
              </a:ln>
              <a:effectLst/>
            </c:spPr>
            <c:extLst>
              <c:ext xmlns:c16="http://schemas.microsoft.com/office/drawing/2014/chart" uri="{C3380CC4-5D6E-409C-BE32-E72D297353CC}">
                <c16:uniqueId val="{000000AE-6D5E-4DBD-AA15-130738B7E7EC}"/>
              </c:ext>
            </c:extLst>
          </c:dPt>
          <c:dPt>
            <c:idx val="7"/>
            <c:bubble3D val="0"/>
            <c:spPr>
              <a:noFill/>
              <a:ln>
                <a:noFill/>
              </a:ln>
              <a:effectLst/>
            </c:spPr>
            <c:extLst>
              <c:ext xmlns:c16="http://schemas.microsoft.com/office/drawing/2014/chart" uri="{C3380CC4-5D6E-409C-BE32-E72D297353CC}">
                <c16:uniqueId val="{000000B0-6D5E-4DBD-AA15-130738B7E7EC}"/>
              </c:ext>
            </c:extLst>
          </c:dPt>
          <c:dPt>
            <c:idx val="8"/>
            <c:bubble3D val="0"/>
            <c:spPr>
              <a:noFill/>
              <a:ln>
                <a:noFill/>
              </a:ln>
              <a:effectLst/>
            </c:spPr>
            <c:extLst>
              <c:ext xmlns:c16="http://schemas.microsoft.com/office/drawing/2014/chart" uri="{C3380CC4-5D6E-409C-BE32-E72D297353CC}">
                <c16:uniqueId val="{000000B2-6D5E-4DBD-AA15-130738B7E7EC}"/>
              </c:ext>
            </c:extLst>
          </c:dPt>
          <c:dPt>
            <c:idx val="9"/>
            <c:bubble3D val="0"/>
            <c:spPr>
              <a:noFill/>
              <a:ln>
                <a:noFill/>
              </a:ln>
              <a:effectLst/>
            </c:spPr>
            <c:extLst>
              <c:ext xmlns:c16="http://schemas.microsoft.com/office/drawing/2014/chart" uri="{C3380CC4-5D6E-409C-BE32-E72D297353CC}">
                <c16:uniqueId val="{000000B4-6D5E-4DBD-AA15-130738B7E7EC}"/>
              </c:ext>
            </c:extLst>
          </c:dPt>
          <c:dPt>
            <c:idx val="10"/>
            <c:bubble3D val="0"/>
            <c:spPr>
              <a:noFill/>
              <a:ln>
                <a:noFill/>
              </a:ln>
              <a:effectLst/>
            </c:spPr>
            <c:extLst>
              <c:ext xmlns:c16="http://schemas.microsoft.com/office/drawing/2014/chart" uri="{C3380CC4-5D6E-409C-BE32-E72D297353CC}">
                <c16:uniqueId val="{000000B6-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Sheet1!$I$14:$I$24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B7-6D5E-4DBD-AA15-130738B7E7EC}"/>
            </c:ext>
          </c:extLst>
        </c:ser>
        <c:ser>
          <c:idx val="8"/>
          <c:order val="8"/>
          <c:tx>
            <c:strRef>
              <c:f>Sheet1!$J$13</c:f>
              <c:strCache>
                <c:ptCount val="1"/>
                <c:pt idx="0">
                  <c:v>列9</c:v>
                </c:pt>
              </c:strCache>
            </c:strRef>
          </c:tx>
          <c:spPr>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B9-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BB-6D5E-4DBD-AA15-130738B7E7EC}"/>
              </c:ext>
            </c:extLst>
          </c:dPt>
          <c:dPt>
            <c:idx val="2"/>
            <c:bubble3D val="0"/>
            <c:spPr>
              <a:solidFill>
                <a:srgbClr val="FF6600"/>
              </a:solidFill>
              <a:ln>
                <a:solidFill>
                  <a:srgbClr val="FF6600"/>
                </a:solidFill>
              </a:ln>
              <a:effectLst/>
            </c:spPr>
            <c:extLst>
              <c:ext xmlns:c16="http://schemas.microsoft.com/office/drawing/2014/chart" uri="{C3380CC4-5D6E-409C-BE32-E72D297353CC}">
                <c16:uniqueId val="{000000BD-6D5E-4DBD-AA15-130738B7E7EC}"/>
              </c:ext>
            </c:extLst>
          </c:dPt>
          <c:dPt>
            <c:idx val="3"/>
            <c:bubble3D val="0"/>
            <c:spPr>
              <a:noFill/>
              <a:ln>
                <a:noFill/>
              </a:ln>
              <a:effectLst/>
            </c:spPr>
            <c:extLst>
              <c:ext xmlns:c16="http://schemas.microsoft.com/office/drawing/2014/chart" uri="{C3380CC4-5D6E-409C-BE32-E72D297353CC}">
                <c16:uniqueId val="{000000BF-6D5E-4DBD-AA15-130738B7E7EC}"/>
              </c:ext>
            </c:extLst>
          </c:dPt>
          <c:dPt>
            <c:idx val="4"/>
            <c:bubble3D val="0"/>
            <c:spPr>
              <a:noFill/>
              <a:ln>
                <a:noFill/>
              </a:ln>
              <a:effectLst/>
            </c:spPr>
            <c:extLst>
              <c:ext xmlns:c16="http://schemas.microsoft.com/office/drawing/2014/chart" uri="{C3380CC4-5D6E-409C-BE32-E72D297353CC}">
                <c16:uniqueId val="{000000C1-6D5E-4DBD-AA15-130738B7E7EC}"/>
              </c:ext>
            </c:extLst>
          </c:dPt>
          <c:dPt>
            <c:idx val="5"/>
            <c:bubble3D val="0"/>
            <c:spPr>
              <a:noFill/>
              <a:ln>
                <a:noFill/>
              </a:ln>
              <a:effectLst/>
            </c:spPr>
            <c:extLst>
              <c:ext xmlns:c16="http://schemas.microsoft.com/office/drawing/2014/chart" uri="{C3380CC4-5D6E-409C-BE32-E72D297353CC}">
                <c16:uniqueId val="{000000C3-6D5E-4DBD-AA15-130738B7E7EC}"/>
              </c:ext>
            </c:extLst>
          </c:dPt>
          <c:dPt>
            <c:idx val="6"/>
            <c:bubble3D val="0"/>
            <c:spPr>
              <a:noFill/>
              <a:ln>
                <a:noFill/>
              </a:ln>
              <a:effectLst/>
            </c:spPr>
            <c:extLst>
              <c:ext xmlns:c16="http://schemas.microsoft.com/office/drawing/2014/chart" uri="{C3380CC4-5D6E-409C-BE32-E72D297353CC}">
                <c16:uniqueId val="{000000C5-6D5E-4DBD-AA15-130738B7E7EC}"/>
              </c:ext>
            </c:extLst>
          </c:dPt>
          <c:dPt>
            <c:idx val="7"/>
            <c:bubble3D val="0"/>
            <c:spPr>
              <a:noFill/>
              <a:ln>
                <a:noFill/>
              </a:ln>
              <a:effectLst/>
            </c:spPr>
            <c:extLst>
              <c:ext xmlns:c16="http://schemas.microsoft.com/office/drawing/2014/chart" uri="{C3380CC4-5D6E-409C-BE32-E72D297353CC}">
                <c16:uniqueId val="{000000C7-6D5E-4DBD-AA15-130738B7E7EC}"/>
              </c:ext>
            </c:extLst>
          </c:dPt>
          <c:dPt>
            <c:idx val="8"/>
            <c:bubble3D val="0"/>
            <c:spPr>
              <a:noFill/>
              <a:ln>
                <a:noFill/>
              </a:ln>
              <a:effectLst/>
            </c:spPr>
            <c:extLst>
              <c:ext xmlns:c16="http://schemas.microsoft.com/office/drawing/2014/chart" uri="{C3380CC4-5D6E-409C-BE32-E72D297353CC}">
                <c16:uniqueId val="{000000C9-6D5E-4DBD-AA15-130738B7E7EC}"/>
              </c:ext>
            </c:extLst>
          </c:dPt>
          <c:dPt>
            <c:idx val="9"/>
            <c:bubble3D val="0"/>
            <c:spPr>
              <a:noFill/>
              <a:ln>
                <a:noFill/>
              </a:ln>
              <a:effectLst/>
            </c:spPr>
            <c:extLst>
              <c:ext xmlns:c16="http://schemas.microsoft.com/office/drawing/2014/chart" uri="{C3380CC4-5D6E-409C-BE32-E72D297353CC}">
                <c16:uniqueId val="{000000CB-6D5E-4DBD-AA15-130738B7E7EC}"/>
              </c:ext>
            </c:extLst>
          </c:dPt>
          <c:dPt>
            <c:idx val="10"/>
            <c:bubble3D val="0"/>
            <c:spPr>
              <a:noFill/>
              <a:ln>
                <a:noFill/>
              </a:ln>
              <a:effectLst/>
            </c:spPr>
            <c:extLst>
              <c:ext xmlns:c16="http://schemas.microsoft.com/office/drawing/2014/chart" uri="{C3380CC4-5D6E-409C-BE32-E72D297353CC}">
                <c16:uniqueId val="{000000CD-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Sheet1!$J$14:$J$24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CE-6D5E-4DBD-AA15-130738B7E7EC}"/>
            </c:ext>
          </c:extLst>
        </c:ser>
        <c:ser>
          <c:idx val="9"/>
          <c:order val="9"/>
          <c:tx>
            <c:strRef>
              <c:f>Sheet1!$K$13</c:f>
              <c:strCache>
                <c:ptCount val="1"/>
                <c:pt idx="0">
                  <c:v>列10</c:v>
                </c:pt>
              </c:strCache>
            </c:strRef>
          </c:tx>
          <c:spPr>
            <a:ln>
              <a:noFill/>
            </a:ln>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D0-6D5E-4DBD-AA15-130738B7E7EC}"/>
              </c:ext>
            </c:extLst>
          </c:dPt>
          <c:dPt>
            <c:idx val="1"/>
            <c:bubble3D val="0"/>
            <c:spPr>
              <a:solidFill>
                <a:srgbClr val="6600FF"/>
              </a:solidFill>
              <a:ln>
                <a:solidFill>
                  <a:srgbClr val="6600FF"/>
                </a:solidFill>
              </a:ln>
              <a:effectLst/>
            </c:spPr>
            <c:extLst>
              <c:ext xmlns:c16="http://schemas.microsoft.com/office/drawing/2014/chart" uri="{C3380CC4-5D6E-409C-BE32-E72D297353CC}">
                <c16:uniqueId val="{000000D2-6D5E-4DBD-AA15-130738B7E7EC}"/>
              </c:ext>
            </c:extLst>
          </c:dPt>
          <c:dPt>
            <c:idx val="2"/>
            <c:bubble3D val="0"/>
            <c:spPr>
              <a:noFill/>
              <a:ln>
                <a:noFill/>
              </a:ln>
              <a:effectLst/>
            </c:spPr>
            <c:extLst>
              <c:ext xmlns:c16="http://schemas.microsoft.com/office/drawing/2014/chart" uri="{C3380CC4-5D6E-409C-BE32-E72D297353CC}">
                <c16:uniqueId val="{000000D4-6D5E-4DBD-AA15-130738B7E7EC}"/>
              </c:ext>
            </c:extLst>
          </c:dPt>
          <c:dPt>
            <c:idx val="3"/>
            <c:bubble3D val="0"/>
            <c:spPr>
              <a:noFill/>
              <a:ln>
                <a:noFill/>
              </a:ln>
              <a:effectLst/>
            </c:spPr>
            <c:extLst>
              <c:ext xmlns:c16="http://schemas.microsoft.com/office/drawing/2014/chart" uri="{C3380CC4-5D6E-409C-BE32-E72D297353CC}">
                <c16:uniqueId val="{000000D6-6D5E-4DBD-AA15-130738B7E7EC}"/>
              </c:ext>
            </c:extLst>
          </c:dPt>
          <c:dPt>
            <c:idx val="4"/>
            <c:bubble3D val="0"/>
            <c:spPr>
              <a:noFill/>
              <a:ln>
                <a:noFill/>
              </a:ln>
              <a:effectLst/>
            </c:spPr>
            <c:extLst>
              <c:ext xmlns:c16="http://schemas.microsoft.com/office/drawing/2014/chart" uri="{C3380CC4-5D6E-409C-BE32-E72D297353CC}">
                <c16:uniqueId val="{000000D8-6D5E-4DBD-AA15-130738B7E7EC}"/>
              </c:ext>
            </c:extLst>
          </c:dPt>
          <c:dPt>
            <c:idx val="5"/>
            <c:bubble3D val="0"/>
            <c:spPr>
              <a:noFill/>
              <a:ln>
                <a:noFill/>
              </a:ln>
              <a:effectLst/>
            </c:spPr>
            <c:extLst>
              <c:ext xmlns:c16="http://schemas.microsoft.com/office/drawing/2014/chart" uri="{C3380CC4-5D6E-409C-BE32-E72D297353CC}">
                <c16:uniqueId val="{000000DA-6D5E-4DBD-AA15-130738B7E7EC}"/>
              </c:ext>
            </c:extLst>
          </c:dPt>
          <c:dPt>
            <c:idx val="6"/>
            <c:bubble3D val="0"/>
            <c:spPr>
              <a:noFill/>
              <a:ln>
                <a:noFill/>
              </a:ln>
              <a:effectLst/>
            </c:spPr>
            <c:extLst>
              <c:ext xmlns:c16="http://schemas.microsoft.com/office/drawing/2014/chart" uri="{C3380CC4-5D6E-409C-BE32-E72D297353CC}">
                <c16:uniqueId val="{000000DC-6D5E-4DBD-AA15-130738B7E7EC}"/>
              </c:ext>
            </c:extLst>
          </c:dPt>
          <c:dPt>
            <c:idx val="7"/>
            <c:bubble3D val="0"/>
            <c:spPr>
              <a:noFill/>
              <a:ln>
                <a:noFill/>
              </a:ln>
              <a:effectLst/>
            </c:spPr>
            <c:extLst>
              <c:ext xmlns:c16="http://schemas.microsoft.com/office/drawing/2014/chart" uri="{C3380CC4-5D6E-409C-BE32-E72D297353CC}">
                <c16:uniqueId val="{000000DE-6D5E-4DBD-AA15-130738B7E7EC}"/>
              </c:ext>
            </c:extLst>
          </c:dPt>
          <c:dPt>
            <c:idx val="8"/>
            <c:bubble3D val="0"/>
            <c:spPr>
              <a:noFill/>
              <a:ln>
                <a:noFill/>
              </a:ln>
              <a:effectLst/>
            </c:spPr>
            <c:extLst>
              <c:ext xmlns:c16="http://schemas.microsoft.com/office/drawing/2014/chart" uri="{C3380CC4-5D6E-409C-BE32-E72D297353CC}">
                <c16:uniqueId val="{000000E0-6D5E-4DBD-AA15-130738B7E7EC}"/>
              </c:ext>
            </c:extLst>
          </c:dPt>
          <c:dPt>
            <c:idx val="9"/>
            <c:bubble3D val="0"/>
            <c:spPr>
              <a:noFill/>
              <a:ln>
                <a:noFill/>
              </a:ln>
              <a:effectLst/>
            </c:spPr>
            <c:extLst>
              <c:ext xmlns:c16="http://schemas.microsoft.com/office/drawing/2014/chart" uri="{C3380CC4-5D6E-409C-BE32-E72D297353CC}">
                <c16:uniqueId val="{000000E2-6D5E-4DBD-AA15-130738B7E7EC}"/>
              </c:ext>
            </c:extLst>
          </c:dPt>
          <c:dPt>
            <c:idx val="10"/>
            <c:bubble3D val="0"/>
            <c:spPr>
              <a:noFill/>
              <a:ln>
                <a:noFill/>
              </a:ln>
              <a:effectLst/>
            </c:spPr>
            <c:extLst>
              <c:ext xmlns:c16="http://schemas.microsoft.com/office/drawing/2014/chart" uri="{C3380CC4-5D6E-409C-BE32-E72D297353CC}">
                <c16:uniqueId val="{000000E4-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Sheet1!$K$14:$K$24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E5-6D5E-4DBD-AA15-130738B7E7EC}"/>
            </c:ext>
          </c:extLst>
        </c:ser>
        <c:ser>
          <c:idx val="10"/>
          <c:order val="10"/>
          <c:tx>
            <c:strRef>
              <c:f>Sheet1!$L$13</c:f>
              <c:strCache>
                <c:ptCount val="1"/>
                <c:pt idx="0">
                  <c:v>列11</c:v>
                </c:pt>
              </c:strCache>
            </c:strRef>
          </c:tx>
          <c:spPr>
            <a:ln>
              <a:noFill/>
            </a:ln>
            <a:effectLst/>
          </c:spPr>
          <c:dPt>
            <c:idx val="0"/>
            <c:bubble3D val="0"/>
            <c:spPr>
              <a:solidFill>
                <a:srgbClr val="FF0000"/>
              </a:solidFill>
              <a:ln>
                <a:solidFill>
                  <a:srgbClr val="FF0000"/>
                </a:solidFill>
              </a:ln>
              <a:effectLst/>
            </c:spPr>
            <c:extLst>
              <c:ext xmlns:c16="http://schemas.microsoft.com/office/drawing/2014/chart" uri="{C3380CC4-5D6E-409C-BE32-E72D297353CC}">
                <c16:uniqueId val="{000000E7-6D5E-4DBD-AA15-130738B7E7EC}"/>
              </c:ext>
            </c:extLst>
          </c:dPt>
          <c:dPt>
            <c:idx val="1"/>
            <c:bubble3D val="0"/>
            <c:spPr>
              <a:noFill/>
              <a:ln>
                <a:noFill/>
              </a:ln>
              <a:effectLst/>
            </c:spPr>
            <c:extLst>
              <c:ext xmlns:c16="http://schemas.microsoft.com/office/drawing/2014/chart" uri="{C3380CC4-5D6E-409C-BE32-E72D297353CC}">
                <c16:uniqueId val="{000000E9-6D5E-4DBD-AA15-130738B7E7EC}"/>
              </c:ext>
            </c:extLst>
          </c:dPt>
          <c:dPt>
            <c:idx val="2"/>
            <c:bubble3D val="0"/>
            <c:spPr>
              <a:noFill/>
              <a:ln>
                <a:noFill/>
              </a:ln>
              <a:effectLst/>
            </c:spPr>
            <c:extLst>
              <c:ext xmlns:c16="http://schemas.microsoft.com/office/drawing/2014/chart" uri="{C3380CC4-5D6E-409C-BE32-E72D297353CC}">
                <c16:uniqueId val="{000000EB-6D5E-4DBD-AA15-130738B7E7EC}"/>
              </c:ext>
            </c:extLst>
          </c:dPt>
          <c:dPt>
            <c:idx val="3"/>
            <c:bubble3D val="0"/>
            <c:spPr>
              <a:noFill/>
              <a:ln>
                <a:noFill/>
              </a:ln>
              <a:effectLst/>
            </c:spPr>
            <c:extLst>
              <c:ext xmlns:c16="http://schemas.microsoft.com/office/drawing/2014/chart" uri="{C3380CC4-5D6E-409C-BE32-E72D297353CC}">
                <c16:uniqueId val="{000000ED-6D5E-4DBD-AA15-130738B7E7EC}"/>
              </c:ext>
            </c:extLst>
          </c:dPt>
          <c:dPt>
            <c:idx val="4"/>
            <c:bubble3D val="0"/>
            <c:spPr>
              <a:noFill/>
              <a:ln>
                <a:noFill/>
              </a:ln>
              <a:effectLst/>
            </c:spPr>
            <c:extLst>
              <c:ext xmlns:c16="http://schemas.microsoft.com/office/drawing/2014/chart" uri="{C3380CC4-5D6E-409C-BE32-E72D297353CC}">
                <c16:uniqueId val="{000000EF-6D5E-4DBD-AA15-130738B7E7EC}"/>
              </c:ext>
            </c:extLst>
          </c:dPt>
          <c:dPt>
            <c:idx val="5"/>
            <c:bubble3D val="0"/>
            <c:spPr>
              <a:noFill/>
              <a:ln>
                <a:noFill/>
              </a:ln>
              <a:effectLst/>
            </c:spPr>
            <c:extLst>
              <c:ext xmlns:c16="http://schemas.microsoft.com/office/drawing/2014/chart" uri="{C3380CC4-5D6E-409C-BE32-E72D297353CC}">
                <c16:uniqueId val="{000000F1-6D5E-4DBD-AA15-130738B7E7EC}"/>
              </c:ext>
            </c:extLst>
          </c:dPt>
          <c:dPt>
            <c:idx val="6"/>
            <c:bubble3D val="0"/>
            <c:spPr>
              <a:noFill/>
              <a:ln>
                <a:noFill/>
              </a:ln>
              <a:effectLst/>
            </c:spPr>
            <c:extLst>
              <c:ext xmlns:c16="http://schemas.microsoft.com/office/drawing/2014/chart" uri="{C3380CC4-5D6E-409C-BE32-E72D297353CC}">
                <c16:uniqueId val="{000000F3-6D5E-4DBD-AA15-130738B7E7EC}"/>
              </c:ext>
            </c:extLst>
          </c:dPt>
          <c:dPt>
            <c:idx val="7"/>
            <c:bubble3D val="0"/>
            <c:spPr>
              <a:noFill/>
              <a:ln>
                <a:noFill/>
              </a:ln>
              <a:effectLst/>
            </c:spPr>
            <c:extLst>
              <c:ext xmlns:c16="http://schemas.microsoft.com/office/drawing/2014/chart" uri="{C3380CC4-5D6E-409C-BE32-E72D297353CC}">
                <c16:uniqueId val="{000000F5-6D5E-4DBD-AA15-130738B7E7EC}"/>
              </c:ext>
            </c:extLst>
          </c:dPt>
          <c:dPt>
            <c:idx val="8"/>
            <c:bubble3D val="0"/>
            <c:spPr>
              <a:noFill/>
              <a:ln>
                <a:noFill/>
              </a:ln>
              <a:effectLst/>
            </c:spPr>
            <c:extLst>
              <c:ext xmlns:c16="http://schemas.microsoft.com/office/drawing/2014/chart" uri="{C3380CC4-5D6E-409C-BE32-E72D297353CC}">
                <c16:uniqueId val="{000000F7-6D5E-4DBD-AA15-130738B7E7EC}"/>
              </c:ext>
            </c:extLst>
          </c:dPt>
          <c:dPt>
            <c:idx val="9"/>
            <c:bubble3D val="0"/>
            <c:spPr>
              <a:noFill/>
              <a:ln>
                <a:noFill/>
              </a:ln>
              <a:effectLst/>
            </c:spPr>
            <c:extLst>
              <c:ext xmlns:c16="http://schemas.microsoft.com/office/drawing/2014/chart" uri="{C3380CC4-5D6E-409C-BE32-E72D297353CC}">
                <c16:uniqueId val="{000000F9-6D5E-4DBD-AA15-130738B7E7EC}"/>
              </c:ext>
            </c:extLst>
          </c:dPt>
          <c:dPt>
            <c:idx val="10"/>
            <c:bubble3D val="0"/>
            <c:spPr>
              <a:noFill/>
              <a:ln>
                <a:noFill/>
              </a:ln>
              <a:effectLst/>
            </c:spPr>
            <c:extLst>
              <c:ext xmlns:c16="http://schemas.microsoft.com/office/drawing/2014/chart" uri="{C3380CC4-5D6E-409C-BE32-E72D297353CC}">
                <c16:uniqueId val="{000000FB-6D5E-4DBD-AA15-130738B7E7EC}"/>
              </c:ext>
            </c:extLst>
          </c:dPt>
          <c:cat>
            <c:strRef>
              <c:f>Sheet1!$A$14:$A$24</c:f>
              <c:strCache>
                <c:ptCount val="11"/>
                <c:pt idx="0">
                  <c:v>比例1</c:v>
                </c:pt>
                <c:pt idx="1">
                  <c:v>比例2</c:v>
                </c:pt>
                <c:pt idx="2">
                  <c:v>比例3</c:v>
                </c:pt>
                <c:pt idx="3">
                  <c:v>比例4</c:v>
                </c:pt>
                <c:pt idx="4">
                  <c:v>比例5</c:v>
                </c:pt>
                <c:pt idx="5">
                  <c:v>比例6</c:v>
                </c:pt>
                <c:pt idx="6">
                  <c:v>比例7</c:v>
                </c:pt>
                <c:pt idx="7">
                  <c:v>比例8</c:v>
                </c:pt>
                <c:pt idx="8">
                  <c:v>比例9</c:v>
                </c:pt>
                <c:pt idx="9">
                  <c:v>比例10</c:v>
                </c:pt>
                <c:pt idx="10">
                  <c:v>比例11</c:v>
                </c:pt>
              </c:strCache>
            </c:strRef>
          </c:cat>
          <c:val>
            <c:numRef>
              <c:f>Sheet1!$L$14:$L$24</c:f>
              <c:numCache>
                <c:formatCode>General</c:formatCode>
                <c:ptCount val="11"/>
                <c:pt idx="0">
                  <c:v>47.7</c:v>
                </c:pt>
                <c:pt idx="1">
                  <c:v>21.5</c:v>
                </c:pt>
                <c:pt idx="2">
                  <c:v>10.8</c:v>
                </c:pt>
                <c:pt idx="3">
                  <c:v>17.2</c:v>
                </c:pt>
                <c:pt idx="4">
                  <c:v>3</c:v>
                </c:pt>
                <c:pt idx="5">
                  <c:v>1.5</c:v>
                </c:pt>
                <c:pt idx="6">
                  <c:v>1</c:v>
                </c:pt>
                <c:pt idx="7">
                  <c:v>0</c:v>
                </c:pt>
                <c:pt idx="8">
                  <c:v>0</c:v>
                </c:pt>
                <c:pt idx="9">
                  <c:v>0</c:v>
                </c:pt>
                <c:pt idx="10">
                  <c:v>0</c:v>
                </c:pt>
              </c:numCache>
            </c:numRef>
          </c:val>
          <c:extLst>
            <c:ext xmlns:c16="http://schemas.microsoft.com/office/drawing/2014/chart" uri="{C3380CC4-5D6E-409C-BE32-E72D297353CC}">
              <c16:uniqueId val="{000000FC-6D5E-4DBD-AA15-130738B7E7EC}"/>
            </c:ext>
          </c:extLst>
        </c:ser>
        <c:dLbls>
          <c:showLegendKey val="0"/>
          <c:showVal val="0"/>
          <c:showCatName val="0"/>
          <c:showSerName val="0"/>
          <c:showPercent val="0"/>
          <c:showBubbleSize val="0"/>
          <c:showLeaderLines val="1"/>
        </c:dLbls>
        <c:firstSliceAng val="0"/>
        <c:holeSize val="19"/>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ru-RU"/>
    </a:p>
  </c:txPr>
  <c:externalData r:id="rId2">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latin typeface="Times New Roman" pitchFamily="18" charset="0"/>
                <a:cs typeface="Times New Roman" pitchFamily="18" charset="0"/>
              </a:defRPr>
            </a:pPr>
            <a:r>
              <a:rPr lang="ru-RU" sz="1400" dirty="0">
                <a:latin typeface="Times New Roman" pitchFamily="18" charset="0"/>
                <a:cs typeface="Times New Roman" pitchFamily="18" charset="0"/>
              </a:rPr>
              <a:t>Объем и структура муниципального долга городского округа г.Первомайск</a:t>
            </a:r>
          </a:p>
        </c:rich>
      </c:tx>
      <c:layout>
        <c:manualLayout>
          <c:xMode val="edge"/>
          <c:yMode val="edge"/>
          <c:x val="0.15535246109709616"/>
          <c:y val="0.10370367346057933"/>
        </c:manualLayout>
      </c:layout>
      <c:overlay val="0"/>
    </c:title>
    <c:autoTitleDeleted val="0"/>
    <c:view3D>
      <c:rotX val="15"/>
      <c:rotY val="20"/>
      <c:rAngAx val="1"/>
    </c:view3D>
    <c:floor>
      <c:thickness val="0"/>
      <c:spPr>
        <a:noFill/>
        <a:ln w="9525">
          <a:noFill/>
        </a:ln>
      </c:spPr>
    </c:floor>
    <c:sideWall>
      <c:thickness val="0"/>
      <c:spPr>
        <a:noFill/>
      </c:spPr>
    </c:sideWall>
    <c:backWall>
      <c:thickness val="0"/>
      <c:spPr>
        <a:noFill/>
      </c:spPr>
    </c:backWall>
    <c:plotArea>
      <c:layout/>
      <c:bar3DChart>
        <c:barDir val="col"/>
        <c:grouping val="stacked"/>
        <c:varyColors val="0"/>
        <c:ser>
          <c:idx val="0"/>
          <c:order val="0"/>
          <c:tx>
            <c:strRef>
              <c:f>Лист1!$B$1</c:f>
              <c:strCache>
                <c:ptCount val="1"/>
                <c:pt idx="0">
                  <c:v>Бюджетный кредит</c:v>
                </c:pt>
              </c:strCache>
            </c:strRef>
          </c:tx>
          <c:spPr>
            <a:gradFill flip="none" rotWithShape="1">
              <a:gsLst>
                <a:gs pos="0">
                  <a:srgbClr val="954ECA"/>
                </a:gs>
                <a:gs pos="100000">
                  <a:srgbClr val="FFFF66"/>
                </a:gs>
              </a:gsLst>
              <a:lin ang="16200000" scaled="1"/>
              <a:tileRect/>
            </a:gradFill>
            <a:effectLst>
              <a:outerShdw blurRad="50800" dist="38100" dir="2760000" sx="102000" sy="102000" algn="tl" rotWithShape="0">
                <a:prstClr val="black">
                  <a:alpha val="40000"/>
                </a:prstClr>
              </a:outerShdw>
            </a:effectLst>
            <a:scene3d>
              <a:camera prst="orthographicFront"/>
              <a:lightRig rig="threePt" dir="t"/>
            </a:scene3d>
            <a:sp3d prstMaterial="softEdge">
              <a:bevelT w="127000" h="127000"/>
              <a:bevelB w="127000" h="127000"/>
            </a:sp3d>
          </c:spPr>
          <c:invertIfNegative val="0"/>
          <c:dPt>
            <c:idx val="0"/>
            <c:invertIfNegative val="0"/>
            <c:bubble3D val="0"/>
            <c:extLst>
              <c:ext xmlns:c16="http://schemas.microsoft.com/office/drawing/2014/chart" uri="{C3380CC4-5D6E-409C-BE32-E72D297353CC}">
                <c16:uniqueId val="{00000000-D6F1-4576-B1CE-60ACCB4E7884}"/>
              </c:ext>
            </c:extLst>
          </c:dPt>
          <c:dPt>
            <c:idx val="1"/>
            <c:invertIfNegative val="0"/>
            <c:bubble3D val="0"/>
            <c:extLst>
              <c:ext xmlns:c16="http://schemas.microsoft.com/office/drawing/2014/chart" uri="{C3380CC4-5D6E-409C-BE32-E72D297353CC}">
                <c16:uniqueId val="{00000001-D6F1-4576-B1CE-60ACCB4E7884}"/>
              </c:ext>
            </c:extLst>
          </c:dPt>
          <c:dLbls>
            <c:dLbl>
              <c:idx val="0"/>
              <c:layout>
                <c:manualLayout>
                  <c:x val="5.1774555391937488E-3"/>
                  <c:y val="-4.75251798920884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6F1-4576-B1CE-60ACCB4E7884}"/>
                </c:ext>
              </c:extLst>
            </c:dLbl>
            <c:dLbl>
              <c:idx val="1"/>
              <c:layout>
                <c:manualLayout>
                  <c:x val="5.1772946737117164E-3"/>
                  <c:y val="-1.40560703839688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6F1-4576-B1CE-60ACCB4E7884}"/>
                </c:ext>
              </c:extLst>
            </c:dLbl>
            <c:spPr>
              <a:noFill/>
              <a:ln>
                <a:noFill/>
              </a:ln>
              <a:effectLst/>
            </c:spPr>
            <c:txPr>
              <a:bodyPr/>
              <a:lstStyle/>
              <a:p>
                <a:pPr>
                  <a:defRPr b="1"/>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Лист1!$A$2:$A$3</c:f>
              <c:strCache>
                <c:ptCount val="2"/>
                <c:pt idx="0">
                  <c:v>Объем долга на 01.01.2025</c:v>
                </c:pt>
                <c:pt idx="1">
                  <c:v>Объем долга на 31.12.2025</c:v>
                </c:pt>
              </c:strCache>
            </c:strRef>
          </c:cat>
          <c:val>
            <c:numRef>
              <c:f>Лист1!$B$2:$B$3</c:f>
              <c:numCache>
                <c:formatCode>#,##0.0</c:formatCode>
                <c:ptCount val="2"/>
                <c:pt idx="0">
                  <c:v>6</c:v>
                </c:pt>
                <c:pt idx="1">
                  <c:v>2</c:v>
                </c:pt>
              </c:numCache>
            </c:numRef>
          </c:val>
          <c:extLst>
            <c:ext xmlns:c16="http://schemas.microsoft.com/office/drawing/2014/chart" uri="{C3380CC4-5D6E-409C-BE32-E72D297353CC}">
              <c16:uniqueId val="{00000002-D6F1-4576-B1CE-60ACCB4E7884}"/>
            </c:ext>
          </c:extLst>
        </c:ser>
        <c:dLbls>
          <c:showLegendKey val="0"/>
          <c:showVal val="0"/>
          <c:showCatName val="0"/>
          <c:showSerName val="0"/>
          <c:showPercent val="0"/>
          <c:showBubbleSize val="0"/>
        </c:dLbls>
        <c:gapWidth val="238"/>
        <c:gapDepth val="18"/>
        <c:shape val="box"/>
        <c:axId val="262425984"/>
        <c:axId val="262435968"/>
        <c:axId val="0"/>
      </c:bar3DChart>
      <c:catAx>
        <c:axId val="262425984"/>
        <c:scaling>
          <c:orientation val="minMax"/>
        </c:scaling>
        <c:delete val="0"/>
        <c:axPos val="b"/>
        <c:numFmt formatCode="General" sourceLinked="0"/>
        <c:majorTickMark val="out"/>
        <c:minorTickMark val="none"/>
        <c:tickLblPos val="nextTo"/>
        <c:txPr>
          <a:bodyPr/>
          <a:lstStyle/>
          <a:p>
            <a:pPr>
              <a:defRPr sz="1400" b="1">
                <a:latin typeface="Times New Roman" pitchFamily="18" charset="0"/>
                <a:cs typeface="Times New Roman" pitchFamily="18" charset="0"/>
              </a:defRPr>
            </a:pPr>
            <a:endParaRPr lang="ru-RU"/>
          </a:p>
        </c:txPr>
        <c:crossAx val="262435968"/>
        <c:crosses val="autoZero"/>
        <c:auto val="1"/>
        <c:lblAlgn val="ctr"/>
        <c:lblOffset val="100"/>
        <c:noMultiLvlLbl val="0"/>
      </c:catAx>
      <c:valAx>
        <c:axId val="262435968"/>
        <c:scaling>
          <c:orientation val="minMax"/>
        </c:scaling>
        <c:delete val="1"/>
        <c:axPos val="l"/>
        <c:numFmt formatCode="#,##0.0" sourceLinked="1"/>
        <c:majorTickMark val="out"/>
        <c:minorTickMark val="none"/>
        <c:tickLblPos val="nextTo"/>
        <c:crossAx val="262425984"/>
        <c:crosses val="autoZero"/>
        <c:crossBetween val="between"/>
      </c:valAx>
    </c:plotArea>
    <c:plotVisOnly val="1"/>
    <c:dispBlanksAs val="gap"/>
    <c:showDLblsOverMax val="0"/>
  </c:chart>
  <c:txPr>
    <a:bodyPr/>
    <a:lstStyle/>
    <a:p>
      <a:pPr>
        <a:defRPr sz="1800"/>
      </a:pPr>
      <a:endParaRPr lang="ru-RU"/>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cked"/>
        <c:varyColors val="0"/>
        <c:ser>
          <c:idx val="0"/>
          <c:order val="0"/>
          <c:tx>
            <c:strRef>
              <c:f>Лист1!$B$1</c:f>
              <c:strCache>
                <c:ptCount val="1"/>
                <c:pt idx="0">
                  <c:v>Ряд 1</c:v>
                </c:pt>
              </c:strCache>
            </c:strRef>
          </c:tx>
          <c:spPr>
            <a:ln w="53975">
              <a:solidFill>
                <a:srgbClr val="00FFCC"/>
              </a:solidFill>
            </a:ln>
          </c:spPr>
          <c:marker>
            <c:symbol val="diamond"/>
            <c:size val="12"/>
            <c:spPr>
              <a:solidFill>
                <a:srgbClr val="FF0000"/>
              </a:solidFill>
            </c:spPr>
          </c:marker>
          <c:dLbls>
            <c:spPr>
              <a:noFill/>
              <a:ln>
                <a:noFill/>
              </a:ln>
              <a:effectLst/>
            </c:spPr>
            <c:txPr>
              <a:bodyPr/>
              <a:lstStyle/>
              <a:p>
                <a:pPr>
                  <a:defRPr sz="1100" b="1">
                    <a:latin typeface="Times New Roman" pitchFamily="18" charset="0"/>
                    <a:cs typeface="Times New Roman" pitchFamily="18" charset="0"/>
                  </a:defRPr>
                </a:pPr>
                <a:endParaRPr lang="ru-RU"/>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Лист1!$A$2:$A$10</c:f>
              <c:numCache>
                <c:formatCode>General</c:formatCode>
                <c:ptCount val="9"/>
                <c:pt idx="0">
                  <c:v>2017</c:v>
                </c:pt>
                <c:pt idx="1">
                  <c:v>2018</c:v>
                </c:pt>
                <c:pt idx="2">
                  <c:v>2019</c:v>
                </c:pt>
                <c:pt idx="3">
                  <c:v>2020</c:v>
                </c:pt>
                <c:pt idx="4">
                  <c:v>2021</c:v>
                </c:pt>
                <c:pt idx="5">
                  <c:v>2022</c:v>
                </c:pt>
                <c:pt idx="6">
                  <c:v>2023</c:v>
                </c:pt>
                <c:pt idx="7">
                  <c:v>2024</c:v>
                </c:pt>
                <c:pt idx="8">
                  <c:v>2025</c:v>
                </c:pt>
              </c:numCache>
            </c:numRef>
          </c:cat>
          <c:val>
            <c:numRef>
              <c:f>Лист1!$B$2:$B$10</c:f>
              <c:numCache>
                <c:formatCode>General</c:formatCode>
                <c:ptCount val="9"/>
                <c:pt idx="0">
                  <c:v>18.332000000000001</c:v>
                </c:pt>
                <c:pt idx="1">
                  <c:v>18.228999999999999</c:v>
                </c:pt>
                <c:pt idx="2">
                  <c:v>18.058</c:v>
                </c:pt>
                <c:pt idx="3">
                  <c:v>17.704000000000001</c:v>
                </c:pt>
                <c:pt idx="4">
                  <c:v>17.550999999999998</c:v>
                </c:pt>
                <c:pt idx="5">
                  <c:v>17.329000000000001</c:v>
                </c:pt>
                <c:pt idx="6">
                  <c:v>17.213000000000001</c:v>
                </c:pt>
                <c:pt idx="7">
                  <c:v>16.972999999999999</c:v>
                </c:pt>
                <c:pt idx="8">
                  <c:v>16.518999999999998</c:v>
                </c:pt>
              </c:numCache>
            </c:numRef>
          </c:val>
          <c:smooth val="0"/>
          <c:extLst>
            <c:ext xmlns:c16="http://schemas.microsoft.com/office/drawing/2014/chart" uri="{C3380CC4-5D6E-409C-BE32-E72D297353CC}">
              <c16:uniqueId val="{00000004-9AF4-4ADB-BACA-119686266289}"/>
            </c:ext>
          </c:extLst>
        </c:ser>
        <c:dLbls>
          <c:dLblPos val="t"/>
          <c:showLegendKey val="0"/>
          <c:showVal val="1"/>
          <c:showCatName val="0"/>
          <c:showSerName val="0"/>
          <c:showPercent val="0"/>
          <c:showBubbleSize val="0"/>
        </c:dLbls>
        <c:marker val="1"/>
        <c:smooth val="0"/>
        <c:axId val="152359680"/>
        <c:axId val="152362368"/>
      </c:lineChart>
      <c:catAx>
        <c:axId val="152359680"/>
        <c:scaling>
          <c:orientation val="minMax"/>
        </c:scaling>
        <c:delete val="0"/>
        <c:axPos val="b"/>
        <c:numFmt formatCode="General" sourceLinked="1"/>
        <c:majorTickMark val="out"/>
        <c:minorTickMark val="none"/>
        <c:tickLblPos val="nextTo"/>
        <c:txPr>
          <a:bodyPr/>
          <a:lstStyle/>
          <a:p>
            <a:pPr>
              <a:defRPr>
                <a:latin typeface="Times New Roman" pitchFamily="18" charset="0"/>
                <a:cs typeface="Times New Roman" pitchFamily="18" charset="0"/>
              </a:defRPr>
            </a:pPr>
            <a:endParaRPr lang="ru-RU"/>
          </a:p>
        </c:txPr>
        <c:crossAx val="152362368"/>
        <c:crosses val="autoZero"/>
        <c:auto val="1"/>
        <c:lblAlgn val="ctr"/>
        <c:lblOffset val="100"/>
        <c:noMultiLvlLbl val="0"/>
      </c:catAx>
      <c:valAx>
        <c:axId val="152362368"/>
        <c:scaling>
          <c:orientation val="minMax"/>
        </c:scaling>
        <c:delete val="1"/>
        <c:axPos val="l"/>
        <c:majorGridlines/>
        <c:numFmt formatCode="General" sourceLinked="1"/>
        <c:majorTickMark val="out"/>
        <c:minorTickMark val="none"/>
        <c:tickLblPos val="nextTo"/>
        <c:crossAx val="152359680"/>
        <c:crosses val="autoZero"/>
        <c:crossBetween val="between"/>
      </c:valAx>
      <c:spPr>
        <a:noFill/>
        <a:ln w="25394">
          <a:noFill/>
        </a:ln>
      </c:spPr>
    </c:plotArea>
    <c:plotVisOnly val="1"/>
    <c:dispBlanksAs val="zero"/>
    <c:showDLblsOverMax val="0"/>
  </c:chart>
  <c:txPr>
    <a:bodyPr/>
    <a:lstStyle/>
    <a:p>
      <a:pPr>
        <a:defRPr sz="1200"/>
      </a:pPr>
      <a:endParaRPr lang="ru-RU"/>
    </a:p>
  </c:txPr>
  <c:externalData r:id="rId2">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8706907598821394E-2"/>
          <c:y val="0"/>
          <c:w val="0.94697720263001706"/>
          <c:h val="0.89790360836582139"/>
        </c:manualLayout>
      </c:layout>
      <c:barChart>
        <c:barDir val="col"/>
        <c:grouping val="clustered"/>
        <c:varyColors val="1"/>
        <c:dLbls>
          <c:showLegendKey val="0"/>
          <c:showVal val="0"/>
          <c:showCatName val="0"/>
          <c:showSerName val="0"/>
          <c:showPercent val="0"/>
          <c:showBubbleSize val="0"/>
        </c:dLbls>
        <c:gapWidth val="146"/>
        <c:axId val="101193984"/>
        <c:axId val="100872192"/>
      </c:barChart>
      <c:catAx>
        <c:axId val="101193984"/>
        <c:scaling>
          <c:orientation val="minMax"/>
        </c:scaling>
        <c:delete val="0"/>
        <c:axPos val="b"/>
        <c:numFmt formatCode="General" sourceLinked="1"/>
        <c:majorTickMark val="out"/>
        <c:minorTickMark val="none"/>
        <c:tickLblPos val="nextTo"/>
        <c:txPr>
          <a:bodyPr/>
          <a:lstStyle/>
          <a:p>
            <a:pPr>
              <a:defRPr sz="1600" b="1"/>
            </a:pPr>
            <a:endParaRPr lang="ru-RU"/>
          </a:p>
        </c:txPr>
        <c:crossAx val="100872192"/>
        <c:crosses val="autoZero"/>
        <c:auto val="1"/>
        <c:lblAlgn val="ctr"/>
        <c:lblOffset val="100"/>
        <c:noMultiLvlLbl val="0"/>
      </c:catAx>
      <c:valAx>
        <c:axId val="100872192"/>
        <c:scaling>
          <c:orientation val="minMax"/>
        </c:scaling>
        <c:delete val="1"/>
        <c:axPos val="l"/>
        <c:numFmt formatCode="0.0" sourceLinked="1"/>
        <c:majorTickMark val="out"/>
        <c:minorTickMark val="none"/>
        <c:tickLblPos val="nextTo"/>
        <c:crossAx val="101193984"/>
        <c:crosses val="autoZero"/>
        <c:crossBetween val="between"/>
      </c:valAx>
      <c:spPr>
        <a:noFill/>
        <a:ln w="25400">
          <a:noFill/>
        </a:ln>
      </c:spPr>
    </c:plotArea>
    <c:plotVisOnly val="1"/>
    <c:dispBlanksAs val="gap"/>
    <c:showDLblsOverMax val="0"/>
  </c:chart>
  <c:externalData r:id="rId2">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3391699364891746E-2"/>
          <c:y val="0.15878437644895041"/>
          <c:w val="0.91643091171009172"/>
          <c:h val="0.7562737274006629"/>
        </c:manualLayout>
      </c:layout>
      <c:barChart>
        <c:barDir val="col"/>
        <c:grouping val="clustered"/>
        <c:varyColors val="1"/>
        <c:ser>
          <c:idx val="0"/>
          <c:order val="0"/>
          <c:tx>
            <c:strRef>
              <c:f>'2020'!$A$2</c:f>
              <c:strCache>
                <c:ptCount val="1"/>
                <c:pt idx="0">
                  <c:v>6087,4</c:v>
                </c:pt>
              </c:strCache>
            </c:strRef>
          </c:tx>
          <c:spPr>
            <a:solidFill>
              <a:srgbClr val="00B0F0"/>
            </a:solidFill>
            <a:scene3d>
              <a:camera prst="orthographicFront"/>
              <a:lightRig rig="threePt" dir="t"/>
            </a:scene3d>
            <a:sp3d>
              <a:bevelT w="165100" prst="coolSlant"/>
              <a:bevelB/>
            </a:sp3d>
          </c:spPr>
          <c:invertIfNegative val="0"/>
          <c:dPt>
            <c:idx val="1"/>
            <c:invertIfNegative val="0"/>
            <c:bubble3D val="0"/>
            <c:spPr>
              <a:solidFill>
                <a:srgbClr val="00B0F0"/>
              </a:solidFill>
              <a:scene3d>
                <a:camera prst="orthographicFront"/>
                <a:lightRig rig="threePt" dir="t"/>
              </a:scene3d>
              <a:sp3d>
                <a:bevelT w="165100" prst="coolSlant"/>
                <a:bevelB/>
              </a:sp3d>
            </c:spPr>
            <c:extLst>
              <c:ext xmlns:c16="http://schemas.microsoft.com/office/drawing/2014/chart" uri="{C3380CC4-5D6E-409C-BE32-E72D297353CC}">
                <c16:uniqueId val="{00000001-5367-464F-9B5A-998089951D09}"/>
              </c:ext>
            </c:extLst>
          </c:dPt>
          <c:dPt>
            <c:idx val="2"/>
            <c:invertIfNegative val="0"/>
            <c:bubble3D val="0"/>
            <c:spPr>
              <a:solidFill>
                <a:srgbClr val="00B0F0"/>
              </a:solidFill>
              <a:scene3d>
                <a:camera prst="orthographicFront"/>
                <a:lightRig rig="threePt" dir="t"/>
              </a:scene3d>
              <a:sp3d>
                <a:bevelT w="165100" prst="coolSlant"/>
                <a:bevelB/>
              </a:sp3d>
            </c:spPr>
            <c:extLst>
              <c:ext xmlns:c16="http://schemas.microsoft.com/office/drawing/2014/chart" uri="{C3380CC4-5D6E-409C-BE32-E72D297353CC}">
                <c16:uniqueId val="{00000003-5367-464F-9B5A-998089951D09}"/>
              </c:ext>
            </c:extLst>
          </c:dPt>
          <c:dPt>
            <c:idx val="3"/>
            <c:invertIfNegative val="0"/>
            <c:bubble3D val="0"/>
            <c:spPr>
              <a:solidFill>
                <a:srgbClr val="00B0F0"/>
              </a:solidFill>
              <a:scene3d>
                <a:camera prst="orthographicFront"/>
                <a:lightRig rig="threePt" dir="t"/>
              </a:scene3d>
              <a:sp3d>
                <a:bevelT w="165100" prst="coolSlant"/>
                <a:bevelB/>
              </a:sp3d>
            </c:spPr>
            <c:extLst>
              <c:ext xmlns:c16="http://schemas.microsoft.com/office/drawing/2014/chart" uri="{C3380CC4-5D6E-409C-BE32-E72D297353CC}">
                <c16:uniqueId val="{00000005-5367-464F-9B5A-998089951D09}"/>
              </c:ext>
            </c:extLst>
          </c:dPt>
          <c:dPt>
            <c:idx val="4"/>
            <c:invertIfNegative val="0"/>
            <c:bubble3D val="0"/>
            <c:spPr>
              <a:solidFill>
                <a:srgbClr val="00B0F0"/>
              </a:solidFill>
              <a:scene3d>
                <a:camera prst="orthographicFront"/>
                <a:lightRig rig="threePt" dir="t"/>
              </a:scene3d>
              <a:sp3d>
                <a:bevelT w="165100" prst="coolSlant"/>
                <a:bevelB/>
              </a:sp3d>
            </c:spPr>
            <c:extLst>
              <c:ext xmlns:c16="http://schemas.microsoft.com/office/drawing/2014/chart" uri="{C3380CC4-5D6E-409C-BE32-E72D297353CC}">
                <c16:uniqueId val="{00000007-5367-464F-9B5A-998089951D09}"/>
              </c:ext>
            </c:extLst>
          </c:dPt>
          <c:dLbls>
            <c:dLbl>
              <c:idx val="0"/>
              <c:tx>
                <c:rich>
                  <a:bodyPr/>
                  <a:lstStyle/>
                  <a:p>
                    <a:r>
                      <a:rPr lang="en-US"/>
                      <a:t>5,6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09CF-489A-9E04-212EB6F44B63}"/>
                </c:ext>
              </c:extLst>
            </c:dLbl>
            <c:dLbl>
              <c:idx val="1"/>
              <c:tx>
                <c:rich>
                  <a:bodyPr/>
                  <a:lstStyle/>
                  <a:p>
                    <a:r>
                      <a:rPr lang="en-US"/>
                      <a:t>6,8</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5367-464F-9B5A-998089951D09}"/>
                </c:ext>
              </c:extLst>
            </c:dLbl>
            <c:dLbl>
              <c:idx val="2"/>
              <c:tx>
                <c:rich>
                  <a:bodyPr/>
                  <a:lstStyle/>
                  <a:p>
                    <a:r>
                      <a:rPr lang="en-US"/>
                      <a:t>6,6</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5367-464F-9B5A-998089951D09}"/>
                </c:ext>
              </c:extLst>
            </c:dLbl>
            <c:dLbl>
              <c:idx val="3"/>
              <c:tx>
                <c:rich>
                  <a:bodyPr/>
                  <a:lstStyle/>
                  <a:p>
                    <a:r>
                      <a:rPr lang="en-US" dirty="0"/>
                      <a:t>6,1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5367-464F-9B5A-998089951D09}"/>
                </c:ext>
              </c:extLst>
            </c:dLbl>
            <c:dLbl>
              <c:idx val="4"/>
              <c:tx>
                <c:rich>
                  <a:bodyPr/>
                  <a:lstStyle/>
                  <a:p>
                    <a:r>
                      <a:rPr lang="en-US"/>
                      <a:t>4,9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5367-464F-9B5A-998089951D09}"/>
                </c:ext>
              </c:extLst>
            </c:dLbl>
            <c:spPr>
              <a:noFill/>
              <a:ln>
                <a:noFill/>
              </a:ln>
              <a:effectLst/>
            </c:spPr>
            <c:txPr>
              <a:bodyPr/>
              <a:lstStyle/>
              <a:p>
                <a:pPr>
                  <a:defRPr sz="1400" b="1"/>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'2020'!$B$1:$F$1</c:f>
              <c:numCache>
                <c:formatCode>General</c:formatCode>
                <c:ptCount val="5"/>
                <c:pt idx="0">
                  <c:v>2021</c:v>
                </c:pt>
                <c:pt idx="1">
                  <c:v>2022</c:v>
                </c:pt>
                <c:pt idx="2">
                  <c:v>2023</c:v>
                </c:pt>
                <c:pt idx="3">
                  <c:v>2024</c:v>
                </c:pt>
                <c:pt idx="4">
                  <c:v>2025</c:v>
                </c:pt>
              </c:numCache>
            </c:numRef>
          </c:cat>
          <c:val>
            <c:numRef>
              <c:f>'2020'!$B$2:$F$2</c:f>
              <c:numCache>
                <c:formatCode>0.0</c:formatCode>
                <c:ptCount val="5"/>
                <c:pt idx="0">
                  <c:v>5578.2</c:v>
                </c:pt>
                <c:pt idx="1">
                  <c:v>6847.5</c:v>
                </c:pt>
                <c:pt idx="2">
                  <c:v>6645.6</c:v>
                </c:pt>
                <c:pt idx="3">
                  <c:v>6093.8</c:v>
                </c:pt>
                <c:pt idx="4">
                  <c:v>4887.8999999999996</c:v>
                </c:pt>
              </c:numCache>
            </c:numRef>
          </c:val>
          <c:extLst>
            <c:ext xmlns:c16="http://schemas.microsoft.com/office/drawing/2014/chart" uri="{C3380CC4-5D6E-409C-BE32-E72D297353CC}">
              <c16:uniqueId val="{00000008-5367-464F-9B5A-998089951D09}"/>
            </c:ext>
          </c:extLst>
        </c:ser>
        <c:dLbls>
          <c:showLegendKey val="0"/>
          <c:showVal val="0"/>
          <c:showCatName val="0"/>
          <c:showSerName val="0"/>
          <c:showPercent val="0"/>
          <c:showBubbleSize val="0"/>
        </c:dLbls>
        <c:gapWidth val="146"/>
        <c:axId val="102243712"/>
        <c:axId val="102245504"/>
      </c:barChart>
      <c:catAx>
        <c:axId val="102243712"/>
        <c:scaling>
          <c:orientation val="minMax"/>
        </c:scaling>
        <c:delete val="0"/>
        <c:axPos val="b"/>
        <c:numFmt formatCode="General" sourceLinked="1"/>
        <c:majorTickMark val="out"/>
        <c:minorTickMark val="none"/>
        <c:tickLblPos val="nextTo"/>
        <c:txPr>
          <a:bodyPr/>
          <a:lstStyle/>
          <a:p>
            <a:pPr>
              <a:defRPr sz="1600" b="1"/>
            </a:pPr>
            <a:endParaRPr lang="ru-RU"/>
          </a:p>
        </c:txPr>
        <c:crossAx val="102245504"/>
        <c:crosses val="autoZero"/>
        <c:auto val="1"/>
        <c:lblAlgn val="ctr"/>
        <c:lblOffset val="100"/>
        <c:noMultiLvlLbl val="0"/>
      </c:catAx>
      <c:valAx>
        <c:axId val="102245504"/>
        <c:scaling>
          <c:orientation val="minMax"/>
        </c:scaling>
        <c:delete val="1"/>
        <c:axPos val="l"/>
        <c:numFmt formatCode="0.0" sourceLinked="1"/>
        <c:majorTickMark val="out"/>
        <c:minorTickMark val="none"/>
        <c:tickLblPos val="nextTo"/>
        <c:crossAx val="102243712"/>
        <c:crosses val="autoZero"/>
        <c:crossBetween val="between"/>
      </c:valAx>
      <c:spPr>
        <a:noFill/>
        <a:ln w="25400">
          <a:noFill/>
        </a:ln>
      </c:spPr>
    </c:plotArea>
    <c:plotVisOnly val="1"/>
    <c:dispBlanksAs val="gap"/>
    <c:showDLblsOverMax val="0"/>
  </c:chart>
  <c:externalData r:id="rId2">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385442457721364E-2"/>
          <c:y val="0.20098729719971312"/>
          <c:w val="0.80108092738407699"/>
          <c:h val="0.58724919801691455"/>
        </c:manualLayout>
      </c:layout>
      <c:lineChart>
        <c:grouping val="stacked"/>
        <c:varyColors val="0"/>
        <c:ser>
          <c:idx val="0"/>
          <c:order val="0"/>
          <c:tx>
            <c:strRef>
              <c:f>'дебит 2020'!$A$79</c:f>
              <c:strCache>
                <c:ptCount val="1"/>
                <c:pt idx="0">
                  <c:v>Кредиторская задолженность, тыс.рублей</c:v>
                </c:pt>
              </c:strCache>
            </c:strRef>
          </c:tx>
          <c:spPr>
            <a:ln w="79375">
              <a:solidFill>
                <a:srgbClr val="0606E8"/>
              </a:solidFill>
            </a:ln>
          </c:spPr>
          <c:marker>
            <c:symbol val="circle"/>
            <c:size val="7"/>
            <c:spPr>
              <a:solidFill>
                <a:srgbClr val="0606E8"/>
              </a:solidFill>
              <a:ln w="98425">
                <a:solidFill>
                  <a:srgbClr val="0606E8"/>
                </a:solidFill>
              </a:ln>
            </c:spPr>
          </c:marker>
          <c:cat>
            <c:numRef>
              <c:f>'дебит 2020'!$B$78:$F$78</c:f>
              <c:numCache>
                <c:formatCode>General</c:formatCode>
                <c:ptCount val="5"/>
                <c:pt idx="0">
                  <c:v>2021</c:v>
                </c:pt>
                <c:pt idx="1">
                  <c:v>2022</c:v>
                </c:pt>
                <c:pt idx="2">
                  <c:v>2023</c:v>
                </c:pt>
                <c:pt idx="3">
                  <c:v>2024</c:v>
                </c:pt>
                <c:pt idx="4">
                  <c:v>2025</c:v>
                </c:pt>
              </c:numCache>
            </c:numRef>
          </c:cat>
          <c:val>
            <c:numRef>
              <c:f>'дебит 2020'!$B$79:$F$79</c:f>
              <c:numCache>
                <c:formatCode>General</c:formatCode>
                <c:ptCount val="5"/>
                <c:pt idx="0">
                  <c:v>90</c:v>
                </c:pt>
                <c:pt idx="1">
                  <c:v>120</c:v>
                </c:pt>
                <c:pt idx="2">
                  <c:v>100</c:v>
                </c:pt>
                <c:pt idx="3" formatCode="0.0">
                  <c:v>80</c:v>
                </c:pt>
                <c:pt idx="4" formatCode="0.0">
                  <c:v>60</c:v>
                </c:pt>
              </c:numCache>
            </c:numRef>
          </c:val>
          <c:smooth val="0"/>
          <c:extLst>
            <c:ext xmlns:c16="http://schemas.microsoft.com/office/drawing/2014/chart" uri="{C3380CC4-5D6E-409C-BE32-E72D297353CC}">
              <c16:uniqueId val="{00000000-17F7-471E-AB02-250C6150A31F}"/>
            </c:ext>
          </c:extLst>
        </c:ser>
        <c:dLbls>
          <c:showLegendKey val="0"/>
          <c:showVal val="0"/>
          <c:showCatName val="0"/>
          <c:showSerName val="0"/>
          <c:showPercent val="0"/>
          <c:showBubbleSize val="0"/>
        </c:dLbls>
        <c:marker val="1"/>
        <c:smooth val="0"/>
        <c:axId val="103944576"/>
        <c:axId val="103946496"/>
      </c:lineChart>
      <c:catAx>
        <c:axId val="103944576"/>
        <c:scaling>
          <c:orientation val="minMax"/>
        </c:scaling>
        <c:delete val="1"/>
        <c:axPos val="b"/>
        <c:numFmt formatCode="General" sourceLinked="1"/>
        <c:majorTickMark val="out"/>
        <c:minorTickMark val="none"/>
        <c:tickLblPos val="nextTo"/>
        <c:crossAx val="103946496"/>
        <c:crosses val="autoZero"/>
        <c:auto val="1"/>
        <c:lblAlgn val="ctr"/>
        <c:lblOffset val="100"/>
        <c:noMultiLvlLbl val="0"/>
      </c:catAx>
      <c:valAx>
        <c:axId val="103946496"/>
        <c:scaling>
          <c:orientation val="minMax"/>
        </c:scaling>
        <c:delete val="1"/>
        <c:axPos val="l"/>
        <c:numFmt formatCode="General" sourceLinked="1"/>
        <c:majorTickMark val="out"/>
        <c:minorTickMark val="none"/>
        <c:tickLblPos val="nextTo"/>
        <c:crossAx val="103944576"/>
        <c:crosses val="autoZero"/>
        <c:crossBetween val="between"/>
      </c:valAx>
      <c:spPr>
        <a:noFill/>
        <a:ln w="25400">
          <a:noFill/>
        </a:ln>
      </c:spPr>
    </c:plotArea>
    <c:plotVisOnly val="1"/>
    <c:dispBlanksAs val="zero"/>
    <c:showDLblsOverMax val="0"/>
  </c:chart>
  <c:externalData r:id="rId2">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51918634726665E-2"/>
          <c:y val="0.15114074803149607"/>
          <c:w val="0.85155084650551804"/>
          <c:h val="0.73041658464566928"/>
        </c:manualLayout>
      </c:layout>
      <c:barChart>
        <c:barDir val="col"/>
        <c:grouping val="clustered"/>
        <c:varyColors val="0"/>
        <c:ser>
          <c:idx val="0"/>
          <c:order val="0"/>
          <c:tx>
            <c:strRef>
              <c:f>Лист1!$B$1</c:f>
              <c:strCache>
                <c:ptCount val="1"/>
                <c:pt idx="0">
                  <c:v>Ряд 1</c:v>
                </c:pt>
              </c:strCache>
            </c:strRef>
          </c:tx>
          <c:spPr>
            <a:solidFill>
              <a:srgbClr val="FFFF00"/>
            </a:solidFill>
            <a:effectLst>
              <a:glow rad="139700">
                <a:schemeClr val="accent5">
                  <a:satMod val="175000"/>
                  <a:alpha val="40000"/>
                </a:schemeClr>
              </a:glow>
            </a:effectLst>
            <a:scene3d>
              <a:camera prst="orthographicFront"/>
              <a:lightRig rig="threePt" dir="t"/>
            </a:scene3d>
            <a:sp3d prstMaterial="softEdge">
              <a:bevelT h="82550"/>
            </a:sp3d>
          </c:spPr>
          <c:invertIfNegative val="0"/>
          <c:dLbls>
            <c:spPr>
              <a:noFill/>
              <a:ln>
                <a:noFill/>
              </a:ln>
              <a:effectLst/>
            </c:spPr>
            <c:txPr>
              <a:bodyPr/>
              <a:lstStyle/>
              <a:p>
                <a:pPr>
                  <a:defRPr b="1"/>
                </a:pPr>
                <a:endParaRPr lang="ru-RU"/>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Лист1!$A$2:$A$6</c:f>
              <c:numCache>
                <c:formatCode>General</c:formatCode>
                <c:ptCount val="5"/>
                <c:pt idx="0">
                  <c:v>2021</c:v>
                </c:pt>
                <c:pt idx="1">
                  <c:v>2022</c:v>
                </c:pt>
                <c:pt idx="2">
                  <c:v>2023</c:v>
                </c:pt>
                <c:pt idx="3">
                  <c:v>2024</c:v>
                </c:pt>
                <c:pt idx="4">
                  <c:v>2025</c:v>
                </c:pt>
              </c:numCache>
            </c:numRef>
          </c:cat>
          <c:val>
            <c:numRef>
              <c:f>Лист1!$B$2:$B$6</c:f>
              <c:numCache>
                <c:formatCode>General</c:formatCode>
                <c:ptCount val="5"/>
                <c:pt idx="0">
                  <c:v>2.2999999999999998</c:v>
                </c:pt>
                <c:pt idx="1">
                  <c:v>51.8</c:v>
                </c:pt>
                <c:pt idx="2">
                  <c:v>120.3</c:v>
                </c:pt>
                <c:pt idx="3">
                  <c:v>110.3</c:v>
                </c:pt>
                <c:pt idx="4">
                  <c:v>0.7</c:v>
                </c:pt>
              </c:numCache>
            </c:numRef>
          </c:val>
          <c:extLst>
            <c:ext xmlns:c16="http://schemas.microsoft.com/office/drawing/2014/chart" uri="{C3380CC4-5D6E-409C-BE32-E72D297353CC}">
              <c16:uniqueId val="{00000000-31CC-4E96-B0E4-9B0104191603}"/>
            </c:ext>
          </c:extLst>
        </c:ser>
        <c:dLbls>
          <c:showLegendKey val="0"/>
          <c:showVal val="0"/>
          <c:showCatName val="0"/>
          <c:showSerName val="0"/>
          <c:showPercent val="0"/>
          <c:showBubbleSize val="0"/>
        </c:dLbls>
        <c:gapWidth val="98"/>
        <c:axId val="103988608"/>
        <c:axId val="104027264"/>
      </c:barChart>
      <c:catAx>
        <c:axId val="103988608"/>
        <c:scaling>
          <c:orientation val="minMax"/>
        </c:scaling>
        <c:delete val="0"/>
        <c:axPos val="b"/>
        <c:numFmt formatCode="General" sourceLinked="1"/>
        <c:majorTickMark val="out"/>
        <c:minorTickMark val="none"/>
        <c:tickLblPos val="nextTo"/>
        <c:txPr>
          <a:bodyPr/>
          <a:lstStyle/>
          <a:p>
            <a:pPr>
              <a:defRPr b="1"/>
            </a:pPr>
            <a:endParaRPr lang="ru-RU"/>
          </a:p>
        </c:txPr>
        <c:crossAx val="104027264"/>
        <c:crosses val="autoZero"/>
        <c:auto val="1"/>
        <c:lblAlgn val="ctr"/>
        <c:lblOffset val="100"/>
        <c:noMultiLvlLbl val="0"/>
      </c:catAx>
      <c:valAx>
        <c:axId val="104027264"/>
        <c:scaling>
          <c:orientation val="minMax"/>
        </c:scaling>
        <c:delete val="1"/>
        <c:axPos val="l"/>
        <c:numFmt formatCode="General" sourceLinked="1"/>
        <c:majorTickMark val="out"/>
        <c:minorTickMark val="none"/>
        <c:tickLblPos val="nextTo"/>
        <c:crossAx val="10398860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5574922862180049E-3"/>
          <c:y val="0.34274589119788523"/>
          <c:w val="0.80108092738407699"/>
          <c:h val="0.58724919801691455"/>
        </c:manualLayout>
      </c:layout>
      <c:lineChart>
        <c:grouping val="stacked"/>
        <c:varyColors val="0"/>
        <c:ser>
          <c:idx val="0"/>
          <c:order val="0"/>
          <c:spPr>
            <a:ln w="63500">
              <a:solidFill>
                <a:srgbClr val="00B0F0"/>
              </a:solidFill>
            </a:ln>
          </c:spPr>
          <c:marker>
            <c:symbol val="circle"/>
            <c:size val="7"/>
            <c:spPr>
              <a:solidFill>
                <a:srgbClr val="00B0F0"/>
              </a:solidFill>
              <a:ln w="69850" cmpd="thickThin">
                <a:solidFill>
                  <a:srgbClr val="00B0F0"/>
                </a:solidFill>
              </a:ln>
            </c:spPr>
          </c:marker>
          <c:val>
            <c:numRef>
              <c:f>'дебит 2020'!$U$61:$Y$61</c:f>
              <c:numCache>
                <c:formatCode>General</c:formatCode>
                <c:ptCount val="5"/>
                <c:pt idx="0">
                  <c:v>0</c:v>
                </c:pt>
                <c:pt idx="1">
                  <c:v>459</c:v>
                </c:pt>
                <c:pt idx="2" formatCode="0.0">
                  <c:v>918</c:v>
                </c:pt>
                <c:pt idx="3" formatCode="0.0">
                  <c:v>900</c:v>
                </c:pt>
                <c:pt idx="4" formatCode="0.0">
                  <c:v>200</c:v>
                </c:pt>
              </c:numCache>
            </c:numRef>
          </c:val>
          <c:smooth val="0"/>
          <c:extLst>
            <c:ext xmlns:c16="http://schemas.microsoft.com/office/drawing/2014/chart" uri="{C3380CC4-5D6E-409C-BE32-E72D297353CC}">
              <c16:uniqueId val="{00000000-76DF-45E9-9CB8-01DB9715F8C1}"/>
            </c:ext>
          </c:extLst>
        </c:ser>
        <c:dLbls>
          <c:showLegendKey val="0"/>
          <c:showVal val="0"/>
          <c:showCatName val="0"/>
          <c:showSerName val="0"/>
          <c:showPercent val="0"/>
          <c:showBubbleSize val="0"/>
        </c:dLbls>
        <c:marker val="1"/>
        <c:smooth val="0"/>
        <c:axId val="104059264"/>
        <c:axId val="104061184"/>
      </c:lineChart>
      <c:catAx>
        <c:axId val="104059264"/>
        <c:scaling>
          <c:orientation val="minMax"/>
        </c:scaling>
        <c:delete val="1"/>
        <c:axPos val="b"/>
        <c:numFmt formatCode="General" sourceLinked="1"/>
        <c:majorTickMark val="out"/>
        <c:minorTickMark val="none"/>
        <c:tickLblPos val="nextTo"/>
        <c:crossAx val="104061184"/>
        <c:crosses val="autoZero"/>
        <c:auto val="1"/>
        <c:lblAlgn val="ctr"/>
        <c:lblOffset val="100"/>
        <c:noMultiLvlLbl val="0"/>
      </c:catAx>
      <c:valAx>
        <c:axId val="104061184"/>
        <c:scaling>
          <c:orientation val="minMax"/>
        </c:scaling>
        <c:delete val="1"/>
        <c:axPos val="l"/>
        <c:numFmt formatCode="General" sourceLinked="1"/>
        <c:majorTickMark val="out"/>
        <c:minorTickMark val="none"/>
        <c:tickLblPos val="nextTo"/>
        <c:crossAx val="104059264"/>
        <c:crosses val="autoZero"/>
        <c:crossBetween val="between"/>
      </c:valAx>
      <c:spPr>
        <a:noFill/>
        <a:ln w="25400">
          <a:noFill/>
        </a:ln>
      </c:spPr>
    </c:plotArea>
    <c:plotVisOnly val="1"/>
    <c:dispBlanksAs val="zero"/>
    <c:showDLblsOverMax val="0"/>
  </c:chart>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64057536056134E-2"/>
          <c:y val="1.719570565651515E-2"/>
          <c:w val="0.96490729322039903"/>
          <c:h val="0.96472996247322373"/>
        </c:manualLayout>
      </c:layout>
      <c:doughnutChart>
        <c:varyColors val="1"/>
        <c:ser>
          <c:idx val="1"/>
          <c:order val="0"/>
          <c:tx>
            <c:strRef>
              <c:f>Sheet1!$B$1</c:f>
              <c:strCache>
                <c:ptCount val="1"/>
                <c:pt idx="0">
                  <c:v>列1</c:v>
                </c:pt>
              </c:strCache>
            </c:strRef>
          </c:tx>
          <c:spPr>
            <a:effectLst/>
            <a:scene3d>
              <a:camera prst="orthographicFront"/>
              <a:lightRig rig="threePt" dir="t"/>
            </a:scene3d>
            <a:sp3d prstMaterial="matte">
              <a:bevelT w="127000" h="63500"/>
            </a:sp3d>
          </c:spPr>
          <c:dPt>
            <c:idx val="0"/>
            <c:bubble3D val="0"/>
            <c:spPr>
              <a:gradFill>
                <a:gsLst>
                  <a:gs pos="38521">
                    <a:srgbClr val="FFCCFF"/>
                  </a:gs>
                  <a:gs pos="1000">
                    <a:srgbClr val="CC0066"/>
                  </a:gs>
                  <a:gs pos="100000">
                    <a:srgbClr val="CC0066"/>
                  </a:gs>
                </a:gsLst>
                <a:lin ang="5400000" scaled="0"/>
              </a:gradFill>
              <a:ln>
                <a:noFill/>
              </a:ln>
              <a:effectLst/>
              <a:scene3d>
                <a:camera prst="orthographicFront"/>
                <a:lightRig rig="threePt" dir="t"/>
              </a:scene3d>
              <a:sp3d prstMaterial="matte">
                <a:bevelT w="127000" h="63500"/>
              </a:sp3d>
            </c:spPr>
            <c:extLst>
              <c:ext xmlns:c16="http://schemas.microsoft.com/office/drawing/2014/chart" uri="{C3380CC4-5D6E-409C-BE32-E72D297353CC}">
                <c16:uniqueId val="{00000001-C15A-49C2-B98F-40F6125FAD1B}"/>
              </c:ext>
            </c:extLst>
          </c:dPt>
          <c:dPt>
            <c:idx val="1"/>
            <c:bubble3D val="0"/>
            <c:spPr>
              <a:gradFill>
                <a:gsLst>
                  <a:gs pos="1000">
                    <a:srgbClr val="2FC9FF"/>
                  </a:gs>
                  <a:gs pos="44000">
                    <a:srgbClr val="66FFFF"/>
                  </a:gs>
                  <a:gs pos="100000">
                    <a:srgbClr val="2FC9FF"/>
                  </a:gs>
                </a:gsLst>
                <a:lin ang="5400000" scaled="0"/>
              </a:gradFill>
              <a:ln>
                <a:noFill/>
              </a:ln>
              <a:effectLst/>
              <a:scene3d>
                <a:camera prst="orthographicFront"/>
                <a:lightRig rig="threePt" dir="t"/>
              </a:scene3d>
              <a:sp3d prstMaterial="matte">
                <a:bevelT w="127000" h="63500"/>
              </a:sp3d>
            </c:spPr>
            <c:extLst>
              <c:ext xmlns:c16="http://schemas.microsoft.com/office/drawing/2014/chart" uri="{C3380CC4-5D6E-409C-BE32-E72D297353CC}">
                <c16:uniqueId val="{00000003-C15A-49C2-B98F-40F6125FAD1B}"/>
              </c:ext>
            </c:extLst>
          </c:dPt>
          <c:dPt>
            <c:idx val="2"/>
            <c:bubble3D val="0"/>
            <c:spPr>
              <a:gradFill>
                <a:gsLst>
                  <a:gs pos="1000">
                    <a:srgbClr val="FFFF00"/>
                  </a:gs>
                  <a:gs pos="44000">
                    <a:srgbClr val="FFFFCC"/>
                  </a:gs>
                  <a:gs pos="100000">
                    <a:srgbClr val="FFFF00"/>
                  </a:gs>
                </a:gsLst>
                <a:lin ang="5400000" scaled="0"/>
              </a:gradFill>
              <a:ln>
                <a:noFill/>
              </a:ln>
              <a:effectLst/>
              <a:scene3d>
                <a:camera prst="orthographicFront"/>
                <a:lightRig rig="threePt" dir="t"/>
              </a:scene3d>
              <a:sp3d prstMaterial="matte">
                <a:bevelT w="127000" h="63500"/>
              </a:sp3d>
            </c:spPr>
            <c:extLst>
              <c:ext xmlns:c16="http://schemas.microsoft.com/office/drawing/2014/chart" uri="{C3380CC4-5D6E-409C-BE32-E72D297353CC}">
                <c16:uniqueId val="{00000006-C15A-49C2-B98F-40F6125FAD1B}"/>
              </c:ext>
            </c:extLst>
          </c:dPt>
          <c:dPt>
            <c:idx val="3"/>
            <c:bubble3D val="0"/>
            <c:spPr>
              <a:gradFill>
                <a:gsLst>
                  <a:gs pos="1000">
                    <a:srgbClr val="00FF00"/>
                  </a:gs>
                  <a:gs pos="44000">
                    <a:srgbClr val="D7F9D7"/>
                  </a:gs>
                  <a:gs pos="100000">
                    <a:srgbClr val="00FF00"/>
                  </a:gs>
                </a:gsLst>
                <a:lin ang="5400000" scaled="0"/>
              </a:gradFill>
              <a:ln>
                <a:noFill/>
              </a:ln>
              <a:effectLst/>
              <a:scene3d>
                <a:camera prst="orthographicFront"/>
                <a:lightRig rig="threePt" dir="t"/>
              </a:scene3d>
              <a:sp3d prstMaterial="matte">
                <a:bevelT w="127000" h="63500"/>
              </a:sp3d>
            </c:spPr>
            <c:extLst>
              <c:ext xmlns:c16="http://schemas.microsoft.com/office/drawing/2014/chart" uri="{C3380CC4-5D6E-409C-BE32-E72D297353CC}">
                <c16:uniqueId val="{00000005-C15A-49C2-B98F-40F6125FAD1B}"/>
              </c:ext>
            </c:extLst>
          </c:dPt>
          <c:dLbls>
            <c:dLbl>
              <c:idx val="0"/>
              <c:layout>
                <c:manualLayout>
                  <c:x val="0.16046746790023997"/>
                  <c:y val="0.1721539588337592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15A-49C2-B98F-40F6125FAD1B}"/>
                </c:ext>
              </c:extLst>
            </c:dLbl>
            <c:dLbl>
              <c:idx val="1"/>
              <c:delete val="1"/>
              <c:extLst>
                <c:ext xmlns:c15="http://schemas.microsoft.com/office/drawing/2012/chart" uri="{CE6537A1-D6FC-4f65-9D91-7224C49458BB}"/>
                <c:ext xmlns:c16="http://schemas.microsoft.com/office/drawing/2014/chart" uri="{C3380CC4-5D6E-409C-BE32-E72D297353CC}">
                  <c16:uniqueId val="{00000003-C15A-49C2-B98F-40F6125FAD1B}"/>
                </c:ext>
              </c:extLst>
            </c:dLbl>
            <c:dLbl>
              <c:idx val="2"/>
              <c:delete val="1"/>
              <c:extLst>
                <c:ext xmlns:c15="http://schemas.microsoft.com/office/drawing/2012/chart" uri="{CE6537A1-D6FC-4f65-9D91-7224C49458BB}"/>
                <c:ext xmlns:c16="http://schemas.microsoft.com/office/drawing/2014/chart" uri="{C3380CC4-5D6E-409C-BE32-E72D297353CC}">
                  <c16:uniqueId val="{00000006-C15A-49C2-B98F-40F6125FAD1B}"/>
                </c:ext>
              </c:extLst>
            </c:dLbl>
            <c:dLbl>
              <c:idx val="3"/>
              <c:layout>
                <c:manualLayout>
                  <c:x val="-0.16464537003190352"/>
                  <c:y val="-8.23075557456622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15A-49C2-B98F-40F6125FAD1B}"/>
                </c:ext>
              </c:extLst>
            </c:dLbl>
            <c:spPr>
              <a:pattFill prst="pct75">
                <a:fgClr>
                  <a:prstClr val="black">
                    <a:lumMod val="75000"/>
                    <a:lumOff val="25000"/>
                  </a:prstClr>
                </a:fgClr>
                <a:bgClr>
                  <a:prstClr val="black">
                    <a:lumMod val="65000"/>
                    <a:lumOff val="35000"/>
                  </a:prst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ru-RU"/>
              </a:p>
            </c:txP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Sheet1!$A$2:$A$5</c:f>
              <c:strCache>
                <c:ptCount val="2"/>
                <c:pt idx="0">
                  <c:v>A</c:v>
                </c:pt>
                <c:pt idx="1">
                  <c:v>B</c:v>
                </c:pt>
              </c:strCache>
            </c:strRef>
          </c:cat>
          <c:val>
            <c:numRef>
              <c:f>Sheet1!$B$2:$B$5</c:f>
              <c:numCache>
                <c:formatCode>General</c:formatCode>
                <c:ptCount val="4"/>
                <c:pt idx="0">
                  <c:v>4</c:v>
                </c:pt>
                <c:pt idx="1">
                  <c:v>0</c:v>
                </c:pt>
                <c:pt idx="2">
                  <c:v>0</c:v>
                </c:pt>
                <c:pt idx="3">
                  <c:v>1</c:v>
                </c:pt>
              </c:numCache>
            </c:numRef>
          </c:val>
          <c:extLst>
            <c:ext xmlns:c16="http://schemas.microsoft.com/office/drawing/2014/chart" uri="{C3380CC4-5D6E-409C-BE32-E72D297353CC}">
              <c16:uniqueId val="{00000004-C15A-49C2-B98F-40F6125FAD1B}"/>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ru-RU"/>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64057536056134E-2"/>
          <c:y val="1.719570565651515E-2"/>
          <c:w val="0.96490729322039903"/>
          <c:h val="0.96472996247322373"/>
        </c:manualLayout>
      </c:layout>
      <c:doughnutChart>
        <c:varyColors val="1"/>
        <c:ser>
          <c:idx val="1"/>
          <c:order val="0"/>
          <c:tx>
            <c:strRef>
              <c:f>Sheet1!$B$1</c:f>
              <c:strCache>
                <c:ptCount val="1"/>
                <c:pt idx="0">
                  <c:v>列1</c:v>
                </c:pt>
              </c:strCache>
            </c:strRef>
          </c:tx>
          <c:spPr>
            <a:effectLst/>
            <a:scene3d>
              <a:camera prst="orthographicFront"/>
              <a:lightRig rig="threePt" dir="t"/>
            </a:scene3d>
            <a:sp3d prstMaterial="matte">
              <a:bevelT w="127000" h="63500"/>
            </a:sp3d>
          </c:spPr>
          <c:dPt>
            <c:idx val="0"/>
            <c:bubble3D val="0"/>
            <c:spPr>
              <a:gradFill>
                <a:gsLst>
                  <a:gs pos="38521">
                    <a:srgbClr val="FFCCFF"/>
                  </a:gs>
                  <a:gs pos="1000">
                    <a:srgbClr val="CC0066"/>
                  </a:gs>
                  <a:gs pos="100000">
                    <a:srgbClr val="CC0066"/>
                  </a:gs>
                </a:gsLst>
                <a:lin ang="5400000" scaled="0"/>
              </a:gradFill>
              <a:ln>
                <a:noFill/>
              </a:ln>
              <a:effectLst/>
              <a:scene3d>
                <a:camera prst="orthographicFront"/>
                <a:lightRig rig="threePt" dir="t"/>
              </a:scene3d>
              <a:sp3d prstMaterial="matte">
                <a:bevelT w="127000" h="63500"/>
              </a:sp3d>
            </c:spPr>
            <c:extLst>
              <c:ext xmlns:c16="http://schemas.microsoft.com/office/drawing/2014/chart" uri="{C3380CC4-5D6E-409C-BE32-E72D297353CC}">
                <c16:uniqueId val="{00000001-98BA-440F-B036-423803D99B9F}"/>
              </c:ext>
            </c:extLst>
          </c:dPt>
          <c:dPt>
            <c:idx val="1"/>
            <c:bubble3D val="0"/>
            <c:spPr>
              <a:gradFill>
                <a:gsLst>
                  <a:gs pos="1000">
                    <a:srgbClr val="2FC9FF"/>
                  </a:gs>
                  <a:gs pos="44000">
                    <a:srgbClr val="66FFFF"/>
                  </a:gs>
                  <a:gs pos="100000">
                    <a:srgbClr val="2FC9FF"/>
                  </a:gs>
                </a:gsLst>
                <a:lin ang="5400000" scaled="0"/>
              </a:gradFill>
              <a:ln>
                <a:noFill/>
              </a:ln>
              <a:effectLst/>
              <a:scene3d>
                <a:camera prst="orthographicFront"/>
                <a:lightRig rig="threePt" dir="t"/>
              </a:scene3d>
              <a:sp3d prstMaterial="matte">
                <a:bevelT w="127000" h="63500"/>
              </a:sp3d>
            </c:spPr>
            <c:extLst>
              <c:ext xmlns:c16="http://schemas.microsoft.com/office/drawing/2014/chart" uri="{C3380CC4-5D6E-409C-BE32-E72D297353CC}">
                <c16:uniqueId val="{00000003-98BA-440F-B036-423803D99B9F}"/>
              </c:ext>
            </c:extLst>
          </c:dPt>
          <c:dPt>
            <c:idx val="2"/>
            <c:bubble3D val="0"/>
            <c:spPr>
              <a:gradFill>
                <a:gsLst>
                  <a:gs pos="1000">
                    <a:srgbClr val="FFFF00"/>
                  </a:gs>
                  <a:gs pos="44000">
                    <a:srgbClr val="FFFFCC"/>
                  </a:gs>
                  <a:gs pos="100000">
                    <a:srgbClr val="FFFF00"/>
                  </a:gs>
                </a:gsLst>
                <a:lin ang="5400000" scaled="0"/>
              </a:gradFill>
              <a:ln>
                <a:noFill/>
              </a:ln>
              <a:effectLst/>
              <a:scene3d>
                <a:camera prst="orthographicFront"/>
                <a:lightRig rig="threePt" dir="t"/>
              </a:scene3d>
              <a:sp3d prstMaterial="matte">
                <a:bevelT w="127000" h="63500"/>
              </a:sp3d>
            </c:spPr>
            <c:extLst>
              <c:ext xmlns:c16="http://schemas.microsoft.com/office/drawing/2014/chart" uri="{C3380CC4-5D6E-409C-BE32-E72D297353CC}">
                <c16:uniqueId val="{00000005-98BA-440F-B036-423803D99B9F}"/>
              </c:ext>
            </c:extLst>
          </c:dPt>
          <c:dPt>
            <c:idx val="3"/>
            <c:bubble3D val="0"/>
            <c:spPr>
              <a:gradFill>
                <a:gsLst>
                  <a:gs pos="1000">
                    <a:srgbClr val="00FF00"/>
                  </a:gs>
                  <a:gs pos="44000">
                    <a:srgbClr val="D7F9D7"/>
                  </a:gs>
                  <a:gs pos="100000">
                    <a:srgbClr val="00FF00"/>
                  </a:gs>
                </a:gsLst>
                <a:lin ang="5400000" scaled="0"/>
              </a:gradFill>
              <a:ln>
                <a:noFill/>
              </a:ln>
              <a:effectLst/>
              <a:scene3d>
                <a:camera prst="orthographicFront"/>
                <a:lightRig rig="threePt" dir="t"/>
              </a:scene3d>
              <a:sp3d prstMaterial="matte">
                <a:bevelT w="127000" h="63500"/>
              </a:sp3d>
            </c:spPr>
            <c:extLst>
              <c:ext xmlns:c16="http://schemas.microsoft.com/office/drawing/2014/chart" uri="{C3380CC4-5D6E-409C-BE32-E72D297353CC}">
                <c16:uniqueId val="{00000007-98BA-440F-B036-423803D99B9F}"/>
              </c:ext>
            </c:extLst>
          </c:dPt>
          <c:dLbls>
            <c:dLbl>
              <c:idx val="0"/>
              <c:layout>
                <c:manualLayout>
                  <c:x val="0.11466373984364699"/>
                  <c:y val="-0.229285333862916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8BA-440F-B036-423803D99B9F}"/>
                </c:ext>
              </c:extLst>
            </c:dLbl>
            <c:dLbl>
              <c:idx val="1"/>
              <c:layout>
                <c:manualLayout>
                  <c:x val="0.19947151434277263"/>
                  <c:y val="0.1281011313029873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8BA-440F-B036-423803D99B9F}"/>
                </c:ext>
              </c:extLst>
            </c:dLbl>
            <c:dLbl>
              <c:idx val="2"/>
              <c:layout>
                <c:manualLayout>
                  <c:x val="-0.13524441109763505"/>
                  <c:y val="8.23075557456622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8BA-440F-B036-423803D99B9F}"/>
                </c:ext>
              </c:extLst>
            </c:dLbl>
            <c:dLbl>
              <c:idx val="3"/>
              <c:layout>
                <c:manualLayout>
                  <c:x val="-0.16464537003190352"/>
                  <c:y val="-8.230755574566225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8BA-440F-B036-423803D99B9F}"/>
                </c:ext>
              </c:extLst>
            </c:dLbl>
            <c:spPr>
              <a:pattFill prst="pct75">
                <a:fgClr>
                  <a:prstClr val="black">
                    <a:lumMod val="75000"/>
                    <a:lumOff val="25000"/>
                  </a:prstClr>
                </a:fgClr>
                <a:bgClr>
                  <a:prstClr val="black">
                    <a:lumMod val="65000"/>
                    <a:lumOff val="35000"/>
                  </a:prst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ru-RU"/>
              </a:p>
            </c:txPr>
            <c:showLegendKey val="0"/>
            <c:showVal val="1"/>
            <c:showCatName val="0"/>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Sheet1!$A$2:$A$5</c:f>
              <c:strCache>
                <c:ptCount val="2"/>
                <c:pt idx="0">
                  <c:v>A</c:v>
                </c:pt>
                <c:pt idx="1">
                  <c:v>B</c:v>
                </c:pt>
              </c:strCache>
            </c:strRef>
          </c:cat>
          <c:val>
            <c:numRef>
              <c:f>Sheet1!$B$2:$B$5</c:f>
              <c:numCache>
                <c:formatCode>General</c:formatCode>
                <c:ptCount val="4"/>
                <c:pt idx="0">
                  <c:v>4</c:v>
                </c:pt>
                <c:pt idx="1">
                  <c:v>2</c:v>
                </c:pt>
                <c:pt idx="2">
                  <c:v>3</c:v>
                </c:pt>
                <c:pt idx="3">
                  <c:v>3</c:v>
                </c:pt>
              </c:numCache>
            </c:numRef>
          </c:val>
          <c:extLst>
            <c:ext xmlns:c16="http://schemas.microsoft.com/office/drawing/2014/chart" uri="{C3380CC4-5D6E-409C-BE32-E72D297353CC}">
              <c16:uniqueId val="{00000008-98BA-440F-B036-423803D99B9F}"/>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ru-RU"/>
    </a:p>
  </c:txPr>
  <c:externalData r:id="rId3">
    <c:autoUpdate val="0"/>
  </c:externalData>
  <c:userShapes r:id="rId4"/>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0"/>
    <c:view3D>
      <c:rotX val="15"/>
      <c:rotY val="20"/>
      <c:rAngAx val="0"/>
    </c:view3D>
    <c:floor>
      <c:thickness val="0"/>
    </c:floor>
    <c:sideWall>
      <c:thickness val="0"/>
    </c:sideWall>
    <c:backWall>
      <c:thickness val="0"/>
    </c:backWall>
    <c:plotArea>
      <c:layout>
        <c:manualLayout>
          <c:layoutTarget val="inner"/>
          <c:xMode val="edge"/>
          <c:yMode val="edge"/>
          <c:x val="2.6056827164925994E-2"/>
          <c:y val="5.0585259442461047E-2"/>
          <c:w val="0.62177050926898425"/>
          <c:h val="0.81226100514508004"/>
        </c:manualLayout>
      </c:layout>
      <c:bar3DChart>
        <c:barDir val="col"/>
        <c:grouping val="clustered"/>
        <c:varyColors val="0"/>
        <c:ser>
          <c:idx val="0"/>
          <c:order val="0"/>
          <c:tx>
            <c:strRef>
              <c:f>Лист1!$B$1</c:f>
              <c:strCache>
                <c:ptCount val="1"/>
                <c:pt idx="0">
                  <c:v>Количество проведенных контрольных мероприятий(шт)</c:v>
                </c:pt>
              </c:strCache>
            </c:strRef>
          </c:tx>
          <c:spPr>
            <a:solidFill>
              <a:srgbClr val="3399FF"/>
            </a:solidFill>
            <a:effectLst/>
          </c:spPr>
          <c:invertIfNegative val="0"/>
          <c:dPt>
            <c:idx val="1"/>
            <c:invertIfNegative val="0"/>
            <c:bubble3D val="0"/>
            <c:spPr>
              <a:solidFill>
                <a:srgbClr val="3399FF"/>
              </a:solidFill>
              <a:effectLst/>
            </c:spPr>
            <c:extLst>
              <c:ext xmlns:c16="http://schemas.microsoft.com/office/drawing/2014/chart" uri="{C3380CC4-5D6E-409C-BE32-E72D297353CC}">
                <c16:uniqueId val="{00000001-A18E-40FF-9D98-F512CBFBC01D}"/>
              </c:ext>
            </c:extLst>
          </c:dPt>
          <c:dLbls>
            <c:dLbl>
              <c:idx val="0"/>
              <c:layout>
                <c:manualLayout>
                  <c:x val="2.6427113407910461E-2"/>
                  <c:y val="-3.79508976204664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18E-40FF-9D98-F512CBFBC01D}"/>
                </c:ext>
              </c:extLst>
            </c:dLbl>
            <c:dLbl>
              <c:idx val="1"/>
              <c:layout>
                <c:manualLayout>
                  <c:x val="3.199071623062847E-2"/>
                  <c:y val="-2.45564631661841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18E-40FF-9D98-F512CBFBC01D}"/>
                </c:ext>
              </c:extLst>
            </c:dLbl>
            <c:spPr>
              <a:noFill/>
              <a:ln>
                <a:noFill/>
              </a:ln>
              <a:effectLst/>
            </c:spPr>
            <c:txPr>
              <a:bodyPr wrap="square" lIns="38100" tIns="19050" rIns="38100" bIns="19050" anchor="ctr">
                <a:spAutoFit/>
              </a:bodyPr>
              <a:lstStyle/>
              <a:p>
                <a:pPr>
                  <a:defRPr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Лист1!$A$2:$A$3</c:f>
              <c:numCache>
                <c:formatCode>General</c:formatCode>
                <c:ptCount val="2"/>
                <c:pt idx="0">
                  <c:v>2024</c:v>
                </c:pt>
                <c:pt idx="1">
                  <c:v>2025</c:v>
                </c:pt>
              </c:numCache>
            </c:numRef>
          </c:cat>
          <c:val>
            <c:numRef>
              <c:f>Лист1!$B$2:$B$3</c:f>
              <c:numCache>
                <c:formatCode>General</c:formatCode>
                <c:ptCount val="2"/>
                <c:pt idx="0">
                  <c:v>5</c:v>
                </c:pt>
                <c:pt idx="1">
                  <c:v>12</c:v>
                </c:pt>
              </c:numCache>
            </c:numRef>
          </c:val>
          <c:extLst>
            <c:ext xmlns:c16="http://schemas.microsoft.com/office/drawing/2014/chart" uri="{C3380CC4-5D6E-409C-BE32-E72D297353CC}">
              <c16:uniqueId val="{00000003-A18E-40FF-9D98-F512CBFBC01D}"/>
            </c:ext>
          </c:extLst>
        </c:ser>
        <c:ser>
          <c:idx val="1"/>
          <c:order val="1"/>
          <c:tx>
            <c:strRef>
              <c:f>Лист1!$C$1</c:f>
              <c:strCache>
                <c:ptCount val="1"/>
                <c:pt idx="0">
                  <c:v>Количество представлений о выявленных нарушениях(шт)</c:v>
                </c:pt>
              </c:strCache>
            </c:strRef>
          </c:tx>
          <c:spPr>
            <a:solidFill>
              <a:srgbClr val="BF0149"/>
            </a:solidFill>
            <a:scene3d>
              <a:camera prst="orthographicFront"/>
              <a:lightRig rig="threePt" dir="t"/>
            </a:scene3d>
            <a:sp3d>
              <a:bevelT w="31750" h="101600"/>
              <a:bevelB w="31750" h="101600"/>
            </a:sp3d>
          </c:spPr>
          <c:invertIfNegative val="0"/>
          <c:dLbls>
            <c:dLbl>
              <c:idx val="0"/>
              <c:layout>
                <c:manualLayout>
                  <c:x val="2.2985236519927007E-2"/>
                  <c:y val="-4.63960709658934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18E-40FF-9D98-F512CBFBC01D}"/>
                </c:ext>
              </c:extLst>
            </c:dLbl>
            <c:dLbl>
              <c:idx val="1"/>
              <c:layout>
                <c:manualLayout>
                  <c:x val="3.3381616936307916E-2"/>
                  <c:y val="-3.3486086135705702E-2"/>
                </c:manualLayout>
              </c:layout>
              <c:spPr>
                <a:noFill/>
                <a:ln>
                  <a:noFill/>
                </a:ln>
                <a:effectLst/>
              </c:spPr>
              <c:txPr>
                <a:bodyPr wrap="square" lIns="38100" tIns="19050" rIns="38100" bIns="19050" anchor="ctr">
                  <a:spAutoFit/>
                </a:bodyPr>
                <a:lstStyle/>
                <a:p>
                  <a:pPr>
                    <a:defRPr sz="18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18E-40FF-9D98-F512CBFBC01D}"/>
                </c:ext>
              </c:extLst>
            </c:dLbl>
            <c:spPr>
              <a:noFill/>
              <a:ln>
                <a:noFill/>
              </a:ln>
              <a:effectLst/>
            </c:spPr>
            <c:txPr>
              <a:bodyPr/>
              <a:lstStyle/>
              <a:p>
                <a:pPr>
                  <a:defRPr sz="18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Лист1!$A$2:$A$3</c:f>
              <c:numCache>
                <c:formatCode>General</c:formatCode>
                <c:ptCount val="2"/>
                <c:pt idx="0">
                  <c:v>2024</c:v>
                </c:pt>
                <c:pt idx="1">
                  <c:v>2025</c:v>
                </c:pt>
              </c:numCache>
            </c:numRef>
          </c:cat>
          <c:val>
            <c:numRef>
              <c:f>Лист1!$C$2:$C$3</c:f>
              <c:numCache>
                <c:formatCode>General</c:formatCode>
                <c:ptCount val="2"/>
                <c:pt idx="0">
                  <c:v>2</c:v>
                </c:pt>
                <c:pt idx="1">
                  <c:v>6</c:v>
                </c:pt>
              </c:numCache>
            </c:numRef>
          </c:val>
          <c:extLst>
            <c:ext xmlns:c16="http://schemas.microsoft.com/office/drawing/2014/chart" uri="{C3380CC4-5D6E-409C-BE32-E72D297353CC}">
              <c16:uniqueId val="{00000006-A18E-40FF-9D98-F512CBFBC01D}"/>
            </c:ext>
          </c:extLst>
        </c:ser>
        <c:dLbls>
          <c:showLegendKey val="0"/>
          <c:showVal val="0"/>
          <c:showCatName val="0"/>
          <c:showSerName val="0"/>
          <c:showPercent val="0"/>
          <c:showBubbleSize val="0"/>
        </c:dLbls>
        <c:gapWidth val="150"/>
        <c:shape val="cylinder"/>
        <c:axId val="263394432"/>
        <c:axId val="263395968"/>
        <c:axId val="0"/>
      </c:bar3DChart>
      <c:catAx>
        <c:axId val="263394432"/>
        <c:scaling>
          <c:orientation val="minMax"/>
        </c:scaling>
        <c:delete val="0"/>
        <c:axPos val="b"/>
        <c:numFmt formatCode="General" sourceLinked="1"/>
        <c:majorTickMark val="none"/>
        <c:minorTickMark val="none"/>
        <c:tickLblPos val="nextTo"/>
        <c:txPr>
          <a:bodyPr/>
          <a:lstStyle/>
          <a:p>
            <a:pPr>
              <a:defRPr b="1">
                <a:latin typeface="Times New Roman" panose="02020603050405020304" pitchFamily="18" charset="0"/>
                <a:cs typeface="Times New Roman" panose="02020603050405020304" pitchFamily="18" charset="0"/>
              </a:defRPr>
            </a:pPr>
            <a:endParaRPr lang="ru-RU"/>
          </a:p>
        </c:txPr>
        <c:crossAx val="263395968"/>
        <c:crosses val="autoZero"/>
        <c:auto val="1"/>
        <c:lblAlgn val="ctr"/>
        <c:lblOffset val="100"/>
        <c:noMultiLvlLbl val="0"/>
      </c:catAx>
      <c:valAx>
        <c:axId val="263395968"/>
        <c:scaling>
          <c:orientation val="minMax"/>
        </c:scaling>
        <c:delete val="1"/>
        <c:axPos val="l"/>
        <c:numFmt formatCode="General" sourceLinked="1"/>
        <c:majorTickMark val="none"/>
        <c:minorTickMark val="none"/>
        <c:tickLblPos val="none"/>
        <c:crossAx val="263394432"/>
        <c:crosses val="autoZero"/>
        <c:crossBetween val="between"/>
      </c:valAx>
    </c:plotArea>
    <c:legend>
      <c:legendPos val="r"/>
      <c:legendEntry>
        <c:idx val="0"/>
        <c:txPr>
          <a:bodyPr/>
          <a:lstStyle/>
          <a:p>
            <a:pPr>
              <a:defRPr sz="1600" b="1">
                <a:latin typeface="Times New Roman" panose="02020603050405020304" pitchFamily="18" charset="0"/>
                <a:cs typeface="Times New Roman" panose="02020603050405020304" pitchFamily="18" charset="0"/>
              </a:defRPr>
            </a:pPr>
            <a:endParaRPr lang="ru-RU"/>
          </a:p>
        </c:txPr>
      </c:legendEntry>
      <c:legendEntry>
        <c:idx val="1"/>
        <c:txPr>
          <a:bodyPr/>
          <a:lstStyle/>
          <a:p>
            <a:pPr>
              <a:defRPr sz="1600" b="1">
                <a:latin typeface="Times New Roman" panose="02020603050405020304" pitchFamily="18" charset="0"/>
                <a:cs typeface="Times New Roman" panose="02020603050405020304" pitchFamily="18" charset="0"/>
              </a:defRPr>
            </a:pPr>
            <a:endParaRPr lang="ru-RU"/>
          </a:p>
        </c:txPr>
      </c:legendEntry>
      <c:layout>
        <c:manualLayout>
          <c:xMode val="edge"/>
          <c:yMode val="edge"/>
          <c:x val="0.62831365665167049"/>
          <c:y val="6.8052867586699067E-2"/>
          <c:w val="0.32598616502828787"/>
          <c:h val="0.69706675947849583"/>
        </c:manualLayout>
      </c:layout>
      <c:overlay val="0"/>
      <c:txPr>
        <a:bodyPr/>
        <a:lstStyle/>
        <a:p>
          <a:pPr>
            <a:defRPr sz="1600" b="1">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spPr>
    <a:noFill/>
  </c:spPr>
  <c:txPr>
    <a:bodyPr/>
    <a:lstStyle/>
    <a:p>
      <a:pPr>
        <a:defRPr sz="1817"/>
      </a:pPr>
      <a:endParaRPr lang="ru-RU"/>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rAngAx val="1"/>
    </c:view3D>
    <c:floor>
      <c:thickness val="0"/>
      <c:spPr>
        <a:solidFill>
          <a:srgbClr val="FFFFCC"/>
        </a:solidFill>
      </c:spPr>
    </c:floor>
    <c:sideWall>
      <c:thickness val="0"/>
      <c:spPr>
        <a:noFill/>
        <a:ln w="25400">
          <a:noFill/>
        </a:ln>
      </c:spPr>
    </c:sideWall>
    <c:backWall>
      <c:thickness val="0"/>
      <c:spPr>
        <a:noFill/>
        <a:ln w="25400">
          <a:noFill/>
        </a:ln>
      </c:spPr>
    </c:backWall>
    <c:plotArea>
      <c:layout/>
      <c:bar3DChart>
        <c:barDir val="col"/>
        <c:grouping val="stacked"/>
        <c:varyColors val="0"/>
        <c:ser>
          <c:idx val="0"/>
          <c:order val="0"/>
          <c:tx>
            <c:strRef>
              <c:f>Лист1!$B$1</c:f>
              <c:strCache>
                <c:ptCount val="1"/>
                <c:pt idx="0">
                  <c:v>Ряд 1</c:v>
                </c:pt>
              </c:strCache>
            </c:strRef>
          </c:tx>
          <c:spPr>
            <a:scene3d>
              <a:camera prst="orthographicFront"/>
              <a:lightRig rig="threePt" dir="t"/>
            </a:scene3d>
            <a:sp3d>
              <a:bevelT h="127000"/>
              <a:bevelB w="177800" h="266700"/>
            </a:sp3d>
          </c:spPr>
          <c:invertIfNegative val="0"/>
          <c:dPt>
            <c:idx val="0"/>
            <c:invertIfNegative val="0"/>
            <c:bubble3D val="0"/>
            <c:spPr>
              <a:solidFill>
                <a:srgbClr val="00B050"/>
              </a:solidFill>
              <a:scene3d>
                <a:camera prst="orthographicFront"/>
                <a:lightRig rig="threePt" dir="t"/>
              </a:scene3d>
              <a:sp3d>
                <a:bevelT h="127000"/>
                <a:bevelB w="177800" h="266700"/>
              </a:sp3d>
            </c:spPr>
            <c:extLst>
              <c:ext xmlns:c16="http://schemas.microsoft.com/office/drawing/2014/chart" uri="{C3380CC4-5D6E-409C-BE32-E72D297353CC}">
                <c16:uniqueId val="{00000001-9D02-40E8-8AFE-10B433B544DD}"/>
              </c:ext>
            </c:extLst>
          </c:dPt>
          <c:dPt>
            <c:idx val="1"/>
            <c:invertIfNegative val="0"/>
            <c:bubble3D val="0"/>
            <c:spPr>
              <a:solidFill>
                <a:srgbClr val="FF9966"/>
              </a:solidFill>
              <a:scene3d>
                <a:camera prst="orthographicFront"/>
                <a:lightRig rig="threePt" dir="t"/>
              </a:scene3d>
              <a:sp3d>
                <a:bevelT h="127000"/>
                <a:bevelB w="177800" h="266700"/>
              </a:sp3d>
            </c:spPr>
            <c:extLst>
              <c:ext xmlns:c16="http://schemas.microsoft.com/office/drawing/2014/chart" uri="{C3380CC4-5D6E-409C-BE32-E72D297353CC}">
                <c16:uniqueId val="{00000003-9D02-40E8-8AFE-10B433B544DD}"/>
              </c:ext>
            </c:extLst>
          </c:dPt>
          <c:dPt>
            <c:idx val="2"/>
            <c:invertIfNegative val="0"/>
            <c:bubble3D val="0"/>
            <c:spPr>
              <a:solidFill>
                <a:srgbClr val="C00000"/>
              </a:solidFill>
              <a:scene3d>
                <a:camera prst="orthographicFront"/>
                <a:lightRig rig="threePt" dir="t"/>
              </a:scene3d>
              <a:sp3d>
                <a:bevelT h="127000"/>
                <a:bevelB w="177800" h="266700"/>
              </a:sp3d>
            </c:spPr>
            <c:extLst>
              <c:ext xmlns:c16="http://schemas.microsoft.com/office/drawing/2014/chart" uri="{C3380CC4-5D6E-409C-BE32-E72D297353CC}">
                <c16:uniqueId val="{00000005-9D02-40E8-8AFE-10B433B544DD}"/>
              </c:ext>
            </c:extLst>
          </c:dPt>
          <c:dPt>
            <c:idx val="3"/>
            <c:invertIfNegative val="0"/>
            <c:bubble3D val="0"/>
            <c:spPr>
              <a:solidFill>
                <a:srgbClr val="FF9966"/>
              </a:solidFill>
              <a:scene3d>
                <a:camera prst="orthographicFront"/>
                <a:lightRig rig="threePt" dir="t"/>
              </a:scene3d>
              <a:sp3d>
                <a:bevelT h="127000"/>
                <a:bevelB w="177800" h="266700"/>
              </a:sp3d>
            </c:spPr>
            <c:extLst>
              <c:ext xmlns:c16="http://schemas.microsoft.com/office/drawing/2014/chart" uri="{C3380CC4-5D6E-409C-BE32-E72D297353CC}">
                <c16:uniqueId val="{00000007-9D02-40E8-8AFE-10B433B544DD}"/>
              </c:ext>
            </c:extLst>
          </c:dPt>
          <c:dPt>
            <c:idx val="4"/>
            <c:invertIfNegative val="0"/>
            <c:bubble3D val="0"/>
            <c:spPr>
              <a:solidFill>
                <a:srgbClr val="0038A8"/>
              </a:solidFill>
              <a:scene3d>
                <a:camera prst="orthographicFront"/>
                <a:lightRig rig="threePt" dir="t"/>
              </a:scene3d>
              <a:sp3d>
                <a:bevelT h="127000"/>
                <a:bevelB w="177800" h="266700"/>
              </a:sp3d>
            </c:spPr>
            <c:extLst>
              <c:ext xmlns:c16="http://schemas.microsoft.com/office/drawing/2014/chart" uri="{C3380CC4-5D6E-409C-BE32-E72D297353CC}">
                <c16:uniqueId val="{00000009-9D02-40E8-8AFE-10B433B544DD}"/>
              </c:ext>
            </c:extLst>
          </c:dPt>
          <c:dPt>
            <c:idx val="5"/>
            <c:invertIfNegative val="0"/>
            <c:bubble3D val="0"/>
            <c:spPr>
              <a:solidFill>
                <a:srgbClr val="0038A8"/>
              </a:solidFill>
              <a:scene3d>
                <a:camera prst="orthographicFront"/>
                <a:lightRig rig="threePt" dir="t"/>
              </a:scene3d>
              <a:sp3d>
                <a:bevelT h="127000"/>
                <a:bevelB w="177800" h="266700"/>
              </a:sp3d>
            </c:spPr>
            <c:extLst>
              <c:ext xmlns:c16="http://schemas.microsoft.com/office/drawing/2014/chart" uri="{C3380CC4-5D6E-409C-BE32-E72D297353CC}">
                <c16:uniqueId val="{0000000B-9D02-40E8-8AFE-10B433B544DD}"/>
              </c:ext>
            </c:extLst>
          </c:dPt>
          <c:dLbls>
            <c:dLbl>
              <c:idx val="0"/>
              <c:layout>
                <c:manualLayout>
                  <c:x val="1.0096592246793878E-2"/>
                  <c:y val="-0.3257523939808481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D02-40E8-8AFE-10B433B544DD}"/>
                </c:ext>
              </c:extLst>
            </c:dLbl>
            <c:dLbl>
              <c:idx val="1"/>
              <c:layout>
                <c:manualLayout>
                  <c:x val="8.6539947808908866E-3"/>
                  <c:y val="-0.3309230669011790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D02-40E8-8AFE-10B433B544DD}"/>
                </c:ext>
              </c:extLst>
            </c:dLbl>
            <c:dLbl>
              <c:idx val="2"/>
              <c:layout>
                <c:manualLayout>
                  <c:x val="5.7694812838822154E-3"/>
                  <c:y val="-0.3179963846003517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D02-40E8-8AFE-10B433B544DD}"/>
                </c:ext>
              </c:extLst>
            </c:dLbl>
            <c:dLbl>
              <c:idx val="3"/>
              <c:layout>
                <c:manualLayout>
                  <c:x val="1.1538962567764485E-2"/>
                  <c:y val="-0.3826297961044883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D02-40E8-8AFE-10B433B544DD}"/>
                </c:ext>
              </c:extLst>
            </c:dLbl>
            <c:dLbl>
              <c:idx val="4"/>
              <c:layout>
                <c:manualLayout>
                  <c:x val="1.2981332888734879E-2"/>
                  <c:y val="-0.3878004690248192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D02-40E8-8AFE-10B433B544DD}"/>
                </c:ext>
              </c:extLst>
            </c:dLbl>
            <c:dLbl>
              <c:idx val="5"/>
              <c:layout>
                <c:manualLayout>
                  <c:x val="1.0096592246793878E-2"/>
                  <c:y val="-0.3722884502638264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D02-40E8-8AFE-10B433B544DD}"/>
                </c:ext>
              </c:extLst>
            </c:dLbl>
            <c:dLbl>
              <c:idx val="6"/>
              <c:layout>
                <c:manualLayout>
                  <c:x val="1.8750814172617203E-2"/>
                  <c:y val="-0.3878004690248192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D02-40E8-8AFE-10B433B544DD}"/>
                </c:ext>
              </c:extLst>
            </c:dLbl>
            <c:spPr>
              <a:noFill/>
              <a:ln>
                <a:noFill/>
              </a:ln>
              <a:effectLst/>
            </c:spPr>
            <c:txPr>
              <a:bodyPr/>
              <a:lstStyle/>
              <a:p>
                <a:pPr>
                  <a:defRPr b="1">
                    <a:solidFill>
                      <a:schemeClr val="tx1"/>
                    </a:solidFill>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Лист1!$A$2:$A$8</c:f>
              <c:strCache>
                <c:ptCount val="7"/>
                <c:pt idx="0">
                  <c:v>За 2018 год</c:v>
                </c:pt>
                <c:pt idx="1">
                  <c:v>За 2019 год</c:v>
                </c:pt>
                <c:pt idx="2">
                  <c:v>За 2020 год</c:v>
                </c:pt>
                <c:pt idx="3">
                  <c:v>За 2021 год</c:v>
                </c:pt>
                <c:pt idx="4">
                  <c:v>За 2022 год</c:v>
                </c:pt>
                <c:pt idx="5">
                  <c:v>За 2023 год</c:v>
                </c:pt>
                <c:pt idx="6">
                  <c:v>За 2024 год</c:v>
                </c:pt>
              </c:strCache>
            </c:strRef>
          </c:cat>
          <c:val>
            <c:numRef>
              <c:f>Лист1!$B$2:$B$8</c:f>
              <c:numCache>
                <c:formatCode>#,##0.00</c:formatCode>
                <c:ptCount val="7"/>
                <c:pt idx="0">
                  <c:v>131.5</c:v>
                </c:pt>
                <c:pt idx="1">
                  <c:v>135.5</c:v>
                </c:pt>
                <c:pt idx="2">
                  <c:v>133.5</c:v>
                </c:pt>
                <c:pt idx="3">
                  <c:v>155.5</c:v>
                </c:pt>
                <c:pt idx="4">
                  <c:v>160</c:v>
                </c:pt>
                <c:pt idx="5">
                  <c:v>154</c:v>
                </c:pt>
                <c:pt idx="6">
                  <c:v>160.75</c:v>
                </c:pt>
              </c:numCache>
            </c:numRef>
          </c:val>
          <c:extLst>
            <c:ext xmlns:c16="http://schemas.microsoft.com/office/drawing/2014/chart" uri="{C3380CC4-5D6E-409C-BE32-E72D297353CC}">
              <c16:uniqueId val="{0000000D-9D02-40E8-8AFE-10B433B544DD}"/>
            </c:ext>
          </c:extLst>
        </c:ser>
        <c:dLbls>
          <c:showLegendKey val="0"/>
          <c:showVal val="0"/>
          <c:showCatName val="0"/>
          <c:showSerName val="0"/>
          <c:showPercent val="0"/>
          <c:showBubbleSize val="0"/>
        </c:dLbls>
        <c:gapWidth val="120"/>
        <c:gapDepth val="142"/>
        <c:shape val="box"/>
        <c:axId val="263883008"/>
        <c:axId val="263884800"/>
        <c:axId val="0"/>
      </c:bar3DChart>
      <c:catAx>
        <c:axId val="263883008"/>
        <c:scaling>
          <c:orientation val="minMax"/>
        </c:scaling>
        <c:delete val="0"/>
        <c:axPos val="b"/>
        <c:numFmt formatCode="General" sourceLinked="0"/>
        <c:majorTickMark val="out"/>
        <c:minorTickMark val="none"/>
        <c:tickLblPos val="nextTo"/>
        <c:txPr>
          <a:bodyPr/>
          <a:lstStyle/>
          <a:p>
            <a:pPr>
              <a:defRPr sz="1800" b="1">
                <a:solidFill>
                  <a:schemeClr val="tx1"/>
                </a:solidFill>
                <a:latin typeface="Times New Roman" pitchFamily="18" charset="0"/>
                <a:cs typeface="Times New Roman" pitchFamily="18" charset="0"/>
              </a:defRPr>
            </a:pPr>
            <a:endParaRPr lang="ru-RU"/>
          </a:p>
        </c:txPr>
        <c:crossAx val="263884800"/>
        <c:crosses val="autoZero"/>
        <c:auto val="1"/>
        <c:lblAlgn val="ctr"/>
        <c:lblOffset val="100"/>
        <c:noMultiLvlLbl val="0"/>
      </c:catAx>
      <c:valAx>
        <c:axId val="263884800"/>
        <c:scaling>
          <c:orientation val="minMax"/>
        </c:scaling>
        <c:delete val="1"/>
        <c:axPos val="l"/>
        <c:numFmt formatCode="#,##0.00" sourceLinked="1"/>
        <c:majorTickMark val="out"/>
        <c:minorTickMark val="none"/>
        <c:tickLblPos val="nextTo"/>
        <c:crossAx val="263883008"/>
        <c:crosses val="autoZero"/>
        <c:crossBetween val="between"/>
      </c:valAx>
    </c:plotArea>
    <c:plotVisOnly val="1"/>
    <c:dispBlanksAs val="gap"/>
    <c:showDLblsOverMax val="0"/>
  </c:chart>
  <c:txPr>
    <a:bodyPr/>
    <a:lstStyle/>
    <a:p>
      <a:pPr>
        <a:defRPr sz="1800"/>
      </a:pPr>
      <a:endParaRPr lang="ru-RU"/>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10"/>
    </mc:Choice>
    <mc:Fallback>
      <c:style val="10"/>
    </mc:Fallback>
  </mc:AlternateContent>
  <c:clrMapOvr bg1="lt1" tx1="dk1" bg2="lt2" tx2="dk2" accent1="accent1" accent2="accent2" accent3="accent3" accent4="accent4" accent5="accent5" accent6="accent6" hlink="hlink" folHlink="folHlink"/>
  <c:chart>
    <c:autoTitleDeleted val="0"/>
    <c:view3D>
      <c:rotX val="0"/>
      <c:rotY val="20"/>
      <c:depthPercent val="100"/>
      <c:rAngAx val="0"/>
      <c:perspective val="0"/>
    </c:view3D>
    <c:floor>
      <c:thickness val="0"/>
    </c:floor>
    <c:sideWall>
      <c:thickness val="0"/>
    </c:sideWall>
    <c:backWall>
      <c:thickness val="0"/>
    </c:backWall>
    <c:plotArea>
      <c:layout>
        <c:manualLayout>
          <c:layoutTarget val="inner"/>
          <c:xMode val="edge"/>
          <c:yMode val="edge"/>
          <c:x val="4.4444444444444446E-2"/>
          <c:y val="0.13577639859252094"/>
          <c:w val="0.91427766841644786"/>
          <c:h val="0.62445922162593304"/>
        </c:manualLayout>
      </c:layout>
      <c:bar3DChart>
        <c:barDir val="col"/>
        <c:grouping val="clustered"/>
        <c:varyColors val="0"/>
        <c:ser>
          <c:idx val="0"/>
          <c:order val="0"/>
          <c:spPr>
            <a:scene3d>
              <a:camera prst="orthographicFront"/>
              <a:lightRig rig="threePt" dir="t"/>
            </a:scene3d>
            <a:sp3d>
              <a:bevelT w="127000" h="127000"/>
              <a:bevelB w="127000" h="127000"/>
              <a:contourClr>
                <a:srgbClr val="000000"/>
              </a:contourClr>
            </a:sp3d>
          </c:spPr>
          <c:invertIfNegative val="0"/>
          <c:dPt>
            <c:idx val="0"/>
            <c:invertIfNegative val="0"/>
            <c:bubble3D val="0"/>
            <c:spPr>
              <a:gradFill flip="none" rotWithShape="1">
                <a:gsLst>
                  <a:gs pos="27000">
                    <a:srgbClr val="FF0000"/>
                  </a:gs>
                  <a:gs pos="100000">
                    <a:srgbClr val="FFABAB"/>
                  </a:gs>
                </a:gsLst>
                <a:lin ang="13500000" scaled="1"/>
                <a:tileRect/>
              </a:gradFill>
              <a:ln>
                <a:noFill/>
              </a:ln>
              <a:scene3d>
                <a:camera prst="orthographicFront"/>
                <a:lightRig rig="threePt" dir="t"/>
              </a:scene3d>
              <a:sp3d>
                <a:bevelT w="127000" h="127000"/>
                <a:bevelB w="127000" h="127000"/>
                <a:contourClr>
                  <a:srgbClr val="000000"/>
                </a:contourClr>
              </a:sp3d>
            </c:spPr>
            <c:extLst>
              <c:ext xmlns:c16="http://schemas.microsoft.com/office/drawing/2014/chart" uri="{C3380CC4-5D6E-409C-BE32-E72D297353CC}">
                <c16:uniqueId val="{00000001-E9D1-4D5A-8324-048F1FB0F694}"/>
              </c:ext>
            </c:extLst>
          </c:dPt>
          <c:dPt>
            <c:idx val="1"/>
            <c:invertIfNegative val="0"/>
            <c:bubble3D val="0"/>
            <c:spPr>
              <a:gradFill>
                <a:gsLst>
                  <a:gs pos="27000">
                    <a:srgbClr val="92D050"/>
                  </a:gs>
                  <a:gs pos="100000">
                    <a:srgbClr val="70AD47">
                      <a:lumMod val="20000"/>
                      <a:lumOff val="80000"/>
                    </a:srgbClr>
                  </a:gs>
                </a:gsLst>
                <a:lin ang="13500000" scaled="1"/>
              </a:gradFill>
              <a:ln>
                <a:noFill/>
              </a:ln>
              <a:scene3d>
                <a:camera prst="orthographicFront"/>
                <a:lightRig rig="threePt" dir="t"/>
              </a:scene3d>
              <a:sp3d>
                <a:bevelT w="127000" h="127000"/>
                <a:bevelB w="127000" h="127000"/>
                <a:contourClr>
                  <a:srgbClr val="000000"/>
                </a:contourClr>
              </a:sp3d>
            </c:spPr>
            <c:extLst>
              <c:ext xmlns:c16="http://schemas.microsoft.com/office/drawing/2014/chart" uri="{C3380CC4-5D6E-409C-BE32-E72D297353CC}">
                <c16:uniqueId val="{00000003-E9D1-4D5A-8324-048F1FB0F694}"/>
              </c:ext>
            </c:extLst>
          </c:dPt>
          <c:dPt>
            <c:idx val="2"/>
            <c:invertIfNegative val="0"/>
            <c:bubble3D val="0"/>
            <c:spPr>
              <a:gradFill>
                <a:gsLst>
                  <a:gs pos="27000">
                    <a:srgbClr val="00B0F0"/>
                  </a:gs>
                  <a:gs pos="100000">
                    <a:srgbClr val="5B9BD5">
                      <a:lumMod val="40000"/>
                      <a:lumOff val="60000"/>
                    </a:srgbClr>
                  </a:gs>
                </a:gsLst>
                <a:lin ang="13500000" scaled="1"/>
              </a:gradFill>
              <a:ln>
                <a:noFill/>
              </a:ln>
              <a:scene3d>
                <a:camera prst="orthographicFront"/>
                <a:lightRig rig="threePt" dir="t"/>
              </a:scene3d>
              <a:sp3d>
                <a:bevelT w="127000" h="127000"/>
                <a:bevelB w="127000" h="127000"/>
                <a:contourClr>
                  <a:srgbClr val="000000"/>
                </a:contourClr>
              </a:sp3d>
            </c:spPr>
            <c:extLst>
              <c:ext xmlns:c16="http://schemas.microsoft.com/office/drawing/2014/chart" uri="{C3380CC4-5D6E-409C-BE32-E72D297353CC}">
                <c16:uniqueId val="{00000005-E9D1-4D5A-8324-048F1FB0F694}"/>
              </c:ext>
            </c:extLst>
          </c:dPt>
          <c:dPt>
            <c:idx val="3"/>
            <c:invertIfNegative val="0"/>
            <c:bubble3D val="0"/>
            <c:spPr>
              <a:gradFill>
                <a:gsLst>
                  <a:gs pos="27000">
                    <a:srgbClr val="FFC000"/>
                  </a:gs>
                  <a:gs pos="100000">
                    <a:srgbClr val="FFC000">
                      <a:lumMod val="20000"/>
                      <a:lumOff val="80000"/>
                    </a:srgbClr>
                  </a:gs>
                </a:gsLst>
                <a:lin ang="13500000" scaled="1"/>
              </a:gradFill>
              <a:ln>
                <a:noFill/>
              </a:ln>
              <a:scene3d>
                <a:camera prst="orthographicFront"/>
                <a:lightRig rig="threePt" dir="t"/>
              </a:scene3d>
              <a:sp3d>
                <a:bevelT w="127000" h="127000"/>
                <a:bevelB w="127000" h="127000"/>
                <a:contourClr>
                  <a:srgbClr val="000000"/>
                </a:contourClr>
              </a:sp3d>
            </c:spPr>
            <c:extLst>
              <c:ext xmlns:c16="http://schemas.microsoft.com/office/drawing/2014/chart" uri="{C3380CC4-5D6E-409C-BE32-E72D297353CC}">
                <c16:uniqueId val="{00000007-E9D1-4D5A-8324-048F1FB0F694}"/>
              </c:ext>
            </c:extLst>
          </c:dPt>
          <c:dPt>
            <c:idx val="4"/>
            <c:invertIfNegative val="0"/>
            <c:bubble3D val="0"/>
            <c:spPr>
              <a:gradFill>
                <a:gsLst>
                  <a:gs pos="27000">
                    <a:srgbClr val="873AC0"/>
                  </a:gs>
                  <a:gs pos="100000">
                    <a:srgbClr val="FFBDFF"/>
                  </a:gs>
                </a:gsLst>
                <a:lin ang="13500000" scaled="1"/>
              </a:gradFill>
              <a:ln>
                <a:noFill/>
              </a:ln>
              <a:scene3d>
                <a:camera prst="orthographicFront"/>
                <a:lightRig rig="threePt" dir="t"/>
              </a:scene3d>
              <a:sp3d>
                <a:bevelT w="127000" h="127000"/>
                <a:bevelB w="127000" h="127000"/>
                <a:contourClr>
                  <a:srgbClr val="000000"/>
                </a:contourClr>
              </a:sp3d>
            </c:spPr>
            <c:extLst>
              <c:ext xmlns:c16="http://schemas.microsoft.com/office/drawing/2014/chart" uri="{C3380CC4-5D6E-409C-BE32-E72D297353CC}">
                <c16:uniqueId val="{00000009-E9D1-4D5A-8324-048F1FB0F694}"/>
              </c:ext>
            </c:extLst>
          </c:dPt>
          <c:dPt>
            <c:idx val="5"/>
            <c:invertIfNegative val="0"/>
            <c:bubble3D val="0"/>
            <c:spPr>
              <a:solidFill>
                <a:srgbClr val="7030A0"/>
              </a:solidFill>
              <a:ln>
                <a:noFill/>
              </a:ln>
              <a:scene3d>
                <a:camera prst="orthographicFront"/>
                <a:lightRig rig="threePt" dir="t"/>
              </a:scene3d>
              <a:sp3d>
                <a:bevelT w="127000" h="127000"/>
                <a:bevelB w="127000" h="127000"/>
                <a:contourClr>
                  <a:srgbClr val="000000"/>
                </a:contourClr>
              </a:sp3d>
            </c:spPr>
            <c:extLst>
              <c:ext xmlns:c16="http://schemas.microsoft.com/office/drawing/2014/chart" uri="{C3380CC4-5D6E-409C-BE32-E72D297353CC}">
                <c16:uniqueId val="{0000000B-E9D1-4D5A-8324-048F1FB0F694}"/>
              </c:ext>
            </c:extLst>
          </c:dPt>
          <c:dPt>
            <c:idx val="6"/>
            <c:invertIfNegative val="0"/>
            <c:bubble3D val="0"/>
            <c:extLst>
              <c:ext xmlns:c16="http://schemas.microsoft.com/office/drawing/2014/chart" uri="{C3380CC4-5D6E-409C-BE32-E72D297353CC}">
                <c16:uniqueId val="{0000000C-E9D1-4D5A-8324-048F1FB0F694}"/>
              </c:ext>
            </c:extLst>
          </c:dPt>
          <c:dLbls>
            <c:spPr>
              <a:noFill/>
              <a:ln>
                <a:noFill/>
              </a:ln>
              <a:effectLst/>
            </c:spPr>
            <c:txPr>
              <a:bodyPr/>
              <a:lstStyle/>
              <a:p>
                <a:pPr algn="ctr">
                  <a:defRPr lang="ru-RU" sz="1799" b="1" i="0" u="none" strike="noStrike" kern="1200" baseline="0">
                    <a:solidFill>
                      <a:prstClr val="black"/>
                    </a:solidFill>
                    <a:latin typeface="Bookman Old Style" pitchFamily="18" charset="0"/>
                    <a:ea typeface="+mn-ea"/>
                    <a:cs typeface="Arial" pitchFamily="34"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Лист2!$E$350:$E$354</c:f>
              <c:strCache>
                <c:ptCount val="5"/>
                <c:pt idx="0">
                  <c:v>Первомайск</c:v>
                </c:pt>
                <c:pt idx="1">
                  <c:v>Лукояновский район</c:v>
                </c:pt>
                <c:pt idx="2">
                  <c:v>Шатковский район</c:v>
                </c:pt>
                <c:pt idx="3">
                  <c:v>Починковский район</c:v>
                </c:pt>
                <c:pt idx="4">
                  <c:v>Арзамасский район</c:v>
                </c:pt>
              </c:strCache>
            </c:strRef>
          </c:cat>
          <c:val>
            <c:numRef>
              <c:f>Лист2!$N$350:$N$354</c:f>
              <c:numCache>
                <c:formatCode>0.0</c:formatCode>
                <c:ptCount val="5"/>
                <c:pt idx="0">
                  <c:v>87.6</c:v>
                </c:pt>
                <c:pt idx="1">
                  <c:v>56</c:v>
                </c:pt>
                <c:pt idx="2">
                  <c:v>67.900000000000006</c:v>
                </c:pt>
                <c:pt idx="3">
                  <c:v>62.9</c:v>
                </c:pt>
                <c:pt idx="4">
                  <c:v>59.9</c:v>
                </c:pt>
              </c:numCache>
            </c:numRef>
          </c:val>
          <c:extLst>
            <c:ext xmlns:c16="http://schemas.microsoft.com/office/drawing/2014/chart" uri="{C3380CC4-5D6E-409C-BE32-E72D297353CC}">
              <c16:uniqueId val="{0000000D-E9D1-4D5A-8324-048F1FB0F694}"/>
            </c:ext>
          </c:extLst>
        </c:ser>
        <c:dLbls>
          <c:showLegendKey val="0"/>
          <c:showVal val="1"/>
          <c:showCatName val="0"/>
          <c:showSerName val="0"/>
          <c:showPercent val="0"/>
          <c:showBubbleSize val="0"/>
        </c:dLbls>
        <c:gapWidth val="150"/>
        <c:shape val="box"/>
        <c:axId val="45053824"/>
        <c:axId val="45059072"/>
        <c:axId val="0"/>
      </c:bar3DChart>
      <c:catAx>
        <c:axId val="45053824"/>
        <c:scaling>
          <c:orientation val="minMax"/>
        </c:scaling>
        <c:delete val="0"/>
        <c:axPos val="b"/>
        <c:numFmt formatCode="General" sourceLinked="1"/>
        <c:majorTickMark val="out"/>
        <c:minorTickMark val="none"/>
        <c:tickLblPos val="nextTo"/>
        <c:txPr>
          <a:bodyPr/>
          <a:lstStyle/>
          <a:p>
            <a:pPr>
              <a:defRPr sz="1099" b="1">
                <a:latin typeface="Bookman Old Style" pitchFamily="18" charset="0"/>
              </a:defRPr>
            </a:pPr>
            <a:endParaRPr lang="ru-RU"/>
          </a:p>
        </c:txPr>
        <c:crossAx val="45059072"/>
        <c:crosses val="autoZero"/>
        <c:auto val="1"/>
        <c:lblAlgn val="ctr"/>
        <c:lblOffset val="100"/>
        <c:noMultiLvlLbl val="0"/>
      </c:catAx>
      <c:valAx>
        <c:axId val="45059072"/>
        <c:scaling>
          <c:orientation val="minMax"/>
        </c:scaling>
        <c:delete val="1"/>
        <c:axPos val="l"/>
        <c:numFmt formatCode="0.0" sourceLinked="1"/>
        <c:majorTickMark val="out"/>
        <c:minorTickMark val="none"/>
        <c:tickLblPos val="nextTo"/>
        <c:crossAx val="45053824"/>
        <c:crosses val="autoZero"/>
        <c:crossBetween val="between"/>
      </c:valAx>
      <c:spPr>
        <a:noFill/>
        <a:ln w="25377">
          <a:noFill/>
        </a:ln>
      </c:spPr>
    </c:plotArea>
    <c:plotVisOnly val="1"/>
    <c:dispBlanksAs val="gap"/>
    <c:showDLblsOverMax val="0"/>
  </c:chart>
  <c:txPr>
    <a:bodyPr/>
    <a:lstStyle/>
    <a:p>
      <a:pPr>
        <a:defRPr sz="1798"/>
      </a:pPr>
      <a:endParaRPr lang="ru-RU"/>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0"/>
      <c:rotY val="20"/>
      <c:depthPercent val="100"/>
      <c:rAngAx val="0"/>
      <c:perspective val="0"/>
    </c:view3D>
    <c:floor>
      <c:thickness val="0"/>
    </c:floor>
    <c:sideWall>
      <c:thickness val="0"/>
      <c:spPr>
        <a:noFill/>
        <a:ln w="25400">
          <a:noFill/>
        </a:ln>
      </c:spPr>
    </c:sideWall>
    <c:backWall>
      <c:thickness val="0"/>
      <c:spPr>
        <a:noFill/>
        <a:ln w="25400">
          <a:noFill/>
        </a:ln>
      </c:spPr>
    </c:backWall>
    <c:plotArea>
      <c:layout>
        <c:manualLayout>
          <c:layoutTarget val="inner"/>
          <c:xMode val="edge"/>
          <c:yMode val="edge"/>
          <c:x val="6.941509933129536E-2"/>
          <c:y val="6.2012453689767072E-2"/>
          <c:w val="0.91691497615954543"/>
          <c:h val="0.59154362702455421"/>
        </c:manualLayout>
      </c:layout>
      <c:bar3DChart>
        <c:barDir val="col"/>
        <c:grouping val="clustered"/>
        <c:varyColors val="0"/>
        <c:ser>
          <c:idx val="0"/>
          <c:order val="0"/>
          <c:spPr>
            <a:solidFill>
              <a:srgbClr val="00B0F0"/>
            </a:solidFill>
            <a:scene3d>
              <a:camera prst="orthographicFront"/>
              <a:lightRig rig="threePt" dir="t"/>
            </a:scene3d>
            <a:sp3d>
              <a:bevelT w="127000" h="127000"/>
              <a:bevelB w="127000" h="127000"/>
            </a:sp3d>
          </c:spPr>
          <c:invertIfNegative val="0"/>
          <c:dPt>
            <c:idx val="0"/>
            <c:invertIfNegative val="0"/>
            <c:bubble3D val="0"/>
            <c:spPr>
              <a:gradFill>
                <a:gsLst>
                  <a:gs pos="27000">
                    <a:srgbClr val="FF0000"/>
                  </a:gs>
                  <a:gs pos="100000">
                    <a:srgbClr val="FFABAB"/>
                  </a:gs>
                </a:gsLst>
                <a:lin ang="13500000" scaled="1"/>
              </a:gradFill>
              <a:scene3d>
                <a:camera prst="orthographicFront"/>
                <a:lightRig rig="threePt" dir="t"/>
              </a:scene3d>
              <a:sp3d>
                <a:bevelT w="127000" h="127000"/>
                <a:bevelB w="127000" h="127000"/>
              </a:sp3d>
            </c:spPr>
            <c:extLst>
              <c:ext xmlns:c16="http://schemas.microsoft.com/office/drawing/2014/chart" uri="{C3380CC4-5D6E-409C-BE32-E72D297353CC}">
                <c16:uniqueId val="{00000001-1778-428D-AF98-E756163594A2}"/>
              </c:ext>
            </c:extLst>
          </c:dPt>
          <c:dPt>
            <c:idx val="1"/>
            <c:invertIfNegative val="0"/>
            <c:bubble3D val="0"/>
            <c:spPr>
              <a:gradFill>
                <a:gsLst>
                  <a:gs pos="27000">
                    <a:srgbClr val="92D050"/>
                  </a:gs>
                  <a:gs pos="100000">
                    <a:srgbClr val="70AD47">
                      <a:lumMod val="20000"/>
                      <a:lumOff val="80000"/>
                    </a:srgbClr>
                  </a:gs>
                </a:gsLst>
                <a:lin ang="13500000" scaled="1"/>
              </a:gradFill>
              <a:scene3d>
                <a:camera prst="orthographicFront"/>
                <a:lightRig rig="threePt" dir="t"/>
              </a:scene3d>
              <a:sp3d>
                <a:bevelT w="127000" h="127000"/>
                <a:bevelB w="127000" h="127000"/>
              </a:sp3d>
            </c:spPr>
            <c:extLst>
              <c:ext xmlns:c16="http://schemas.microsoft.com/office/drawing/2014/chart" uri="{C3380CC4-5D6E-409C-BE32-E72D297353CC}">
                <c16:uniqueId val="{00000003-1778-428D-AF98-E756163594A2}"/>
              </c:ext>
            </c:extLst>
          </c:dPt>
          <c:dPt>
            <c:idx val="2"/>
            <c:invertIfNegative val="0"/>
            <c:bubble3D val="0"/>
            <c:spPr>
              <a:gradFill>
                <a:gsLst>
                  <a:gs pos="27000">
                    <a:srgbClr val="00B0F0"/>
                  </a:gs>
                  <a:gs pos="100000">
                    <a:srgbClr val="5B9BD5">
                      <a:lumMod val="40000"/>
                      <a:lumOff val="60000"/>
                    </a:srgbClr>
                  </a:gs>
                </a:gsLst>
                <a:lin ang="13500000" scaled="1"/>
              </a:gradFill>
              <a:scene3d>
                <a:camera prst="orthographicFront"/>
                <a:lightRig rig="threePt" dir="t"/>
              </a:scene3d>
              <a:sp3d>
                <a:bevelT w="127000" h="127000"/>
                <a:bevelB w="127000" h="127000"/>
              </a:sp3d>
            </c:spPr>
            <c:extLst>
              <c:ext xmlns:c16="http://schemas.microsoft.com/office/drawing/2014/chart" uri="{C3380CC4-5D6E-409C-BE32-E72D297353CC}">
                <c16:uniqueId val="{00000004-1778-428D-AF98-E756163594A2}"/>
              </c:ext>
            </c:extLst>
          </c:dPt>
          <c:dPt>
            <c:idx val="3"/>
            <c:invertIfNegative val="0"/>
            <c:bubble3D val="0"/>
            <c:spPr>
              <a:gradFill>
                <a:gsLst>
                  <a:gs pos="27000">
                    <a:srgbClr val="FFC000"/>
                  </a:gs>
                  <a:gs pos="100000">
                    <a:srgbClr val="FFC000">
                      <a:lumMod val="20000"/>
                      <a:lumOff val="80000"/>
                    </a:srgbClr>
                  </a:gs>
                </a:gsLst>
                <a:lin ang="13500000" scaled="1"/>
              </a:gradFill>
              <a:scene3d>
                <a:camera prst="orthographicFront"/>
                <a:lightRig rig="threePt" dir="t"/>
              </a:scene3d>
              <a:sp3d>
                <a:bevelT w="127000" h="127000"/>
                <a:bevelB w="127000" h="127000"/>
              </a:sp3d>
            </c:spPr>
            <c:extLst>
              <c:ext xmlns:c16="http://schemas.microsoft.com/office/drawing/2014/chart" uri="{C3380CC4-5D6E-409C-BE32-E72D297353CC}">
                <c16:uniqueId val="{00000006-1778-428D-AF98-E756163594A2}"/>
              </c:ext>
            </c:extLst>
          </c:dPt>
          <c:dPt>
            <c:idx val="4"/>
            <c:invertIfNegative val="0"/>
            <c:bubble3D val="0"/>
            <c:spPr>
              <a:gradFill>
                <a:gsLst>
                  <a:gs pos="27000">
                    <a:srgbClr val="873AC0"/>
                  </a:gs>
                  <a:gs pos="100000">
                    <a:srgbClr val="FFBDFF"/>
                  </a:gs>
                </a:gsLst>
                <a:lin ang="13500000" scaled="1"/>
              </a:gradFill>
              <a:scene3d>
                <a:camera prst="orthographicFront"/>
                <a:lightRig rig="threePt" dir="t"/>
              </a:scene3d>
              <a:sp3d>
                <a:bevelT w="127000" h="127000"/>
                <a:bevelB w="127000" h="127000"/>
              </a:sp3d>
            </c:spPr>
            <c:extLst>
              <c:ext xmlns:c16="http://schemas.microsoft.com/office/drawing/2014/chart" uri="{C3380CC4-5D6E-409C-BE32-E72D297353CC}">
                <c16:uniqueId val="{00000008-1778-428D-AF98-E756163594A2}"/>
              </c:ext>
            </c:extLst>
          </c:dPt>
          <c:dPt>
            <c:idx val="5"/>
            <c:invertIfNegative val="0"/>
            <c:bubble3D val="0"/>
            <c:spPr>
              <a:solidFill>
                <a:srgbClr val="7030A0"/>
              </a:solidFill>
              <a:scene3d>
                <a:camera prst="orthographicFront"/>
                <a:lightRig rig="threePt" dir="t"/>
              </a:scene3d>
              <a:sp3d>
                <a:bevelT w="127000" h="127000"/>
                <a:bevelB w="127000" h="127000"/>
              </a:sp3d>
            </c:spPr>
            <c:extLst>
              <c:ext xmlns:c16="http://schemas.microsoft.com/office/drawing/2014/chart" uri="{C3380CC4-5D6E-409C-BE32-E72D297353CC}">
                <c16:uniqueId val="{0000000A-1778-428D-AF98-E756163594A2}"/>
              </c:ext>
            </c:extLst>
          </c:dPt>
          <c:dPt>
            <c:idx val="6"/>
            <c:invertIfNegative val="0"/>
            <c:bubble3D val="0"/>
            <c:extLst>
              <c:ext xmlns:c16="http://schemas.microsoft.com/office/drawing/2014/chart" uri="{C3380CC4-5D6E-409C-BE32-E72D297353CC}">
                <c16:uniqueId val="{0000000B-1778-428D-AF98-E756163594A2}"/>
              </c:ext>
            </c:extLst>
          </c:dPt>
          <c:dLbls>
            <c:dLbl>
              <c:idx val="0"/>
              <c:layout>
                <c:manualLayout>
                  <c:x val="6.8340098644358452E-3"/>
                  <c:y val="3.01031328591102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778-428D-AF98-E756163594A2}"/>
                </c:ext>
              </c:extLst>
            </c:dLbl>
            <c:dLbl>
              <c:idx val="1"/>
              <c:layout>
                <c:manualLayout>
                  <c:x val="1.0934415783097352E-2"/>
                  <c:y val="2.7594219683403886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778-428D-AF98-E756163594A2}"/>
                </c:ext>
              </c:extLst>
            </c:dLbl>
            <c:dLbl>
              <c:idx val="2"/>
              <c:layout>
                <c:manualLayout>
                  <c:x val="1.0934415783097352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778-428D-AF98-E756163594A2}"/>
                </c:ext>
              </c:extLst>
            </c:dLbl>
            <c:dLbl>
              <c:idx val="3"/>
              <c:layout>
                <c:manualLayout>
                  <c:x val="6.8340098644358452E-3"/>
                  <c:y val="1.3797109841701943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778-428D-AF98-E756163594A2}"/>
                </c:ext>
              </c:extLst>
            </c:dLbl>
            <c:dLbl>
              <c:idx val="4"/>
              <c:layout>
                <c:manualLayout>
                  <c:x val="8.200811837322913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778-428D-AF98-E756163594A2}"/>
                </c:ext>
              </c:extLst>
            </c:dLbl>
            <c:spPr>
              <a:noFill/>
              <a:ln>
                <a:noFill/>
              </a:ln>
              <a:effectLst/>
            </c:spPr>
            <c:txPr>
              <a:bodyPr/>
              <a:lstStyle/>
              <a:p>
                <a:pPr>
                  <a:defRPr sz="1799" b="1">
                    <a:latin typeface="Bookman Old Style" pitchFamily="18" charset="0"/>
                    <a:cs typeface="Arial" pitchFamily="34"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Лист2!$E$350:$E$354</c:f>
              <c:strCache>
                <c:ptCount val="5"/>
                <c:pt idx="0">
                  <c:v>Первомайск</c:v>
                </c:pt>
                <c:pt idx="1">
                  <c:v>Лукояновский район</c:v>
                </c:pt>
                <c:pt idx="2">
                  <c:v>Шатковский район</c:v>
                </c:pt>
                <c:pt idx="3">
                  <c:v>Починковский район</c:v>
                </c:pt>
                <c:pt idx="4">
                  <c:v>Арзамасский район</c:v>
                </c:pt>
              </c:strCache>
            </c:strRef>
          </c:cat>
          <c:val>
            <c:numRef>
              <c:f>Лист2!$N$350:$N$354</c:f>
              <c:numCache>
                <c:formatCode>0.0</c:formatCode>
                <c:ptCount val="5"/>
                <c:pt idx="0">
                  <c:v>84.8</c:v>
                </c:pt>
                <c:pt idx="1">
                  <c:v>55.8</c:v>
                </c:pt>
                <c:pt idx="2">
                  <c:v>66</c:v>
                </c:pt>
                <c:pt idx="3">
                  <c:v>61.6</c:v>
                </c:pt>
                <c:pt idx="4">
                  <c:v>59.6</c:v>
                </c:pt>
              </c:numCache>
            </c:numRef>
          </c:val>
          <c:extLst>
            <c:ext xmlns:c16="http://schemas.microsoft.com/office/drawing/2014/chart" uri="{C3380CC4-5D6E-409C-BE32-E72D297353CC}">
              <c16:uniqueId val="{0000000C-1778-428D-AF98-E756163594A2}"/>
            </c:ext>
          </c:extLst>
        </c:ser>
        <c:dLbls>
          <c:showLegendKey val="0"/>
          <c:showVal val="0"/>
          <c:showCatName val="0"/>
          <c:showSerName val="0"/>
          <c:showPercent val="0"/>
          <c:showBubbleSize val="0"/>
        </c:dLbls>
        <c:gapWidth val="150"/>
        <c:shape val="box"/>
        <c:axId val="46434944"/>
        <c:axId val="46440832"/>
        <c:axId val="0"/>
      </c:bar3DChart>
      <c:catAx>
        <c:axId val="46434944"/>
        <c:scaling>
          <c:orientation val="minMax"/>
        </c:scaling>
        <c:delete val="0"/>
        <c:axPos val="b"/>
        <c:numFmt formatCode="General" sourceLinked="1"/>
        <c:majorTickMark val="out"/>
        <c:minorTickMark val="none"/>
        <c:tickLblPos val="nextTo"/>
        <c:txPr>
          <a:bodyPr/>
          <a:lstStyle/>
          <a:p>
            <a:pPr>
              <a:defRPr sz="1100" b="1">
                <a:latin typeface="Bookman Old Style" pitchFamily="18" charset="0"/>
              </a:defRPr>
            </a:pPr>
            <a:endParaRPr lang="ru-RU"/>
          </a:p>
        </c:txPr>
        <c:crossAx val="46440832"/>
        <c:crosses val="autoZero"/>
        <c:auto val="1"/>
        <c:lblAlgn val="ctr"/>
        <c:lblOffset val="100"/>
        <c:noMultiLvlLbl val="0"/>
      </c:catAx>
      <c:valAx>
        <c:axId val="46440832"/>
        <c:scaling>
          <c:orientation val="minMax"/>
        </c:scaling>
        <c:delete val="1"/>
        <c:axPos val="l"/>
        <c:numFmt formatCode="0.0" sourceLinked="1"/>
        <c:majorTickMark val="out"/>
        <c:minorTickMark val="none"/>
        <c:tickLblPos val="nextTo"/>
        <c:crossAx val="46434944"/>
        <c:crosses val="autoZero"/>
        <c:crossBetween val="between"/>
      </c:valAx>
      <c:spPr>
        <a:noFill/>
        <a:ln w="25389">
          <a:noFill/>
        </a:ln>
      </c:spPr>
    </c:plotArea>
    <c:plotVisOnly val="1"/>
    <c:dispBlanksAs val="gap"/>
    <c:showDLblsOverMax val="0"/>
  </c:chart>
  <c:txPr>
    <a:bodyPr/>
    <a:lstStyle/>
    <a:p>
      <a:pPr>
        <a:defRPr sz="1799"/>
      </a:pPr>
      <a:endParaRPr lang="ru-RU"/>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spPr>
        <a:noFill/>
        <a:ln w="6350">
          <a:noFill/>
        </a:ln>
      </c:spPr>
    </c:floor>
    <c:sideWall>
      <c:thickness val="0"/>
      <c:spPr>
        <a:noFill/>
      </c:spPr>
    </c:sideWall>
    <c:backWall>
      <c:thickness val="0"/>
      <c:spPr>
        <a:noFill/>
        <a:ln w="25400">
          <a:noFill/>
        </a:ln>
      </c:spPr>
    </c:backWall>
    <c:plotArea>
      <c:layout/>
      <c:bar3DChart>
        <c:barDir val="col"/>
        <c:grouping val="clustered"/>
        <c:varyColors val="0"/>
        <c:ser>
          <c:idx val="0"/>
          <c:order val="0"/>
          <c:tx>
            <c:strRef>
              <c:f>Лист1!$B$1</c:f>
              <c:strCache>
                <c:ptCount val="1"/>
                <c:pt idx="0">
                  <c:v>2024 год</c:v>
                </c:pt>
              </c:strCache>
            </c:strRef>
          </c:tx>
          <c:spPr>
            <a:solidFill>
              <a:srgbClr val="00B050"/>
            </a:solidFill>
            <a:scene3d>
              <a:camera prst="orthographicFront"/>
              <a:lightRig rig="threePt" dir="t"/>
            </a:scene3d>
            <a:sp3d>
              <a:bevelT w="127000" h="127000"/>
              <a:bevelB w="127000" h="127000"/>
            </a:sp3d>
          </c:spPr>
          <c:invertIfNegative val="0"/>
          <c:dLbls>
            <c:dLbl>
              <c:idx val="0"/>
              <c:layout>
                <c:manualLayout>
                  <c:x val="-9.0619308049040038E-3"/>
                  <c:y val="-3.193596489782028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C9F-44D4-91BE-846246233FB8}"/>
                </c:ext>
              </c:extLst>
            </c:dLbl>
            <c:dLbl>
              <c:idx val="1"/>
              <c:layout>
                <c:manualLayout>
                  <c:x val="-1.0572252605721337E-2"/>
                  <c:y val="-3.193596489782028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C9F-44D4-91BE-846246233FB8}"/>
                </c:ext>
              </c:extLst>
            </c:dLbl>
            <c:dLbl>
              <c:idx val="2"/>
              <c:layout>
                <c:manualLayout>
                  <c:x val="1.2082574406538671E-2"/>
                  <c:y val="-1.7443519024810304E-2"/>
                </c:manualLayout>
              </c:layout>
              <c:tx>
                <c:rich>
                  <a:bodyPr/>
                  <a:lstStyle/>
                  <a:p>
                    <a:r>
                      <a:rPr lang="en-US" dirty="0"/>
                      <a:t>27,9</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EC9F-44D4-91BE-846246233FB8}"/>
                </c:ext>
              </c:extLst>
            </c:dLbl>
            <c:numFmt formatCode="#,##0.0" sourceLinked="0"/>
            <c:spPr>
              <a:noFill/>
              <a:ln>
                <a:noFill/>
              </a:ln>
              <a:effectLst/>
            </c:spPr>
            <c:txPr>
              <a:bodyPr/>
              <a:lstStyle/>
              <a:p>
                <a:pPr>
                  <a:defRPr b="1"/>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Лист1!$A$2:$A$4</c:f>
              <c:strCache>
                <c:ptCount val="3"/>
                <c:pt idx="0">
                  <c:v>Доходы</c:v>
                </c:pt>
                <c:pt idx="1">
                  <c:v>Расходы</c:v>
                </c:pt>
                <c:pt idx="2">
                  <c:v>Дефицид (-), Профицит (+)</c:v>
                </c:pt>
              </c:strCache>
            </c:strRef>
          </c:cat>
          <c:val>
            <c:numRef>
              <c:f>Лист1!$B$2:$B$4</c:f>
              <c:numCache>
                <c:formatCode>General</c:formatCode>
                <c:ptCount val="3"/>
                <c:pt idx="0">
                  <c:v>1197.0999999999999</c:v>
                </c:pt>
                <c:pt idx="1">
                  <c:v>1169.2</c:v>
                </c:pt>
                <c:pt idx="2">
                  <c:v>27.899999999999864</c:v>
                </c:pt>
              </c:numCache>
            </c:numRef>
          </c:val>
          <c:extLst>
            <c:ext xmlns:c16="http://schemas.microsoft.com/office/drawing/2014/chart" uri="{C3380CC4-5D6E-409C-BE32-E72D297353CC}">
              <c16:uniqueId val="{00000003-EC9F-44D4-91BE-846246233FB8}"/>
            </c:ext>
          </c:extLst>
        </c:ser>
        <c:ser>
          <c:idx val="1"/>
          <c:order val="1"/>
          <c:tx>
            <c:strRef>
              <c:f>Лист1!$C$1</c:f>
              <c:strCache>
                <c:ptCount val="1"/>
                <c:pt idx="0">
                  <c:v>2025 год</c:v>
                </c:pt>
              </c:strCache>
            </c:strRef>
          </c:tx>
          <c:spPr>
            <a:solidFill>
              <a:srgbClr val="FFC000"/>
            </a:solidFill>
            <a:scene3d>
              <a:camera prst="orthographicFront"/>
              <a:lightRig rig="threePt" dir="t"/>
            </a:scene3d>
            <a:sp3d>
              <a:bevelT w="127000" h="127000"/>
              <a:bevelB w="127000" h="127000"/>
            </a:sp3d>
          </c:spPr>
          <c:invertIfNegative val="0"/>
          <c:dLbls>
            <c:dLbl>
              <c:idx val="0"/>
              <c:layout>
                <c:manualLayout>
                  <c:x val="2.2654827012260036E-2"/>
                  <c:y val="-1.77422027210112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C9F-44D4-91BE-846246233FB8}"/>
                </c:ext>
              </c:extLst>
            </c:dLbl>
            <c:dLbl>
              <c:idx val="1"/>
              <c:layout>
                <c:manualLayout>
                  <c:x val="2.2654827012260008E-2"/>
                  <c:y val="-2.48390838094157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C9F-44D4-91BE-846246233FB8}"/>
                </c:ext>
              </c:extLst>
            </c:dLbl>
            <c:dLbl>
              <c:idx val="2"/>
              <c:layout>
                <c:manualLayout>
                  <c:x val="1.2082574406538671E-2"/>
                  <c:y val="2.7940476726001996E-7"/>
                </c:manualLayout>
              </c:layout>
              <c:tx>
                <c:rich>
                  <a:bodyPr/>
                  <a:lstStyle/>
                  <a:p>
                    <a:r>
                      <a:rPr lang="en-US" dirty="0"/>
                      <a:t>-46,4</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6-EC9F-44D4-91BE-846246233FB8}"/>
                </c:ext>
              </c:extLst>
            </c:dLbl>
            <c:numFmt formatCode="#,##0.0" sourceLinked="0"/>
            <c:spPr>
              <a:noFill/>
              <a:ln>
                <a:noFill/>
              </a:ln>
              <a:effectLst/>
            </c:spPr>
            <c:txPr>
              <a:bodyPr/>
              <a:lstStyle/>
              <a:p>
                <a:pPr>
                  <a:defRPr b="1"/>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Лист1!$A$2:$A$4</c:f>
              <c:strCache>
                <c:ptCount val="3"/>
                <c:pt idx="0">
                  <c:v>Доходы</c:v>
                </c:pt>
                <c:pt idx="1">
                  <c:v>Расходы</c:v>
                </c:pt>
                <c:pt idx="2">
                  <c:v>Дефицид (-), Профицит (+)</c:v>
                </c:pt>
              </c:strCache>
            </c:strRef>
          </c:cat>
          <c:val>
            <c:numRef>
              <c:f>Лист1!$C$2:$C$4</c:f>
              <c:numCache>
                <c:formatCode>General</c:formatCode>
                <c:ptCount val="3"/>
                <c:pt idx="0">
                  <c:v>1400</c:v>
                </c:pt>
                <c:pt idx="1">
                  <c:v>1446.4</c:v>
                </c:pt>
                <c:pt idx="2">
                  <c:v>-46.400000000000091</c:v>
                </c:pt>
              </c:numCache>
            </c:numRef>
          </c:val>
          <c:extLst>
            <c:ext xmlns:c16="http://schemas.microsoft.com/office/drawing/2014/chart" uri="{C3380CC4-5D6E-409C-BE32-E72D297353CC}">
              <c16:uniqueId val="{00000007-EC9F-44D4-91BE-846246233FB8}"/>
            </c:ext>
          </c:extLst>
        </c:ser>
        <c:dLbls>
          <c:showLegendKey val="0"/>
          <c:showVal val="0"/>
          <c:showCatName val="0"/>
          <c:showSerName val="0"/>
          <c:showPercent val="0"/>
          <c:showBubbleSize val="0"/>
        </c:dLbls>
        <c:gapWidth val="150"/>
        <c:shape val="box"/>
        <c:axId val="124431360"/>
        <c:axId val="124433152"/>
        <c:axId val="0"/>
      </c:bar3DChart>
      <c:catAx>
        <c:axId val="124431360"/>
        <c:scaling>
          <c:orientation val="minMax"/>
        </c:scaling>
        <c:delete val="1"/>
        <c:axPos val="b"/>
        <c:numFmt formatCode="General" sourceLinked="0"/>
        <c:majorTickMark val="out"/>
        <c:minorTickMark val="none"/>
        <c:tickLblPos val="nextTo"/>
        <c:crossAx val="124433152"/>
        <c:crosses val="autoZero"/>
        <c:auto val="1"/>
        <c:lblAlgn val="ctr"/>
        <c:lblOffset val="100"/>
        <c:noMultiLvlLbl val="0"/>
      </c:catAx>
      <c:valAx>
        <c:axId val="124433152"/>
        <c:scaling>
          <c:orientation val="minMax"/>
        </c:scaling>
        <c:delete val="1"/>
        <c:axPos val="l"/>
        <c:numFmt formatCode="General" sourceLinked="1"/>
        <c:majorTickMark val="out"/>
        <c:minorTickMark val="none"/>
        <c:tickLblPos val="nextTo"/>
        <c:crossAx val="124431360"/>
        <c:crosses val="autoZero"/>
        <c:crossBetween val="between"/>
      </c:valAx>
      <c:spPr>
        <a:noFill/>
        <a:ln w="25400">
          <a:noFill/>
        </a:ln>
      </c:spPr>
    </c:plotArea>
    <c:legend>
      <c:legendPos val="r"/>
      <c:layout>
        <c:manualLayout>
          <c:xMode val="edge"/>
          <c:yMode val="edge"/>
          <c:x val="0.75169179826286825"/>
          <c:y val="0.18860576182922947"/>
          <c:w val="0.13805471027746632"/>
          <c:h val="0.19697533163250339"/>
        </c:manualLayout>
      </c:layout>
      <c:overlay val="0"/>
    </c:legend>
    <c:plotVisOnly val="1"/>
    <c:dispBlanksAs val="gap"/>
    <c:showDLblsOverMax val="0"/>
  </c:chart>
  <c:txPr>
    <a:bodyPr/>
    <a:lstStyle/>
    <a:p>
      <a:pPr>
        <a:defRPr sz="1800"/>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3"/>
      <c:rotY val="0"/>
      <c:depthPercent val="100"/>
      <c:rAngAx val="0"/>
    </c:view3D>
    <c:floor>
      <c:thickness val="0"/>
    </c:floor>
    <c:sideWall>
      <c:thickness val="0"/>
      <c:spPr>
        <a:noFill/>
        <a:ln w="25390">
          <a:noFill/>
        </a:ln>
      </c:spPr>
    </c:sideWall>
    <c:backWall>
      <c:thickness val="0"/>
      <c:spPr>
        <a:noFill/>
        <a:ln w="25390">
          <a:noFill/>
        </a:ln>
      </c:spPr>
    </c:backWall>
    <c:plotArea>
      <c:layout>
        <c:manualLayout>
          <c:layoutTarget val="inner"/>
          <c:xMode val="edge"/>
          <c:yMode val="edge"/>
          <c:x val="3.640385152536809E-2"/>
          <c:y val="0.05"/>
          <c:w val="0.70305912318844654"/>
          <c:h val="0.84479183070866137"/>
        </c:manualLayout>
      </c:layout>
      <c:bar3DChart>
        <c:barDir val="col"/>
        <c:grouping val="stacked"/>
        <c:varyColors val="0"/>
        <c:ser>
          <c:idx val="0"/>
          <c:order val="0"/>
          <c:tx>
            <c:strRef>
              <c:f>Лист1!$B$1</c:f>
              <c:strCache>
                <c:ptCount val="1"/>
                <c:pt idx="0">
                  <c:v>Налогоые доходы</c:v>
                </c:pt>
              </c:strCache>
            </c:strRef>
          </c:tx>
          <c:spPr>
            <a:gradFill flip="none" rotWithShape="1">
              <a:gsLst>
                <a:gs pos="0">
                  <a:srgbClr val="ABFFEF"/>
                </a:gs>
                <a:gs pos="100000">
                  <a:srgbClr val="00FFCC"/>
                </a:gs>
              </a:gsLst>
              <a:lin ang="13500000" scaled="1"/>
              <a:tileRect/>
            </a:gradFill>
            <a:ln w="9497" cap="flat" cmpd="sng" algn="ctr">
              <a:solidFill>
                <a:srgbClr val="ABFFEF"/>
              </a:solidFill>
              <a:prstDash val="solid"/>
            </a:ln>
            <a:effectLst>
              <a:outerShdw sx="1000" sy="1000" rotWithShape="0">
                <a:prstClr val="black"/>
              </a:outerShdw>
            </a:effectLst>
            <a:scene3d>
              <a:camera prst="orthographicFront"/>
              <a:lightRig rig="balanced" dir="tr"/>
            </a:scene3d>
            <a:sp3d prstMaterial="matte">
              <a:bevelT w="127000" h="127000"/>
              <a:bevelB w="0" h="127000"/>
              <a:contourClr>
                <a:srgbClr val="000000"/>
              </a:contourClr>
            </a:sp3d>
          </c:spPr>
          <c:invertIfNegative val="0"/>
          <c:dLbls>
            <c:dLbl>
              <c:idx val="3"/>
              <c:layout>
                <c:manualLayout>
                  <c:x val="5.1163253986982174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4C2-4E9C-B119-3FDEF264AC29}"/>
                </c:ext>
              </c:extLst>
            </c:dLbl>
            <c:dLbl>
              <c:idx val="4"/>
              <c:layout>
                <c:manualLayout>
                  <c:x val="1.34839028742797E-3"/>
                  <c:y val="2.6604592078283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341-41A1-AC5D-BFC92C6F554D}"/>
                </c:ext>
              </c:extLst>
            </c:dLbl>
            <c:spPr>
              <a:noFill/>
              <a:ln>
                <a:noFill/>
              </a:ln>
              <a:effectLst/>
            </c:spPr>
            <c:txPr>
              <a:bodyPr/>
              <a:lstStyle/>
              <a:p>
                <a:pPr>
                  <a:defRPr sz="1800" b="1">
                    <a:solidFill>
                      <a:schemeClr val="tx1"/>
                    </a:solidFill>
                    <a:latin typeface="Arial" pitchFamily="34" charset="0"/>
                    <a:cs typeface="Arial" pitchFamily="34"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2021 год</c:v>
                </c:pt>
                <c:pt idx="1">
                  <c:v>2022 год</c:v>
                </c:pt>
                <c:pt idx="2">
                  <c:v>2023 год</c:v>
                </c:pt>
                <c:pt idx="3">
                  <c:v>2024 год</c:v>
                </c:pt>
                <c:pt idx="4">
                  <c:v>2025 год</c:v>
                </c:pt>
              </c:strCache>
            </c:strRef>
          </c:cat>
          <c:val>
            <c:numRef>
              <c:f>Лист1!$B$2:$B$6</c:f>
              <c:numCache>
                <c:formatCode>0.0</c:formatCode>
                <c:ptCount val="5"/>
                <c:pt idx="0">
                  <c:v>325.89999999999998</c:v>
                </c:pt>
                <c:pt idx="1">
                  <c:v>342.5</c:v>
                </c:pt>
                <c:pt idx="2">
                  <c:v>477.3</c:v>
                </c:pt>
                <c:pt idx="3">
                  <c:v>600.4</c:v>
                </c:pt>
                <c:pt idx="4">
                  <c:v>640.9</c:v>
                </c:pt>
              </c:numCache>
            </c:numRef>
          </c:val>
          <c:extLst>
            <c:ext xmlns:c16="http://schemas.microsoft.com/office/drawing/2014/chart" uri="{C3380CC4-5D6E-409C-BE32-E72D297353CC}">
              <c16:uniqueId val="{00000001-D341-41A1-AC5D-BFC92C6F554D}"/>
            </c:ext>
          </c:extLst>
        </c:ser>
        <c:ser>
          <c:idx val="1"/>
          <c:order val="1"/>
          <c:tx>
            <c:strRef>
              <c:f>Лист1!$C$1</c:f>
              <c:strCache>
                <c:ptCount val="1"/>
                <c:pt idx="0">
                  <c:v>Неналогоые доходы</c:v>
                </c:pt>
              </c:strCache>
            </c:strRef>
          </c:tx>
          <c:spPr>
            <a:gradFill flip="none" rotWithShape="1">
              <a:gsLst>
                <a:gs pos="0">
                  <a:srgbClr val="FFC000">
                    <a:lumMod val="20000"/>
                    <a:lumOff val="80000"/>
                  </a:srgbClr>
                </a:gs>
                <a:gs pos="100000">
                  <a:srgbClr val="FFFF00"/>
                </a:gs>
              </a:gsLst>
              <a:lin ang="18900000" scaled="1"/>
              <a:tileRect/>
            </a:gradFill>
            <a:ln w="9497" cap="flat" cmpd="sng" algn="ctr">
              <a:solidFill>
                <a:srgbClr val="FFFF00"/>
              </a:solidFill>
              <a:prstDash val="solid"/>
            </a:ln>
            <a:effectLst>
              <a:outerShdw blurRad="40005" dist="22984" dir="5400000" rotWithShape="0">
                <a:srgbClr val="000000">
                  <a:alpha val="45000"/>
                </a:srgbClr>
              </a:outerShdw>
            </a:effectLst>
            <a:scene3d>
              <a:camera prst="orthographicFront"/>
              <a:lightRig rig="balanced" dir="tr"/>
            </a:scene3d>
            <a:sp3d prstMaterial="matte">
              <a:bevelT w="127000" h="127000"/>
              <a:bevelB w="0" h="127000"/>
              <a:contourClr>
                <a:srgbClr val="000000"/>
              </a:contourClr>
            </a:sp3d>
          </c:spPr>
          <c:invertIfNegative val="0"/>
          <c:dLbls>
            <c:dLbl>
              <c:idx val="0"/>
              <c:layout>
                <c:manualLayout>
                  <c:x val="2.6967805748559399E-3"/>
                  <c:y val="-6.65114801957092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341-41A1-AC5D-BFC92C6F554D}"/>
                </c:ext>
              </c:extLst>
            </c:dLbl>
            <c:dLbl>
              <c:idx val="1"/>
              <c:layout>
                <c:manualLayout>
                  <c:x val="1.348373315704168E-3"/>
                  <c:y val="-7.59662200740654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341-41A1-AC5D-BFC92C6F554D}"/>
                </c:ext>
              </c:extLst>
            </c:dLbl>
            <c:dLbl>
              <c:idx val="2"/>
              <c:layout>
                <c:manualLayout>
                  <c:x val="1.4176652817337817E-3"/>
                  <c:y val="-6.89464976125838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341-41A1-AC5D-BFC92C6F554D}"/>
                </c:ext>
              </c:extLst>
            </c:dLbl>
            <c:dLbl>
              <c:idx val="3"/>
              <c:layout>
                <c:manualLayout>
                  <c:x val="2.6274546653787226E-3"/>
                  <c:y val="-6.63379561150648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D341-41A1-AC5D-BFC92C6F554D}"/>
                </c:ext>
              </c:extLst>
            </c:dLbl>
            <c:dLbl>
              <c:idx val="4"/>
              <c:layout>
                <c:manualLayout>
                  <c:x val="0"/>
                  <c:y val="-5.89806677900556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D341-41A1-AC5D-BFC92C6F554D}"/>
                </c:ext>
              </c:extLst>
            </c:dLbl>
            <c:spPr>
              <a:noFill/>
              <a:ln>
                <a:noFill/>
              </a:ln>
              <a:effectLst/>
            </c:spPr>
            <c:txPr>
              <a:bodyPr/>
              <a:lstStyle/>
              <a:p>
                <a:pPr>
                  <a:defRPr sz="1800" b="1">
                    <a:solidFill>
                      <a:srgbClr val="002060"/>
                    </a:solidFill>
                    <a:latin typeface="Arial" pitchFamily="34" charset="0"/>
                    <a:cs typeface="Arial" pitchFamily="34" charset="0"/>
                  </a:defRPr>
                </a:pPr>
                <a:endParaRPr lang="ru-RU"/>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Лист1!$A$2:$A$6</c:f>
              <c:strCache>
                <c:ptCount val="5"/>
                <c:pt idx="0">
                  <c:v>2021 год</c:v>
                </c:pt>
                <c:pt idx="1">
                  <c:v>2022 год</c:v>
                </c:pt>
                <c:pt idx="2">
                  <c:v>2023 год</c:v>
                </c:pt>
                <c:pt idx="3">
                  <c:v>2024 год</c:v>
                </c:pt>
                <c:pt idx="4">
                  <c:v>2025 год</c:v>
                </c:pt>
              </c:strCache>
            </c:strRef>
          </c:cat>
          <c:val>
            <c:numRef>
              <c:f>Лист1!$C$2:$C$6</c:f>
              <c:numCache>
                <c:formatCode>0.0</c:formatCode>
                <c:ptCount val="5"/>
                <c:pt idx="0">
                  <c:v>61.8</c:v>
                </c:pt>
                <c:pt idx="1">
                  <c:v>36.9</c:v>
                </c:pt>
                <c:pt idx="2">
                  <c:v>34</c:v>
                </c:pt>
                <c:pt idx="3">
                  <c:v>19.8</c:v>
                </c:pt>
                <c:pt idx="4">
                  <c:v>33.1</c:v>
                </c:pt>
              </c:numCache>
            </c:numRef>
          </c:val>
          <c:extLst>
            <c:ext xmlns:c16="http://schemas.microsoft.com/office/drawing/2014/chart" uri="{C3380CC4-5D6E-409C-BE32-E72D297353CC}">
              <c16:uniqueId val="{00000007-D341-41A1-AC5D-BFC92C6F554D}"/>
            </c:ext>
          </c:extLst>
        </c:ser>
        <c:dLbls>
          <c:showLegendKey val="0"/>
          <c:showVal val="0"/>
          <c:showCatName val="0"/>
          <c:showSerName val="0"/>
          <c:showPercent val="0"/>
          <c:showBubbleSize val="0"/>
        </c:dLbls>
        <c:gapWidth val="82"/>
        <c:gapDepth val="242"/>
        <c:shape val="box"/>
        <c:axId val="129485824"/>
        <c:axId val="129491712"/>
        <c:axId val="0"/>
      </c:bar3DChart>
      <c:catAx>
        <c:axId val="129485824"/>
        <c:scaling>
          <c:orientation val="minMax"/>
        </c:scaling>
        <c:delete val="0"/>
        <c:axPos val="b"/>
        <c:numFmt formatCode="General" sourceLinked="1"/>
        <c:majorTickMark val="out"/>
        <c:minorTickMark val="none"/>
        <c:tickLblPos val="nextTo"/>
        <c:txPr>
          <a:bodyPr/>
          <a:lstStyle/>
          <a:p>
            <a:pPr>
              <a:defRPr b="1">
                <a:solidFill>
                  <a:schemeClr val="tx1"/>
                </a:solidFill>
                <a:latin typeface="Times New Roman" pitchFamily="18" charset="0"/>
                <a:cs typeface="Times New Roman" pitchFamily="18" charset="0"/>
              </a:defRPr>
            </a:pPr>
            <a:endParaRPr lang="ru-RU"/>
          </a:p>
        </c:txPr>
        <c:crossAx val="129491712"/>
        <c:crosses val="autoZero"/>
        <c:auto val="1"/>
        <c:lblAlgn val="ctr"/>
        <c:lblOffset val="100"/>
        <c:noMultiLvlLbl val="0"/>
      </c:catAx>
      <c:valAx>
        <c:axId val="129491712"/>
        <c:scaling>
          <c:orientation val="minMax"/>
        </c:scaling>
        <c:delete val="1"/>
        <c:axPos val="l"/>
        <c:numFmt formatCode="0.0" sourceLinked="1"/>
        <c:majorTickMark val="out"/>
        <c:minorTickMark val="none"/>
        <c:tickLblPos val="nextTo"/>
        <c:crossAx val="129485824"/>
        <c:crosses val="autoZero"/>
        <c:crossBetween val="between"/>
      </c:valAx>
      <c:spPr>
        <a:noFill/>
        <a:ln w="25390">
          <a:noFill/>
        </a:ln>
      </c:spPr>
    </c:plotArea>
    <c:legend>
      <c:legendPos val="r"/>
      <c:layout>
        <c:manualLayout>
          <c:xMode val="edge"/>
          <c:yMode val="edge"/>
          <c:x val="0.69365175811745805"/>
          <c:y val="0.14531857559559438"/>
          <c:w val="0.2582209023669817"/>
          <c:h val="0.14159927220252849"/>
        </c:manualLayout>
      </c:layout>
      <c:overlay val="0"/>
      <c:txPr>
        <a:bodyPr/>
        <a:lstStyle/>
        <a:p>
          <a:pPr>
            <a:defRPr>
              <a:latin typeface="Times New Roman" pitchFamily="18" charset="0"/>
              <a:cs typeface="Times New Roman" pitchFamily="18" charset="0"/>
            </a:defRPr>
          </a:pPr>
          <a:endParaRPr lang="ru-RU"/>
        </a:p>
      </c:txPr>
    </c:legend>
    <c:plotVisOnly val="1"/>
    <c:dispBlanksAs val="gap"/>
    <c:showDLblsOverMax val="0"/>
  </c:chart>
  <c:txPr>
    <a:bodyPr/>
    <a:lstStyle/>
    <a:p>
      <a:pPr>
        <a:defRPr sz="1792"/>
      </a:pPr>
      <a:endParaRPr lang="ru-RU"/>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view3D>
      <c:rotX val="70"/>
      <c:rotY val="0"/>
      <c:rAngAx val="0"/>
      <c:perspective val="0"/>
    </c:view3D>
    <c:floor>
      <c:thickness val="0"/>
    </c:floor>
    <c:sideWall>
      <c:thickness val="0"/>
      <c:spPr>
        <a:noFill/>
        <a:ln w="25382">
          <a:noFill/>
        </a:ln>
      </c:spPr>
    </c:sideWall>
    <c:backWall>
      <c:thickness val="0"/>
      <c:spPr>
        <a:noFill/>
        <a:ln w="25382">
          <a:noFill/>
        </a:ln>
      </c:spPr>
    </c:backWall>
    <c:plotArea>
      <c:layout>
        <c:manualLayout>
          <c:layoutTarget val="inner"/>
          <c:xMode val="edge"/>
          <c:yMode val="edge"/>
          <c:x val="0.10427202371269703"/>
          <c:y val="9.5463986367243223E-2"/>
          <c:w val="0.86439818460192397"/>
          <c:h val="0.7787191909017942"/>
        </c:manualLayout>
      </c:layout>
      <c:pie3DChart>
        <c:varyColors val="1"/>
        <c:ser>
          <c:idx val="0"/>
          <c:order val="0"/>
          <c:tx>
            <c:strRef>
              <c:f>'Ark1'!$B$1</c:f>
              <c:strCache>
                <c:ptCount val="1"/>
                <c:pt idx="0">
                  <c:v>Serie 1</c:v>
                </c:pt>
              </c:strCache>
            </c:strRef>
          </c:tx>
          <c:spPr>
            <a:scene3d>
              <a:camera prst="orthographicFront"/>
              <a:lightRig rig="threePt" dir="t"/>
            </a:scene3d>
            <a:sp3d prstMaterial="metal">
              <a:bevelT w="2959100" h="1092200" prst="coolSlant"/>
            </a:sp3d>
          </c:spPr>
          <c:dPt>
            <c:idx val="0"/>
            <c:bubble3D val="0"/>
            <c:spPr>
              <a:solidFill>
                <a:srgbClr val="FF5757"/>
              </a:solidFill>
              <a:effectLst>
                <a:outerShdw blurRad="50800" dist="38100" dir="2700000" algn="tl" rotWithShape="0">
                  <a:prstClr val="black">
                    <a:alpha val="40000"/>
                  </a:prstClr>
                </a:outerShdw>
              </a:effectLst>
              <a:scene3d>
                <a:camera prst="orthographicFront"/>
                <a:lightRig rig="threePt" dir="t"/>
              </a:scene3d>
              <a:sp3d prstMaterial="metal">
                <a:bevelT w="2959100" h="1092200" prst="coolSlant"/>
              </a:sp3d>
            </c:spPr>
            <c:extLst>
              <c:ext xmlns:c16="http://schemas.microsoft.com/office/drawing/2014/chart" uri="{C3380CC4-5D6E-409C-BE32-E72D297353CC}">
                <c16:uniqueId val="{00000001-97EE-4E4A-A691-F0C7A64B30B8}"/>
              </c:ext>
            </c:extLst>
          </c:dPt>
          <c:dPt>
            <c:idx val="1"/>
            <c:bubble3D val="0"/>
            <c:spPr>
              <a:solidFill>
                <a:srgbClr val="00B0F0"/>
              </a:solidFill>
              <a:effectLst>
                <a:outerShdw dir="1500000" algn="ctr" rotWithShape="0">
                  <a:srgbClr val="000000">
                    <a:alpha val="70000"/>
                  </a:srgbClr>
                </a:outerShdw>
              </a:effectLst>
              <a:scene3d>
                <a:camera prst="orthographicFront"/>
                <a:lightRig rig="threePt" dir="t"/>
              </a:scene3d>
              <a:sp3d prstMaterial="metal">
                <a:bevelT w="2959100" h="1092200" prst="coolSlant"/>
              </a:sp3d>
            </c:spPr>
            <c:extLst>
              <c:ext xmlns:c16="http://schemas.microsoft.com/office/drawing/2014/chart" uri="{C3380CC4-5D6E-409C-BE32-E72D297353CC}">
                <c16:uniqueId val="{00000003-97EE-4E4A-A691-F0C7A64B30B8}"/>
              </c:ext>
            </c:extLst>
          </c:dPt>
          <c:dPt>
            <c:idx val="2"/>
            <c:bubble3D val="0"/>
            <c:spPr>
              <a:solidFill>
                <a:srgbClr val="00B050"/>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5-97EE-4E4A-A691-F0C7A64B30B8}"/>
              </c:ext>
            </c:extLst>
          </c:dPt>
          <c:dPt>
            <c:idx val="3"/>
            <c:bubble3D val="0"/>
            <c:spPr>
              <a:solidFill>
                <a:srgbClr val="CC99FF"/>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7-97EE-4E4A-A691-F0C7A64B30B8}"/>
              </c:ext>
            </c:extLst>
          </c:dPt>
          <c:dPt>
            <c:idx val="4"/>
            <c:bubble3D val="0"/>
            <c:spPr>
              <a:solidFill>
                <a:srgbClr val="0070C0"/>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9-97EE-4E4A-A691-F0C7A64B30B8}"/>
              </c:ext>
            </c:extLst>
          </c:dPt>
          <c:dPt>
            <c:idx val="5"/>
            <c:bubble3D val="0"/>
            <c:spPr>
              <a:solidFill>
                <a:srgbClr val="FFFF00"/>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B-97EE-4E4A-A691-F0C7A64B30B8}"/>
              </c:ext>
            </c:extLst>
          </c:dPt>
          <c:dPt>
            <c:idx val="6"/>
            <c:bubble3D val="0"/>
            <c:spPr>
              <a:solidFill>
                <a:srgbClr val="7030A0"/>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D-97EE-4E4A-A691-F0C7A64B30B8}"/>
              </c:ext>
            </c:extLst>
          </c:dPt>
          <c:dLbls>
            <c:dLbl>
              <c:idx val="0"/>
              <c:layout>
                <c:manualLayout>
                  <c:x val="5.3298849024645052E-2"/>
                  <c:y val="-1.5018737945097643E-2"/>
                </c:manualLayout>
              </c:layout>
              <c:tx>
                <c:rich>
                  <a:bodyPr/>
                  <a:lstStyle/>
                  <a:p>
                    <a:pPr>
                      <a:defRPr lang="da-DK" sz="2000" b="1">
                        <a:solidFill>
                          <a:schemeClr val="tx1"/>
                        </a:solidFill>
                        <a:latin typeface="Times New Roman" pitchFamily="18" charset="0"/>
                        <a:cs typeface="Times New Roman" pitchFamily="18" charset="0"/>
                      </a:defRPr>
                    </a:pPr>
                    <a:r>
                      <a:rPr lang="en-US" sz="2000" dirty="0">
                        <a:solidFill>
                          <a:schemeClr val="tx1"/>
                        </a:solidFill>
                      </a:rPr>
                      <a:t>92,1</a:t>
                    </a:r>
                    <a:endParaRPr lang="en-US" sz="3000" dirty="0">
                      <a:solidFill>
                        <a:schemeClr val="tx1"/>
                      </a:solidFill>
                    </a:endParaRPr>
                  </a:p>
                </c:rich>
              </c:tx>
              <c:numFmt formatCode="General" sourceLinked="0"/>
              <c:spPr/>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97EE-4E4A-A691-F0C7A64B30B8}"/>
                </c:ext>
              </c:extLst>
            </c:dLbl>
            <c:dLbl>
              <c:idx val="1"/>
              <c:layout>
                <c:manualLayout>
                  <c:x val="-1.8020814219767391E-2"/>
                  <c:y val="2.0620337608905265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7EE-4E4A-A691-F0C7A64B30B8}"/>
                </c:ext>
              </c:extLst>
            </c:dLbl>
            <c:dLbl>
              <c:idx val="2"/>
              <c:layout>
                <c:manualLayout>
                  <c:x val="-1.4403879626260458E-2"/>
                  <c:y val="-5.6827918840069019E-3"/>
                </c:manualLayout>
              </c:layout>
              <c:numFmt formatCode="General" sourceLinked="0"/>
              <c:spPr/>
              <c:txPr>
                <a:bodyPr/>
                <a:lstStyle/>
                <a:p>
                  <a:pPr>
                    <a:defRPr lang="da-DK" sz="2000" b="1">
                      <a:solidFill>
                        <a:schemeClr val="tx1"/>
                      </a:solidFill>
                      <a:latin typeface="Times New Roman" pitchFamily="18" charset="0"/>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7EE-4E4A-A691-F0C7A64B30B8}"/>
                </c:ext>
              </c:extLst>
            </c:dLbl>
            <c:dLbl>
              <c:idx val="3"/>
              <c:layout>
                <c:manualLayout>
                  <c:x val="-7.1702177728432378E-3"/>
                  <c:y val="-2.7257029160010819E-2"/>
                </c:manualLayout>
              </c:layout>
              <c:numFmt formatCode="General" sourceLinked="0"/>
              <c:spPr/>
              <c:txPr>
                <a:bodyPr/>
                <a:lstStyle/>
                <a:p>
                  <a:pPr>
                    <a:defRPr lang="da-DK" sz="2000" b="1">
                      <a:solidFill>
                        <a:schemeClr val="tx1"/>
                      </a:solidFill>
                      <a:latin typeface="Times New Roman" pitchFamily="18" charset="0"/>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7EE-4E4A-A691-F0C7A64B30B8}"/>
                </c:ext>
              </c:extLst>
            </c:dLbl>
            <c:dLbl>
              <c:idx val="4"/>
              <c:layout>
                <c:manualLayout>
                  <c:x val="1.8495608156089024E-2"/>
                  <c:y val="-9.1398178781169591E-3"/>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7EE-4E4A-A691-F0C7A64B30B8}"/>
                </c:ext>
              </c:extLst>
            </c:dLbl>
            <c:dLbl>
              <c:idx val="5"/>
              <c:layout>
                <c:manualLayout>
                  <c:x val="6.7321011497684602E-2"/>
                  <c:y val="-1.5735903310637494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7EE-4E4A-A691-F0C7A64B30B8}"/>
                </c:ext>
              </c:extLst>
            </c:dLbl>
            <c:dLbl>
              <c:idx val="6"/>
              <c:layout>
                <c:manualLayout>
                  <c:x val="7.2778239095030312E-2"/>
                  <c:y val="1.8394571719008414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7EE-4E4A-A691-F0C7A64B30B8}"/>
                </c:ext>
              </c:extLst>
            </c:dLbl>
            <c:numFmt formatCode="General" sourceLinked="0"/>
            <c:spPr>
              <a:noFill/>
              <a:ln>
                <a:noFill/>
              </a:ln>
              <a:effectLst/>
            </c:spPr>
            <c:txPr>
              <a:bodyPr/>
              <a:lstStyle/>
              <a:p>
                <a:pPr>
                  <a:defRPr lang="da-DK" sz="20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'Ark1'!$A$2:$A$8</c:f>
              <c:strCache>
                <c:ptCount val="7"/>
                <c:pt idx="0">
                  <c:v>Налог на доходы физических лиц</c:v>
                </c:pt>
                <c:pt idx="1">
                  <c:v>Акцизы</c:v>
                </c:pt>
                <c:pt idx="2">
                  <c:v>Налог на имущество физических лиц</c:v>
                </c:pt>
                <c:pt idx="3">
                  <c:v>Земельный налог</c:v>
                </c:pt>
                <c:pt idx="4">
                  <c:v>Налог, взимаемый в свзи с применением упрощенной системы налогообложения</c:v>
                </c:pt>
                <c:pt idx="5">
                  <c:v>Государственная пошлина</c:v>
                </c:pt>
                <c:pt idx="6">
                  <c:v>Иные налоговые доходы</c:v>
                </c:pt>
              </c:strCache>
            </c:strRef>
          </c:cat>
          <c:val>
            <c:numRef>
              <c:f>'Ark1'!$B$2:$B$8</c:f>
              <c:numCache>
                <c:formatCode>#,##0.0</c:formatCode>
                <c:ptCount val="7"/>
                <c:pt idx="0">
                  <c:v>92.1</c:v>
                </c:pt>
                <c:pt idx="1">
                  <c:v>2.1</c:v>
                </c:pt>
                <c:pt idx="2">
                  <c:v>1.3</c:v>
                </c:pt>
                <c:pt idx="3">
                  <c:v>1.9</c:v>
                </c:pt>
                <c:pt idx="4">
                  <c:v>1.3</c:v>
                </c:pt>
                <c:pt idx="5">
                  <c:v>0.8</c:v>
                </c:pt>
                <c:pt idx="6">
                  <c:v>0.5</c:v>
                </c:pt>
              </c:numCache>
            </c:numRef>
          </c:val>
          <c:extLst>
            <c:ext xmlns:c16="http://schemas.microsoft.com/office/drawing/2014/chart" uri="{C3380CC4-5D6E-409C-BE32-E72D297353CC}">
              <c16:uniqueId val="{0000000E-97EE-4E4A-A691-F0C7A64B30B8}"/>
            </c:ext>
          </c:extLst>
        </c:ser>
        <c:dLbls>
          <c:showLegendKey val="0"/>
          <c:showVal val="0"/>
          <c:showCatName val="0"/>
          <c:showSerName val="0"/>
          <c:showPercent val="0"/>
          <c:showBubbleSize val="0"/>
          <c:showLeaderLines val="1"/>
        </c:dLbls>
      </c:pie3DChart>
      <c:spPr>
        <a:noFill/>
        <a:ln w="25400">
          <a:noFill/>
        </a:ln>
      </c:spPr>
    </c:plotArea>
    <c:plotVisOnly val="1"/>
    <c:dispBlanksAs val="zero"/>
    <c:showDLblsOverMax val="0"/>
  </c:chart>
  <c:spPr>
    <a:scene3d>
      <a:camera prst="orthographicFront"/>
      <a:lightRig rig="threePt" dir="t"/>
    </a:scene3d>
  </c:spPr>
  <c:txPr>
    <a:bodyPr/>
    <a:lstStyle/>
    <a:p>
      <a:pPr>
        <a:defRPr sz="1798"/>
      </a:pPr>
      <a:endParaRPr lang="ru-RU"/>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view3D>
      <c:rotX val="70"/>
      <c:rotY val="0"/>
      <c:rAngAx val="0"/>
      <c:perspective val="0"/>
    </c:view3D>
    <c:floor>
      <c:thickness val="0"/>
    </c:floor>
    <c:sideWall>
      <c:thickness val="0"/>
      <c:spPr>
        <a:noFill/>
        <a:ln w="25382">
          <a:noFill/>
        </a:ln>
      </c:spPr>
    </c:sideWall>
    <c:backWall>
      <c:thickness val="0"/>
      <c:spPr>
        <a:noFill/>
        <a:ln w="25382">
          <a:noFill/>
        </a:ln>
      </c:spPr>
    </c:backWall>
    <c:plotArea>
      <c:layout>
        <c:manualLayout>
          <c:layoutTarget val="inner"/>
          <c:xMode val="edge"/>
          <c:yMode val="edge"/>
          <c:x val="0.10427202371269703"/>
          <c:y val="9.5463986367243223E-2"/>
          <c:w val="0.86439818460192397"/>
          <c:h val="0.7787191909017942"/>
        </c:manualLayout>
      </c:layout>
      <c:pie3DChart>
        <c:varyColors val="1"/>
        <c:ser>
          <c:idx val="0"/>
          <c:order val="0"/>
          <c:tx>
            <c:strRef>
              <c:f>'Ark1'!$B$1</c:f>
              <c:strCache>
                <c:ptCount val="1"/>
                <c:pt idx="0">
                  <c:v>Serie 1</c:v>
                </c:pt>
              </c:strCache>
            </c:strRef>
          </c:tx>
          <c:spPr>
            <a:scene3d>
              <a:camera prst="orthographicFront"/>
              <a:lightRig rig="threePt" dir="t"/>
            </a:scene3d>
            <a:sp3d prstMaterial="metal">
              <a:bevelT w="2959100" h="1092200" prst="coolSlant"/>
            </a:sp3d>
          </c:spPr>
          <c:dPt>
            <c:idx val="0"/>
            <c:bubble3D val="0"/>
            <c:spPr>
              <a:solidFill>
                <a:srgbClr val="FF5757"/>
              </a:solidFill>
              <a:effectLst>
                <a:outerShdw blurRad="50800" dist="38100" dir="2700000" algn="tl" rotWithShape="0">
                  <a:prstClr val="black">
                    <a:alpha val="40000"/>
                  </a:prstClr>
                </a:outerShdw>
              </a:effectLst>
              <a:scene3d>
                <a:camera prst="orthographicFront"/>
                <a:lightRig rig="threePt" dir="t"/>
              </a:scene3d>
              <a:sp3d prstMaterial="metal">
                <a:bevelT w="2959100" h="1092200" prst="coolSlant"/>
              </a:sp3d>
            </c:spPr>
            <c:extLst>
              <c:ext xmlns:c16="http://schemas.microsoft.com/office/drawing/2014/chart" uri="{C3380CC4-5D6E-409C-BE32-E72D297353CC}">
                <c16:uniqueId val="{00000001-32C5-4647-B8A3-CD6783C21FB2}"/>
              </c:ext>
            </c:extLst>
          </c:dPt>
          <c:dPt>
            <c:idx val="1"/>
            <c:bubble3D val="0"/>
            <c:spPr>
              <a:solidFill>
                <a:srgbClr val="00B0F0"/>
              </a:solidFill>
              <a:effectLst>
                <a:outerShdw dir="1500000" algn="ctr" rotWithShape="0">
                  <a:srgbClr val="000000">
                    <a:alpha val="70000"/>
                  </a:srgbClr>
                </a:outerShdw>
              </a:effectLst>
              <a:scene3d>
                <a:camera prst="orthographicFront"/>
                <a:lightRig rig="threePt" dir="t"/>
              </a:scene3d>
              <a:sp3d prstMaterial="metal">
                <a:bevelT w="2959100" h="1092200" prst="coolSlant"/>
              </a:sp3d>
            </c:spPr>
            <c:extLst>
              <c:ext xmlns:c16="http://schemas.microsoft.com/office/drawing/2014/chart" uri="{C3380CC4-5D6E-409C-BE32-E72D297353CC}">
                <c16:uniqueId val="{00000003-32C5-4647-B8A3-CD6783C21FB2}"/>
              </c:ext>
            </c:extLst>
          </c:dPt>
          <c:dPt>
            <c:idx val="2"/>
            <c:bubble3D val="0"/>
            <c:spPr>
              <a:solidFill>
                <a:srgbClr val="00B050"/>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5-32C5-4647-B8A3-CD6783C21FB2}"/>
              </c:ext>
            </c:extLst>
          </c:dPt>
          <c:dPt>
            <c:idx val="3"/>
            <c:bubble3D val="0"/>
            <c:spPr>
              <a:solidFill>
                <a:srgbClr val="CC99FF"/>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7-32C5-4647-B8A3-CD6783C21FB2}"/>
              </c:ext>
            </c:extLst>
          </c:dPt>
          <c:dPt>
            <c:idx val="4"/>
            <c:bubble3D val="0"/>
            <c:spPr>
              <a:solidFill>
                <a:srgbClr val="0070C0"/>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9-32C5-4647-B8A3-CD6783C21FB2}"/>
              </c:ext>
            </c:extLst>
          </c:dPt>
          <c:dPt>
            <c:idx val="5"/>
            <c:bubble3D val="0"/>
            <c:spPr>
              <a:solidFill>
                <a:srgbClr val="FFFF00"/>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B-32C5-4647-B8A3-CD6783C21FB2}"/>
              </c:ext>
            </c:extLst>
          </c:dPt>
          <c:dPt>
            <c:idx val="6"/>
            <c:bubble3D val="0"/>
            <c:spPr>
              <a:solidFill>
                <a:srgbClr val="7030A0"/>
              </a:solidFill>
              <a:scene3d>
                <a:camera prst="orthographicFront"/>
                <a:lightRig rig="threePt" dir="t"/>
              </a:scene3d>
              <a:sp3d prstMaterial="metal">
                <a:bevelT w="2959100" h="1092200" prst="coolSlant"/>
              </a:sp3d>
            </c:spPr>
            <c:extLst>
              <c:ext xmlns:c16="http://schemas.microsoft.com/office/drawing/2014/chart" uri="{C3380CC4-5D6E-409C-BE32-E72D297353CC}">
                <c16:uniqueId val="{0000000D-32C5-4647-B8A3-CD6783C21FB2}"/>
              </c:ext>
            </c:extLst>
          </c:dPt>
          <c:dLbls>
            <c:dLbl>
              <c:idx val="0"/>
              <c:layout>
                <c:manualLayout>
                  <c:x val="5.3298849024645052E-2"/>
                  <c:y val="-1.5018737945097643E-2"/>
                </c:manualLayout>
              </c:layout>
              <c:tx>
                <c:rich>
                  <a:bodyPr/>
                  <a:lstStyle/>
                  <a:p>
                    <a:pPr>
                      <a:defRPr lang="da-DK" sz="2000" b="1">
                        <a:solidFill>
                          <a:schemeClr val="tx1"/>
                        </a:solidFill>
                        <a:latin typeface="Times New Roman" pitchFamily="18" charset="0"/>
                        <a:cs typeface="Times New Roman" pitchFamily="18" charset="0"/>
                      </a:defRPr>
                    </a:pPr>
                    <a:r>
                      <a:rPr lang="en-US" sz="2000" dirty="0">
                        <a:solidFill>
                          <a:schemeClr val="tx1"/>
                        </a:solidFill>
                      </a:rPr>
                      <a:t>92,1</a:t>
                    </a:r>
                  </a:p>
                </c:rich>
              </c:tx>
              <c:numFmt formatCode="General" sourceLinked="0"/>
              <c:spPr/>
              <c:dLblPos val="bestFi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32C5-4647-B8A3-CD6783C21FB2}"/>
                </c:ext>
              </c:extLst>
            </c:dLbl>
            <c:dLbl>
              <c:idx val="1"/>
              <c:layout>
                <c:manualLayout>
                  <c:x val="-3.9085918144264452E-2"/>
                  <c:y val="1.2515614954248036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2C5-4647-B8A3-CD6783C21FB2}"/>
                </c:ext>
              </c:extLst>
            </c:dLbl>
            <c:dLbl>
              <c:idx val="2"/>
              <c:layout>
                <c:manualLayout>
                  <c:x val="-2.031671414089932E-2"/>
                  <c:y val="-2.0024983926796858E-2"/>
                </c:manualLayout>
              </c:layout>
              <c:numFmt formatCode="General" sourceLinked="0"/>
              <c:spPr/>
              <c:txPr>
                <a:bodyPr/>
                <a:lstStyle/>
                <a:p>
                  <a:pPr>
                    <a:defRPr lang="da-DK" sz="2000" b="1">
                      <a:solidFill>
                        <a:schemeClr val="tx1"/>
                      </a:solidFill>
                      <a:latin typeface="Times New Roman" pitchFamily="18" charset="0"/>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2C5-4647-B8A3-CD6783C21FB2}"/>
                </c:ext>
              </c:extLst>
            </c:dLbl>
            <c:dLbl>
              <c:idx val="3"/>
              <c:layout>
                <c:manualLayout>
                  <c:x val="-1.2436322351499258E-2"/>
                  <c:y val="-3.7547239055341096E-2"/>
                </c:manualLayout>
              </c:layout>
              <c:numFmt formatCode="General" sourceLinked="0"/>
              <c:spPr/>
              <c:txPr>
                <a:bodyPr/>
                <a:lstStyle/>
                <a:p>
                  <a:pPr>
                    <a:defRPr lang="da-DK" sz="2000" b="1">
                      <a:solidFill>
                        <a:schemeClr val="tx1"/>
                      </a:solidFill>
                      <a:latin typeface="Times New Roman" pitchFamily="18" charset="0"/>
                      <a:cs typeface="Times New Roman" pitchFamily="18" charset="0"/>
                    </a:defRPr>
                  </a:pPr>
                  <a:endParaRPr lang="ru-RU"/>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2C5-4647-B8A3-CD6783C21FB2}"/>
                </c:ext>
              </c:extLst>
            </c:dLbl>
            <c:dLbl>
              <c:idx val="4"/>
              <c:layout>
                <c:manualLayout>
                  <c:x val="1.5215885643048649E-2"/>
                  <c:y val="-1.2515614954248036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2C5-4647-B8A3-CD6783C21FB2}"/>
                </c:ext>
              </c:extLst>
            </c:dLbl>
            <c:dLbl>
              <c:idx val="5"/>
              <c:layout>
                <c:manualLayout>
                  <c:x val="8.1180256713093923E-2"/>
                  <c:y val="-3.7546844862744108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2C5-4647-B8A3-CD6783C21FB2}"/>
                </c:ext>
              </c:extLst>
            </c:dLbl>
            <c:dLbl>
              <c:idx val="6"/>
              <c:layout>
                <c:manualLayout>
                  <c:x val="7.4926385261912004E-2"/>
                  <c:y val="1.5018737945097643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32C5-4647-B8A3-CD6783C21FB2}"/>
                </c:ext>
              </c:extLst>
            </c:dLbl>
            <c:numFmt formatCode="General" sourceLinked="0"/>
            <c:spPr>
              <a:noFill/>
              <a:ln>
                <a:noFill/>
              </a:ln>
              <a:effectLst/>
            </c:spPr>
            <c:txPr>
              <a:bodyPr/>
              <a:lstStyle/>
              <a:p>
                <a:pPr>
                  <a:defRPr lang="da-DK" sz="2000" b="1">
                    <a:solidFill>
                      <a:schemeClr val="tx1"/>
                    </a:solidFill>
                    <a:latin typeface="Times New Roman" pitchFamily="18" charset="0"/>
                    <a:cs typeface="Times New Roman" pitchFamily="18" charset="0"/>
                  </a:defRPr>
                </a:pPr>
                <a:endParaRPr lang="ru-RU"/>
              </a:p>
            </c:tx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'Ark1'!$A$2:$A$8</c:f>
              <c:strCache>
                <c:ptCount val="7"/>
                <c:pt idx="0">
                  <c:v>Налог на доходы физических лиц</c:v>
                </c:pt>
                <c:pt idx="1">
                  <c:v>Акцизы</c:v>
                </c:pt>
                <c:pt idx="2">
                  <c:v>Налог на имущество физических лиц</c:v>
                </c:pt>
                <c:pt idx="3">
                  <c:v>Земельный налог</c:v>
                </c:pt>
                <c:pt idx="4">
                  <c:v>Налог, взимаемый в связи с применением упрощенной системы налогообложения</c:v>
                </c:pt>
                <c:pt idx="5">
                  <c:v>Государственная пошлина</c:v>
                </c:pt>
                <c:pt idx="6">
                  <c:v>Иные налоговые доходы</c:v>
                </c:pt>
              </c:strCache>
            </c:strRef>
          </c:cat>
          <c:val>
            <c:numRef>
              <c:f>'Ark1'!$B$2:$B$8</c:f>
              <c:numCache>
                <c:formatCode>#,##0.0</c:formatCode>
                <c:ptCount val="7"/>
                <c:pt idx="0">
                  <c:v>92.1</c:v>
                </c:pt>
                <c:pt idx="1">
                  <c:v>2.1</c:v>
                </c:pt>
                <c:pt idx="2">
                  <c:v>1.5</c:v>
                </c:pt>
                <c:pt idx="3">
                  <c:v>2.2000000000000002</c:v>
                </c:pt>
                <c:pt idx="4">
                  <c:v>1.2</c:v>
                </c:pt>
                <c:pt idx="5">
                  <c:v>0.6</c:v>
                </c:pt>
                <c:pt idx="6">
                  <c:v>0.3</c:v>
                </c:pt>
              </c:numCache>
            </c:numRef>
          </c:val>
          <c:extLst>
            <c:ext xmlns:c16="http://schemas.microsoft.com/office/drawing/2014/chart" uri="{C3380CC4-5D6E-409C-BE32-E72D297353CC}">
              <c16:uniqueId val="{0000000E-32C5-4647-B8A3-CD6783C21FB2}"/>
            </c:ext>
          </c:extLst>
        </c:ser>
        <c:dLbls>
          <c:showLegendKey val="0"/>
          <c:showVal val="0"/>
          <c:showCatName val="0"/>
          <c:showSerName val="0"/>
          <c:showPercent val="0"/>
          <c:showBubbleSize val="0"/>
          <c:showLeaderLines val="1"/>
        </c:dLbls>
      </c:pie3DChart>
      <c:spPr>
        <a:noFill/>
        <a:ln w="25400">
          <a:noFill/>
        </a:ln>
      </c:spPr>
    </c:plotArea>
    <c:plotVisOnly val="1"/>
    <c:dispBlanksAs val="zero"/>
    <c:showDLblsOverMax val="0"/>
  </c:chart>
  <c:spPr>
    <a:scene3d>
      <a:camera prst="orthographicFront"/>
      <a:lightRig rig="threePt" dir="t"/>
    </a:scene3d>
  </c:spPr>
  <c:txPr>
    <a:bodyPr/>
    <a:lstStyle/>
    <a:p>
      <a:pPr>
        <a:defRPr sz="1798"/>
      </a:pPr>
      <a:endParaRPr lang="ru-RU"/>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0E385D-4FB3-452B-AE03-9D51B9E952CA}" type="doc">
      <dgm:prSet loTypeId="urn:microsoft.com/office/officeart/2005/8/layout/gear1" loCatId="cycle" qsTypeId="urn:microsoft.com/office/officeart/2005/8/quickstyle/3d1" qsCatId="3D" csTypeId="urn:microsoft.com/office/officeart/2005/8/colors/colorful1#1" csCatId="colorful" phldr="1"/>
      <dgm:spPr/>
    </dgm:pt>
    <dgm:pt modelId="{1685D353-118F-4280-8869-18AE44A5CB17}">
      <dgm:prSet phldrT="[Text]" custT="1"/>
      <dgm:spPr>
        <a:xfrm>
          <a:off x="1956716" y="1934848"/>
          <a:ext cx="2364815" cy="2364815"/>
        </a:xfr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sz="3200" dirty="0">
            <a:solidFill>
              <a:sysClr val="window" lastClr="FFFFFF"/>
            </a:solidFill>
            <a:latin typeface="Corbel"/>
            <a:ea typeface="+mn-ea"/>
            <a:cs typeface="+mn-cs"/>
          </a:endParaRPr>
        </a:p>
      </dgm:t>
    </dgm:pt>
    <dgm:pt modelId="{DE67F068-DE10-4ED2-9E3E-8AE1F62FA9C2}" type="parTrans" cxnId="{25F51065-71B8-4C5A-A30C-B02795AD83BB}">
      <dgm:prSet/>
      <dgm:spPr/>
      <dgm:t>
        <a:bodyPr/>
        <a:lstStyle/>
        <a:p>
          <a:endParaRPr lang="en-US"/>
        </a:p>
      </dgm:t>
    </dgm:pt>
    <dgm:pt modelId="{DA21D61F-BCB2-4F8F-A389-E18408C0BC69}" type="sibTrans" cxnId="{25F51065-71B8-4C5A-A30C-B02795AD83BB}">
      <dgm:prSet/>
      <dgm:spPr>
        <a:xfrm>
          <a:off x="1776034" y="1577345"/>
          <a:ext cx="3026963" cy="3026963"/>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DE276109-1D9E-4810-904B-AF3118A37095}">
      <dgm:prSet phldrT="[Text]"/>
      <dgm:spPr>
        <a:xfrm>
          <a:off x="580824" y="1375892"/>
          <a:ext cx="1719865" cy="1719865"/>
        </a:xfrm>
        <a:solidFill>
          <a:srgbClr val="FF6600"/>
        </a:soli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dirty="0">
            <a:solidFill>
              <a:sysClr val="window" lastClr="FFFFFF"/>
            </a:solidFill>
            <a:latin typeface="Corbel"/>
            <a:ea typeface="+mn-ea"/>
            <a:cs typeface="+mn-cs"/>
          </a:endParaRPr>
        </a:p>
      </dgm:t>
    </dgm:pt>
    <dgm:pt modelId="{FE2C4081-63EA-4F1A-90BD-08634DA3F2A4}" type="parTrans" cxnId="{54B4D348-7467-4E63-B5B3-6E29CCDA2844}">
      <dgm:prSet/>
      <dgm:spPr/>
      <dgm:t>
        <a:bodyPr/>
        <a:lstStyle/>
        <a:p>
          <a:endParaRPr lang="en-US"/>
        </a:p>
      </dgm:t>
    </dgm:pt>
    <dgm:pt modelId="{0A930F62-6D4B-489F-A0A7-414442A622B4}" type="sibTrans" cxnId="{54B4D348-7467-4E63-B5B3-6E29CCDA2844}">
      <dgm:prSet/>
      <dgm:spPr>
        <a:xfrm>
          <a:off x="276239" y="994899"/>
          <a:ext cx="2199278" cy="2199278"/>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3224B062-3342-4EB8-8B74-C1CCEF951E45}">
      <dgm:prSet phldrT="[Text]"/>
      <dgm:spPr>
        <a:xfrm rot="20700000">
          <a:off x="1544124" y="189360"/>
          <a:ext cx="1685117" cy="1685117"/>
        </a:xfr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dirty="0">
            <a:solidFill>
              <a:sysClr val="window" lastClr="FFFFFF"/>
            </a:solidFill>
            <a:latin typeface="Corbel"/>
            <a:ea typeface="+mn-ea"/>
            <a:cs typeface="+mn-cs"/>
          </a:endParaRPr>
        </a:p>
      </dgm:t>
    </dgm:pt>
    <dgm:pt modelId="{9006675A-9E8F-47E4-B3B0-D66AD68E8405}" type="parTrans" cxnId="{D2028D5A-7A0D-458F-AA0C-87E3192E00BA}">
      <dgm:prSet/>
      <dgm:spPr/>
      <dgm:t>
        <a:bodyPr/>
        <a:lstStyle/>
        <a:p>
          <a:endParaRPr lang="en-US"/>
        </a:p>
      </dgm:t>
    </dgm:pt>
    <dgm:pt modelId="{4987170A-7596-4ED8-A382-56A48A2F8A4A}" type="sibTrans" cxnId="{D2028D5A-7A0D-458F-AA0C-87E3192E00BA}">
      <dgm:prSet/>
      <dgm:spPr>
        <a:xfrm>
          <a:off x="1154339" y="-180195"/>
          <a:ext cx="2371264" cy="2371264"/>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A63773EF-BFF5-4223-8D44-64F7948B387E}" type="pres">
      <dgm:prSet presAssocID="{0C0E385D-4FB3-452B-AE03-9D51B9E952CA}" presName="composite" presStyleCnt="0">
        <dgm:presLayoutVars>
          <dgm:chMax val="3"/>
          <dgm:animLvl val="lvl"/>
          <dgm:resizeHandles val="exact"/>
        </dgm:presLayoutVars>
      </dgm:prSet>
      <dgm:spPr/>
    </dgm:pt>
    <dgm:pt modelId="{F782AE0D-B749-410F-856C-06A593A81F8F}" type="pres">
      <dgm:prSet presAssocID="{1685D353-118F-4280-8869-18AE44A5CB17}" presName="gear1" presStyleLbl="node1" presStyleIdx="0" presStyleCnt="3" custAng="21419805" custScaleX="109943" custScaleY="106359" custLinFactNeighborX="-450" custLinFactNeighborY="-2322">
        <dgm:presLayoutVars>
          <dgm:chMax val="1"/>
          <dgm:bulletEnabled val="1"/>
        </dgm:presLayoutVars>
      </dgm:prSet>
      <dgm:spPr>
        <a:prstGeom prst="gear9">
          <a:avLst/>
        </a:prstGeom>
      </dgm:spPr>
    </dgm:pt>
    <dgm:pt modelId="{E7F8686C-46CF-4EE0-BA97-332755BEFF9F}" type="pres">
      <dgm:prSet presAssocID="{1685D353-118F-4280-8869-18AE44A5CB17}" presName="gear1srcNode" presStyleLbl="node1" presStyleIdx="0" presStyleCnt="3"/>
      <dgm:spPr/>
    </dgm:pt>
    <dgm:pt modelId="{36A05BFF-736B-411D-8023-7C9A167EC611}" type="pres">
      <dgm:prSet presAssocID="{1685D353-118F-4280-8869-18AE44A5CB17}" presName="gear1dstNode" presStyleLbl="node1" presStyleIdx="0" presStyleCnt="3"/>
      <dgm:spPr/>
    </dgm:pt>
    <dgm:pt modelId="{FC46E723-3ED8-46C4-A2CB-54F0B1809519}" type="pres">
      <dgm:prSet presAssocID="{DE276109-1D9E-4810-904B-AF3118A37095}" presName="gear2" presStyleLbl="node1" presStyleIdx="1" presStyleCnt="3" custAng="778412" custScaleX="116231" custScaleY="112735" custLinFactNeighborX="-18910" custLinFactNeighborY="26582">
        <dgm:presLayoutVars>
          <dgm:chMax val="1"/>
          <dgm:bulletEnabled val="1"/>
        </dgm:presLayoutVars>
      </dgm:prSet>
      <dgm:spPr>
        <a:prstGeom prst="gear6">
          <a:avLst/>
        </a:prstGeom>
      </dgm:spPr>
    </dgm:pt>
    <dgm:pt modelId="{F8CF1A5C-C9D6-4A79-9DA1-0C92015F73EF}" type="pres">
      <dgm:prSet presAssocID="{DE276109-1D9E-4810-904B-AF3118A37095}" presName="gear2srcNode" presStyleLbl="node1" presStyleIdx="1" presStyleCnt="3"/>
      <dgm:spPr/>
    </dgm:pt>
    <dgm:pt modelId="{861238B3-3825-454C-A8B0-3F56662B7A81}" type="pres">
      <dgm:prSet presAssocID="{DE276109-1D9E-4810-904B-AF3118A37095}" presName="gear2dstNode" presStyleLbl="node1" presStyleIdx="1" presStyleCnt="3"/>
      <dgm:spPr/>
    </dgm:pt>
    <dgm:pt modelId="{798037BA-0181-419D-86AD-08F90EEC7039}" type="pres">
      <dgm:prSet presAssocID="{3224B062-3342-4EB8-8B74-C1CCEF951E45}" presName="gear3" presStyleLbl="node1" presStyleIdx="2" presStyleCnt="3" custAng="20104823" custScaleX="87437" custScaleY="86815" custLinFactNeighborX="-11847" custLinFactNeighborY="26275"/>
      <dgm:spPr>
        <a:prstGeom prst="gear6">
          <a:avLst/>
        </a:prstGeom>
      </dgm:spPr>
    </dgm:pt>
    <dgm:pt modelId="{3A9D9891-D15D-4545-B1D7-7BBB07BB1934}" type="pres">
      <dgm:prSet presAssocID="{3224B062-3342-4EB8-8B74-C1CCEF951E45}" presName="gear3tx" presStyleLbl="node1" presStyleIdx="2" presStyleCnt="3">
        <dgm:presLayoutVars>
          <dgm:chMax val="1"/>
          <dgm:bulletEnabled val="1"/>
        </dgm:presLayoutVars>
      </dgm:prSet>
      <dgm:spPr/>
    </dgm:pt>
    <dgm:pt modelId="{7D8ACB4F-56FE-41B2-AC3B-366334D6FAF7}" type="pres">
      <dgm:prSet presAssocID="{3224B062-3342-4EB8-8B74-C1CCEF951E45}" presName="gear3srcNode" presStyleLbl="node1" presStyleIdx="2" presStyleCnt="3"/>
      <dgm:spPr/>
    </dgm:pt>
    <dgm:pt modelId="{A8FCEF19-2634-4E14-92B5-FC90BEC91BA3}" type="pres">
      <dgm:prSet presAssocID="{3224B062-3342-4EB8-8B74-C1CCEF951E45}" presName="gear3dstNode" presStyleLbl="node1" presStyleIdx="2" presStyleCnt="3"/>
      <dgm:spPr/>
    </dgm:pt>
    <dgm:pt modelId="{38AF57D2-FC23-4BE8-858F-0456EA801B28}" type="pres">
      <dgm:prSet presAssocID="{DA21D61F-BCB2-4F8F-A389-E18408C0BC69}" presName="connector1" presStyleLbl="sibTrans2D1" presStyleIdx="0" presStyleCnt="3"/>
      <dgm:spPr>
        <a:prstGeom prst="circularArrow">
          <a:avLst>
            <a:gd name="adj1" fmla="val 4687"/>
            <a:gd name="adj2" fmla="val 299029"/>
            <a:gd name="adj3" fmla="val 2518680"/>
            <a:gd name="adj4" fmla="val 15855870"/>
            <a:gd name="adj5" fmla="val 5469"/>
          </a:avLst>
        </a:prstGeom>
      </dgm:spPr>
    </dgm:pt>
    <dgm:pt modelId="{A185B8E8-6E29-4303-AC73-014CD1537843}" type="pres">
      <dgm:prSet presAssocID="{0A930F62-6D4B-489F-A0A7-414442A622B4}" presName="connector2" presStyleLbl="sibTrans2D1" presStyleIdx="1" presStyleCnt="3"/>
      <dgm:spPr>
        <a:prstGeom prst="leftCircularArrow">
          <a:avLst>
            <a:gd name="adj1" fmla="val 6452"/>
            <a:gd name="adj2" fmla="val 429999"/>
            <a:gd name="adj3" fmla="val 10489124"/>
            <a:gd name="adj4" fmla="val 14837806"/>
            <a:gd name="adj5" fmla="val 7527"/>
          </a:avLst>
        </a:prstGeom>
      </dgm:spPr>
    </dgm:pt>
    <dgm:pt modelId="{C268F19F-64BC-4B49-BE35-DAACC0BAB26E}" type="pres">
      <dgm:prSet presAssocID="{4987170A-7596-4ED8-A382-56A48A2F8A4A}" presName="connector3" presStyleLbl="sibTrans2D1" presStyleIdx="2" presStyleCnt="3"/>
      <dgm:spPr>
        <a:prstGeom prst="circularArrow">
          <a:avLst>
            <a:gd name="adj1" fmla="val 5984"/>
            <a:gd name="adj2" fmla="val 394124"/>
            <a:gd name="adj3" fmla="val 13313824"/>
            <a:gd name="adj4" fmla="val 10508221"/>
            <a:gd name="adj5" fmla="val 6981"/>
          </a:avLst>
        </a:prstGeom>
      </dgm:spPr>
    </dgm:pt>
  </dgm:ptLst>
  <dgm:cxnLst>
    <dgm:cxn modelId="{B64E0003-E9CD-4F56-9F33-40971E699D67}" type="presOf" srcId="{3224B062-3342-4EB8-8B74-C1CCEF951E45}" destId="{7D8ACB4F-56FE-41B2-AC3B-366334D6FAF7}" srcOrd="2" destOrd="0" presId="urn:microsoft.com/office/officeart/2005/8/layout/gear1"/>
    <dgm:cxn modelId="{EF25C612-1025-4438-8853-8E7514A2C54C}" type="presOf" srcId="{3224B062-3342-4EB8-8B74-C1CCEF951E45}" destId="{798037BA-0181-419D-86AD-08F90EEC7039}" srcOrd="0" destOrd="0" presId="urn:microsoft.com/office/officeart/2005/8/layout/gear1"/>
    <dgm:cxn modelId="{34AB7B1C-40DB-4F3F-ACB3-AA5524E919A6}" type="presOf" srcId="{DE276109-1D9E-4810-904B-AF3118A37095}" destId="{F8CF1A5C-C9D6-4A79-9DA1-0C92015F73EF}" srcOrd="1" destOrd="0" presId="urn:microsoft.com/office/officeart/2005/8/layout/gear1"/>
    <dgm:cxn modelId="{5ECDBF2E-9936-4236-A10C-335D5D1D32A3}" type="presOf" srcId="{DE276109-1D9E-4810-904B-AF3118A37095}" destId="{FC46E723-3ED8-46C4-A2CB-54F0B1809519}" srcOrd="0" destOrd="0" presId="urn:microsoft.com/office/officeart/2005/8/layout/gear1"/>
    <dgm:cxn modelId="{DD69813B-11D7-4E8D-BBAB-16BD024347D5}" type="presOf" srcId="{1685D353-118F-4280-8869-18AE44A5CB17}" destId="{36A05BFF-736B-411D-8023-7C9A167EC611}" srcOrd="2" destOrd="0" presId="urn:microsoft.com/office/officeart/2005/8/layout/gear1"/>
    <dgm:cxn modelId="{25F51065-71B8-4C5A-A30C-B02795AD83BB}" srcId="{0C0E385D-4FB3-452B-AE03-9D51B9E952CA}" destId="{1685D353-118F-4280-8869-18AE44A5CB17}" srcOrd="0" destOrd="0" parTransId="{DE67F068-DE10-4ED2-9E3E-8AE1F62FA9C2}" sibTransId="{DA21D61F-BCB2-4F8F-A389-E18408C0BC69}"/>
    <dgm:cxn modelId="{93D17568-B198-4C7B-B981-B9A4465D12AF}" type="presOf" srcId="{3224B062-3342-4EB8-8B74-C1CCEF951E45}" destId="{A8FCEF19-2634-4E14-92B5-FC90BEC91BA3}" srcOrd="3" destOrd="0" presId="urn:microsoft.com/office/officeart/2005/8/layout/gear1"/>
    <dgm:cxn modelId="{54B4D348-7467-4E63-B5B3-6E29CCDA2844}" srcId="{0C0E385D-4FB3-452B-AE03-9D51B9E952CA}" destId="{DE276109-1D9E-4810-904B-AF3118A37095}" srcOrd="1" destOrd="0" parTransId="{FE2C4081-63EA-4F1A-90BD-08634DA3F2A4}" sibTransId="{0A930F62-6D4B-489F-A0A7-414442A622B4}"/>
    <dgm:cxn modelId="{D8DD2478-1FEA-45A5-9606-D5907B4A25E1}" type="presOf" srcId="{0C0E385D-4FB3-452B-AE03-9D51B9E952CA}" destId="{A63773EF-BFF5-4223-8D44-64F7948B387E}" srcOrd="0" destOrd="0" presId="urn:microsoft.com/office/officeart/2005/8/layout/gear1"/>
    <dgm:cxn modelId="{D2028D5A-7A0D-458F-AA0C-87E3192E00BA}" srcId="{0C0E385D-4FB3-452B-AE03-9D51B9E952CA}" destId="{3224B062-3342-4EB8-8B74-C1CCEF951E45}" srcOrd="2" destOrd="0" parTransId="{9006675A-9E8F-47E4-B3B0-D66AD68E8405}" sibTransId="{4987170A-7596-4ED8-A382-56A48A2F8A4A}"/>
    <dgm:cxn modelId="{58C18390-4E1C-4E8F-8A80-CCBB54AEC648}" type="presOf" srcId="{DA21D61F-BCB2-4F8F-A389-E18408C0BC69}" destId="{38AF57D2-FC23-4BE8-858F-0456EA801B28}" srcOrd="0" destOrd="0" presId="urn:microsoft.com/office/officeart/2005/8/layout/gear1"/>
    <dgm:cxn modelId="{78E1C396-57B8-4059-83E9-588509722312}" type="presOf" srcId="{4987170A-7596-4ED8-A382-56A48A2F8A4A}" destId="{C268F19F-64BC-4B49-BE35-DAACC0BAB26E}" srcOrd="0" destOrd="0" presId="urn:microsoft.com/office/officeart/2005/8/layout/gear1"/>
    <dgm:cxn modelId="{884676A5-1156-4E4A-893F-CA49E5B77EF2}" type="presOf" srcId="{3224B062-3342-4EB8-8B74-C1CCEF951E45}" destId="{3A9D9891-D15D-4545-B1D7-7BBB07BB1934}" srcOrd="1" destOrd="0" presId="urn:microsoft.com/office/officeart/2005/8/layout/gear1"/>
    <dgm:cxn modelId="{352FDDAF-02DC-455E-BF6B-33007C51A32D}" type="presOf" srcId="{1685D353-118F-4280-8869-18AE44A5CB17}" destId="{F782AE0D-B749-410F-856C-06A593A81F8F}" srcOrd="0" destOrd="0" presId="urn:microsoft.com/office/officeart/2005/8/layout/gear1"/>
    <dgm:cxn modelId="{CCE62EC4-FEE3-42A6-A399-9A959046AF30}" type="presOf" srcId="{0A930F62-6D4B-489F-A0A7-414442A622B4}" destId="{A185B8E8-6E29-4303-AC73-014CD1537843}" srcOrd="0" destOrd="0" presId="urn:microsoft.com/office/officeart/2005/8/layout/gear1"/>
    <dgm:cxn modelId="{19F83CDA-D6BE-4B74-9A0C-2F8A414159D1}" type="presOf" srcId="{DE276109-1D9E-4810-904B-AF3118A37095}" destId="{861238B3-3825-454C-A8B0-3F56662B7A81}" srcOrd="2" destOrd="0" presId="urn:microsoft.com/office/officeart/2005/8/layout/gear1"/>
    <dgm:cxn modelId="{EC0E79E9-C677-4B57-B28A-4C46571B840A}" type="presOf" srcId="{1685D353-118F-4280-8869-18AE44A5CB17}" destId="{E7F8686C-46CF-4EE0-BA97-332755BEFF9F}" srcOrd="1" destOrd="0" presId="urn:microsoft.com/office/officeart/2005/8/layout/gear1"/>
    <dgm:cxn modelId="{C77CCF8D-EBB7-49E0-867D-5B55BCC42AB5}" type="presParOf" srcId="{A63773EF-BFF5-4223-8D44-64F7948B387E}" destId="{F782AE0D-B749-410F-856C-06A593A81F8F}" srcOrd="0" destOrd="0" presId="urn:microsoft.com/office/officeart/2005/8/layout/gear1"/>
    <dgm:cxn modelId="{E1371A32-2E86-4BC9-A846-E27FC8D15920}" type="presParOf" srcId="{A63773EF-BFF5-4223-8D44-64F7948B387E}" destId="{E7F8686C-46CF-4EE0-BA97-332755BEFF9F}" srcOrd="1" destOrd="0" presId="urn:microsoft.com/office/officeart/2005/8/layout/gear1"/>
    <dgm:cxn modelId="{F25C9ACF-AA66-4943-AC32-0BCAF0CAB53E}" type="presParOf" srcId="{A63773EF-BFF5-4223-8D44-64F7948B387E}" destId="{36A05BFF-736B-411D-8023-7C9A167EC611}" srcOrd="2" destOrd="0" presId="urn:microsoft.com/office/officeart/2005/8/layout/gear1"/>
    <dgm:cxn modelId="{702ADB10-FA04-4D90-B597-22A1AB582053}" type="presParOf" srcId="{A63773EF-BFF5-4223-8D44-64F7948B387E}" destId="{FC46E723-3ED8-46C4-A2CB-54F0B1809519}" srcOrd="3" destOrd="0" presId="urn:microsoft.com/office/officeart/2005/8/layout/gear1"/>
    <dgm:cxn modelId="{B90C3CAA-3853-4692-BF62-E8B6F836EFDC}" type="presParOf" srcId="{A63773EF-BFF5-4223-8D44-64F7948B387E}" destId="{F8CF1A5C-C9D6-4A79-9DA1-0C92015F73EF}" srcOrd="4" destOrd="0" presId="urn:microsoft.com/office/officeart/2005/8/layout/gear1"/>
    <dgm:cxn modelId="{413F0541-6181-44C3-AC4A-267DE2F5BE58}" type="presParOf" srcId="{A63773EF-BFF5-4223-8D44-64F7948B387E}" destId="{861238B3-3825-454C-A8B0-3F56662B7A81}" srcOrd="5" destOrd="0" presId="urn:microsoft.com/office/officeart/2005/8/layout/gear1"/>
    <dgm:cxn modelId="{78702CDF-D0FA-4A4D-ACAF-4063E517B713}" type="presParOf" srcId="{A63773EF-BFF5-4223-8D44-64F7948B387E}" destId="{798037BA-0181-419D-86AD-08F90EEC7039}" srcOrd="6" destOrd="0" presId="urn:microsoft.com/office/officeart/2005/8/layout/gear1"/>
    <dgm:cxn modelId="{93B36DE8-2228-438E-B789-AED3C71ECA74}" type="presParOf" srcId="{A63773EF-BFF5-4223-8D44-64F7948B387E}" destId="{3A9D9891-D15D-4545-B1D7-7BBB07BB1934}" srcOrd="7" destOrd="0" presId="urn:microsoft.com/office/officeart/2005/8/layout/gear1"/>
    <dgm:cxn modelId="{9B438B5A-F986-4990-93BE-7E448FDAF50C}" type="presParOf" srcId="{A63773EF-BFF5-4223-8D44-64F7948B387E}" destId="{7D8ACB4F-56FE-41B2-AC3B-366334D6FAF7}" srcOrd="8" destOrd="0" presId="urn:microsoft.com/office/officeart/2005/8/layout/gear1"/>
    <dgm:cxn modelId="{2C1BF539-3003-4065-8704-E33708D4F328}" type="presParOf" srcId="{A63773EF-BFF5-4223-8D44-64F7948B387E}" destId="{A8FCEF19-2634-4E14-92B5-FC90BEC91BA3}" srcOrd="9" destOrd="0" presId="urn:microsoft.com/office/officeart/2005/8/layout/gear1"/>
    <dgm:cxn modelId="{61E70D01-AEBE-4F9F-9676-AFE400A0E0F2}" type="presParOf" srcId="{A63773EF-BFF5-4223-8D44-64F7948B387E}" destId="{38AF57D2-FC23-4BE8-858F-0456EA801B28}" srcOrd="10" destOrd="0" presId="urn:microsoft.com/office/officeart/2005/8/layout/gear1"/>
    <dgm:cxn modelId="{40907906-518C-461C-A9C1-FF2B904699CE}" type="presParOf" srcId="{A63773EF-BFF5-4223-8D44-64F7948B387E}" destId="{A185B8E8-6E29-4303-AC73-014CD1537843}" srcOrd="11" destOrd="0" presId="urn:microsoft.com/office/officeart/2005/8/layout/gear1"/>
    <dgm:cxn modelId="{29CAB62D-1C40-4C8C-94FA-8A3DCF2A6818}" type="presParOf" srcId="{A63773EF-BFF5-4223-8D44-64F7948B387E}" destId="{C268F19F-64BC-4B49-BE35-DAACC0BAB26E}" srcOrd="12" destOrd="0" presId="urn:microsoft.com/office/officeart/2005/8/layout/gear1"/>
  </dgm:cxnLst>
  <dgm:bg>
    <a:effectLst>
      <a:outerShdw blurRad="152400" dist="317500" dir="5400000" sx="90000" sy="-19000" rotWithShape="0">
        <a:prstClr val="black">
          <a:alpha val="15000"/>
        </a:prstClr>
      </a:outerShdw>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0E385D-4FB3-452B-AE03-9D51B9E952CA}" type="doc">
      <dgm:prSet loTypeId="urn:microsoft.com/office/officeart/2005/8/layout/gear1" loCatId="cycle" qsTypeId="urn:microsoft.com/office/officeart/2005/8/quickstyle/3d1" qsCatId="3D" csTypeId="urn:microsoft.com/office/officeart/2005/8/colors/colorful1#1" csCatId="colorful" phldr="1"/>
      <dgm:spPr/>
    </dgm:pt>
    <dgm:pt modelId="{1685D353-118F-4280-8869-18AE44A5CB17}">
      <dgm:prSet phldrT="[Text]" custT="1"/>
      <dgm:spPr>
        <a:xfrm>
          <a:off x="1956716" y="1934848"/>
          <a:ext cx="2364815" cy="2364815"/>
        </a:xfr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sz="3200" dirty="0">
            <a:solidFill>
              <a:sysClr val="window" lastClr="FFFFFF"/>
            </a:solidFill>
            <a:latin typeface="Corbel"/>
            <a:ea typeface="+mn-ea"/>
            <a:cs typeface="+mn-cs"/>
          </a:endParaRPr>
        </a:p>
      </dgm:t>
    </dgm:pt>
    <dgm:pt modelId="{DE67F068-DE10-4ED2-9E3E-8AE1F62FA9C2}" type="parTrans" cxnId="{25F51065-71B8-4C5A-A30C-B02795AD83BB}">
      <dgm:prSet/>
      <dgm:spPr/>
      <dgm:t>
        <a:bodyPr/>
        <a:lstStyle/>
        <a:p>
          <a:endParaRPr lang="en-US"/>
        </a:p>
      </dgm:t>
    </dgm:pt>
    <dgm:pt modelId="{DA21D61F-BCB2-4F8F-A389-E18408C0BC69}" type="sibTrans" cxnId="{25F51065-71B8-4C5A-A30C-B02795AD83BB}">
      <dgm:prSet/>
      <dgm:spPr>
        <a:xfrm>
          <a:off x="1776034" y="1577345"/>
          <a:ext cx="3026963" cy="3026963"/>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DE276109-1D9E-4810-904B-AF3118A37095}">
      <dgm:prSet phldrT="[Text]"/>
      <dgm:spPr>
        <a:xfrm>
          <a:off x="580824" y="1375892"/>
          <a:ext cx="1719865" cy="1719865"/>
        </a:xfrm>
        <a:solidFill>
          <a:srgbClr val="FF6600"/>
        </a:soli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dirty="0">
            <a:solidFill>
              <a:sysClr val="window" lastClr="FFFFFF"/>
            </a:solidFill>
            <a:latin typeface="Corbel"/>
            <a:ea typeface="+mn-ea"/>
            <a:cs typeface="+mn-cs"/>
          </a:endParaRPr>
        </a:p>
      </dgm:t>
    </dgm:pt>
    <dgm:pt modelId="{FE2C4081-63EA-4F1A-90BD-08634DA3F2A4}" type="parTrans" cxnId="{54B4D348-7467-4E63-B5B3-6E29CCDA2844}">
      <dgm:prSet/>
      <dgm:spPr/>
      <dgm:t>
        <a:bodyPr/>
        <a:lstStyle/>
        <a:p>
          <a:endParaRPr lang="en-US"/>
        </a:p>
      </dgm:t>
    </dgm:pt>
    <dgm:pt modelId="{0A930F62-6D4B-489F-A0A7-414442A622B4}" type="sibTrans" cxnId="{54B4D348-7467-4E63-B5B3-6E29CCDA2844}">
      <dgm:prSet/>
      <dgm:spPr>
        <a:xfrm>
          <a:off x="276239" y="994899"/>
          <a:ext cx="2199278" cy="2199278"/>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3224B062-3342-4EB8-8B74-C1CCEF951E45}">
      <dgm:prSet phldrT="[Text]"/>
      <dgm:spPr>
        <a:xfrm rot="20700000">
          <a:off x="1544124" y="189360"/>
          <a:ext cx="1685117" cy="1685117"/>
        </a:xfr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gm:spPr>
      <dgm:t>
        <a:bodyPr/>
        <a:lstStyle/>
        <a:p>
          <a:endParaRPr lang="en-US" dirty="0">
            <a:solidFill>
              <a:sysClr val="window" lastClr="FFFFFF"/>
            </a:solidFill>
            <a:latin typeface="Corbel"/>
            <a:ea typeface="+mn-ea"/>
            <a:cs typeface="+mn-cs"/>
          </a:endParaRPr>
        </a:p>
      </dgm:t>
    </dgm:pt>
    <dgm:pt modelId="{9006675A-9E8F-47E4-B3B0-D66AD68E8405}" type="parTrans" cxnId="{D2028D5A-7A0D-458F-AA0C-87E3192E00BA}">
      <dgm:prSet/>
      <dgm:spPr/>
      <dgm:t>
        <a:bodyPr/>
        <a:lstStyle/>
        <a:p>
          <a:endParaRPr lang="en-US"/>
        </a:p>
      </dgm:t>
    </dgm:pt>
    <dgm:pt modelId="{4987170A-7596-4ED8-A382-56A48A2F8A4A}" type="sibTrans" cxnId="{D2028D5A-7A0D-458F-AA0C-87E3192E00BA}">
      <dgm:prSet/>
      <dgm:spPr>
        <a:xfrm>
          <a:off x="1154339" y="-180195"/>
          <a:ext cx="2371264" cy="2371264"/>
        </a:xfr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gm:spPr>
      <dgm:t>
        <a:bodyPr/>
        <a:lstStyle/>
        <a:p>
          <a:endParaRPr lang="en-US"/>
        </a:p>
      </dgm:t>
    </dgm:pt>
    <dgm:pt modelId="{A63773EF-BFF5-4223-8D44-64F7948B387E}" type="pres">
      <dgm:prSet presAssocID="{0C0E385D-4FB3-452B-AE03-9D51B9E952CA}" presName="composite" presStyleCnt="0">
        <dgm:presLayoutVars>
          <dgm:chMax val="3"/>
          <dgm:animLvl val="lvl"/>
          <dgm:resizeHandles val="exact"/>
        </dgm:presLayoutVars>
      </dgm:prSet>
      <dgm:spPr/>
    </dgm:pt>
    <dgm:pt modelId="{F782AE0D-B749-410F-856C-06A593A81F8F}" type="pres">
      <dgm:prSet presAssocID="{1685D353-118F-4280-8869-18AE44A5CB17}" presName="gear1" presStyleLbl="node1" presStyleIdx="0" presStyleCnt="3" custAng="21419805" custScaleX="86146" custScaleY="82789" custLinFactNeighborX="-94104" custLinFactNeighborY="-21851">
        <dgm:presLayoutVars>
          <dgm:chMax val="1"/>
          <dgm:bulletEnabled val="1"/>
        </dgm:presLayoutVars>
      </dgm:prSet>
      <dgm:spPr>
        <a:prstGeom prst="gear9">
          <a:avLst/>
        </a:prstGeom>
      </dgm:spPr>
    </dgm:pt>
    <dgm:pt modelId="{E7F8686C-46CF-4EE0-BA97-332755BEFF9F}" type="pres">
      <dgm:prSet presAssocID="{1685D353-118F-4280-8869-18AE44A5CB17}" presName="gear1srcNode" presStyleLbl="node1" presStyleIdx="0" presStyleCnt="3"/>
      <dgm:spPr/>
    </dgm:pt>
    <dgm:pt modelId="{36A05BFF-736B-411D-8023-7C9A167EC611}" type="pres">
      <dgm:prSet presAssocID="{1685D353-118F-4280-8869-18AE44A5CB17}" presName="gear1dstNode" presStyleLbl="node1" presStyleIdx="0" presStyleCnt="3"/>
      <dgm:spPr/>
    </dgm:pt>
    <dgm:pt modelId="{FC46E723-3ED8-46C4-A2CB-54F0B1809519}" type="pres">
      <dgm:prSet presAssocID="{DE276109-1D9E-4810-904B-AF3118A37095}" presName="gear2" presStyleLbl="node1" presStyleIdx="1" presStyleCnt="3" custAng="0" custScaleX="146170" custScaleY="145128" custLinFactX="2340" custLinFactNeighborX="100000" custLinFactNeighborY="29126">
        <dgm:presLayoutVars>
          <dgm:chMax val="1"/>
          <dgm:bulletEnabled val="1"/>
        </dgm:presLayoutVars>
      </dgm:prSet>
      <dgm:spPr>
        <a:prstGeom prst="gear6">
          <a:avLst/>
        </a:prstGeom>
      </dgm:spPr>
    </dgm:pt>
    <dgm:pt modelId="{F8CF1A5C-C9D6-4A79-9DA1-0C92015F73EF}" type="pres">
      <dgm:prSet presAssocID="{DE276109-1D9E-4810-904B-AF3118A37095}" presName="gear2srcNode" presStyleLbl="node1" presStyleIdx="1" presStyleCnt="3"/>
      <dgm:spPr/>
    </dgm:pt>
    <dgm:pt modelId="{861238B3-3825-454C-A8B0-3F56662B7A81}" type="pres">
      <dgm:prSet presAssocID="{DE276109-1D9E-4810-904B-AF3118A37095}" presName="gear2dstNode" presStyleLbl="node1" presStyleIdx="1" presStyleCnt="3"/>
      <dgm:spPr/>
    </dgm:pt>
    <dgm:pt modelId="{798037BA-0181-419D-86AD-08F90EEC7039}" type="pres">
      <dgm:prSet presAssocID="{3224B062-3342-4EB8-8B74-C1CCEF951E45}" presName="gear3" presStyleLbl="node1" presStyleIdx="2" presStyleCnt="3" custAng="19800402" custScaleX="87437" custScaleY="86815" custLinFactNeighborX="-13935" custLinFactNeighborY="18183"/>
      <dgm:spPr>
        <a:prstGeom prst="gear6">
          <a:avLst/>
        </a:prstGeom>
      </dgm:spPr>
    </dgm:pt>
    <dgm:pt modelId="{3A9D9891-D15D-4545-B1D7-7BBB07BB1934}" type="pres">
      <dgm:prSet presAssocID="{3224B062-3342-4EB8-8B74-C1CCEF951E45}" presName="gear3tx" presStyleLbl="node1" presStyleIdx="2" presStyleCnt="3">
        <dgm:presLayoutVars>
          <dgm:chMax val="1"/>
          <dgm:bulletEnabled val="1"/>
        </dgm:presLayoutVars>
      </dgm:prSet>
      <dgm:spPr/>
    </dgm:pt>
    <dgm:pt modelId="{7D8ACB4F-56FE-41B2-AC3B-366334D6FAF7}" type="pres">
      <dgm:prSet presAssocID="{3224B062-3342-4EB8-8B74-C1CCEF951E45}" presName="gear3srcNode" presStyleLbl="node1" presStyleIdx="2" presStyleCnt="3"/>
      <dgm:spPr/>
    </dgm:pt>
    <dgm:pt modelId="{A8FCEF19-2634-4E14-92B5-FC90BEC91BA3}" type="pres">
      <dgm:prSet presAssocID="{3224B062-3342-4EB8-8B74-C1CCEF951E45}" presName="gear3dstNode" presStyleLbl="node1" presStyleIdx="2" presStyleCnt="3"/>
      <dgm:spPr/>
    </dgm:pt>
    <dgm:pt modelId="{38AF57D2-FC23-4BE8-858F-0456EA801B28}" type="pres">
      <dgm:prSet presAssocID="{DA21D61F-BCB2-4F8F-A389-E18408C0BC69}" presName="connector1" presStyleLbl="sibTrans2D1" presStyleIdx="0" presStyleCnt="3"/>
      <dgm:spPr>
        <a:prstGeom prst="circularArrow">
          <a:avLst>
            <a:gd name="adj1" fmla="val 4687"/>
            <a:gd name="adj2" fmla="val 299029"/>
            <a:gd name="adj3" fmla="val 2518680"/>
            <a:gd name="adj4" fmla="val 15855870"/>
            <a:gd name="adj5" fmla="val 5469"/>
          </a:avLst>
        </a:prstGeom>
      </dgm:spPr>
    </dgm:pt>
    <dgm:pt modelId="{A185B8E8-6E29-4303-AC73-014CD1537843}" type="pres">
      <dgm:prSet presAssocID="{0A930F62-6D4B-489F-A0A7-414442A622B4}" presName="connector2" presStyleLbl="sibTrans2D1" presStyleIdx="1" presStyleCnt="3"/>
      <dgm:spPr>
        <a:prstGeom prst="leftCircularArrow">
          <a:avLst>
            <a:gd name="adj1" fmla="val 6452"/>
            <a:gd name="adj2" fmla="val 429999"/>
            <a:gd name="adj3" fmla="val 10489124"/>
            <a:gd name="adj4" fmla="val 14837806"/>
            <a:gd name="adj5" fmla="val 7527"/>
          </a:avLst>
        </a:prstGeom>
      </dgm:spPr>
    </dgm:pt>
    <dgm:pt modelId="{C268F19F-64BC-4B49-BE35-DAACC0BAB26E}" type="pres">
      <dgm:prSet presAssocID="{4987170A-7596-4ED8-A382-56A48A2F8A4A}" presName="connector3" presStyleLbl="sibTrans2D1" presStyleIdx="2" presStyleCnt="3"/>
      <dgm:spPr>
        <a:prstGeom prst="circularArrow">
          <a:avLst>
            <a:gd name="adj1" fmla="val 5984"/>
            <a:gd name="adj2" fmla="val 394124"/>
            <a:gd name="adj3" fmla="val 13313824"/>
            <a:gd name="adj4" fmla="val 10508221"/>
            <a:gd name="adj5" fmla="val 6981"/>
          </a:avLst>
        </a:prstGeom>
      </dgm:spPr>
    </dgm:pt>
  </dgm:ptLst>
  <dgm:cxnLst>
    <dgm:cxn modelId="{5D348B11-50F3-4206-83B4-F6B64C7A6137}" type="presOf" srcId="{DE276109-1D9E-4810-904B-AF3118A37095}" destId="{FC46E723-3ED8-46C4-A2CB-54F0B1809519}" srcOrd="0" destOrd="0" presId="urn:microsoft.com/office/officeart/2005/8/layout/gear1"/>
    <dgm:cxn modelId="{18622124-7812-4FFB-86DC-1631C919FC8A}" type="presOf" srcId="{0A930F62-6D4B-489F-A0A7-414442A622B4}" destId="{A185B8E8-6E29-4303-AC73-014CD1537843}" srcOrd="0" destOrd="0" presId="urn:microsoft.com/office/officeart/2005/8/layout/gear1"/>
    <dgm:cxn modelId="{24F6DB44-781C-4DE1-9045-DE243D4BE6CE}" type="presOf" srcId="{DA21D61F-BCB2-4F8F-A389-E18408C0BC69}" destId="{38AF57D2-FC23-4BE8-858F-0456EA801B28}" srcOrd="0" destOrd="0" presId="urn:microsoft.com/office/officeart/2005/8/layout/gear1"/>
    <dgm:cxn modelId="{25F51065-71B8-4C5A-A30C-B02795AD83BB}" srcId="{0C0E385D-4FB3-452B-AE03-9D51B9E952CA}" destId="{1685D353-118F-4280-8869-18AE44A5CB17}" srcOrd="0" destOrd="0" parTransId="{DE67F068-DE10-4ED2-9E3E-8AE1F62FA9C2}" sibTransId="{DA21D61F-BCB2-4F8F-A389-E18408C0BC69}"/>
    <dgm:cxn modelId="{08A5F646-5FC4-45CF-9C36-670E4A26CCDA}" type="presOf" srcId="{4987170A-7596-4ED8-A382-56A48A2F8A4A}" destId="{C268F19F-64BC-4B49-BE35-DAACC0BAB26E}" srcOrd="0" destOrd="0" presId="urn:microsoft.com/office/officeart/2005/8/layout/gear1"/>
    <dgm:cxn modelId="{54B4D348-7467-4E63-B5B3-6E29CCDA2844}" srcId="{0C0E385D-4FB3-452B-AE03-9D51B9E952CA}" destId="{DE276109-1D9E-4810-904B-AF3118A37095}" srcOrd="1" destOrd="0" parTransId="{FE2C4081-63EA-4F1A-90BD-08634DA3F2A4}" sibTransId="{0A930F62-6D4B-489F-A0A7-414442A622B4}"/>
    <dgm:cxn modelId="{ADA14F6A-0D5A-4FD8-B815-692346B3DA29}" type="presOf" srcId="{1685D353-118F-4280-8869-18AE44A5CB17}" destId="{F782AE0D-B749-410F-856C-06A593A81F8F}" srcOrd="0" destOrd="0" presId="urn:microsoft.com/office/officeart/2005/8/layout/gear1"/>
    <dgm:cxn modelId="{D2028D5A-7A0D-458F-AA0C-87E3192E00BA}" srcId="{0C0E385D-4FB3-452B-AE03-9D51B9E952CA}" destId="{3224B062-3342-4EB8-8B74-C1CCEF951E45}" srcOrd="2" destOrd="0" parTransId="{9006675A-9E8F-47E4-B3B0-D66AD68E8405}" sibTransId="{4987170A-7596-4ED8-A382-56A48A2F8A4A}"/>
    <dgm:cxn modelId="{1E1E0F7E-4508-4584-B42D-1F508A3891F5}" type="presOf" srcId="{DE276109-1D9E-4810-904B-AF3118A37095}" destId="{F8CF1A5C-C9D6-4A79-9DA1-0C92015F73EF}" srcOrd="1" destOrd="0" presId="urn:microsoft.com/office/officeart/2005/8/layout/gear1"/>
    <dgm:cxn modelId="{ABE731A7-9125-4A50-A036-C1C72E73E0AC}" type="presOf" srcId="{3224B062-3342-4EB8-8B74-C1CCEF951E45}" destId="{798037BA-0181-419D-86AD-08F90EEC7039}" srcOrd="0" destOrd="0" presId="urn:microsoft.com/office/officeart/2005/8/layout/gear1"/>
    <dgm:cxn modelId="{629454A8-C5A8-4ADC-9CC4-AE5FFBC83B98}" type="presOf" srcId="{3224B062-3342-4EB8-8B74-C1CCEF951E45}" destId="{3A9D9891-D15D-4545-B1D7-7BBB07BB1934}" srcOrd="1" destOrd="0" presId="urn:microsoft.com/office/officeart/2005/8/layout/gear1"/>
    <dgm:cxn modelId="{A4351AD4-197D-42B0-B84D-DB49E3DA4668}" type="presOf" srcId="{1685D353-118F-4280-8869-18AE44A5CB17}" destId="{36A05BFF-736B-411D-8023-7C9A167EC611}" srcOrd="2" destOrd="0" presId="urn:microsoft.com/office/officeart/2005/8/layout/gear1"/>
    <dgm:cxn modelId="{270FEDE8-9A96-4291-A021-27B9C8AA073E}" type="presOf" srcId="{DE276109-1D9E-4810-904B-AF3118A37095}" destId="{861238B3-3825-454C-A8B0-3F56662B7A81}" srcOrd="2" destOrd="0" presId="urn:microsoft.com/office/officeart/2005/8/layout/gear1"/>
    <dgm:cxn modelId="{27EC97F1-F124-4EEC-B9D5-7711518F94F6}" type="presOf" srcId="{0C0E385D-4FB3-452B-AE03-9D51B9E952CA}" destId="{A63773EF-BFF5-4223-8D44-64F7948B387E}" srcOrd="0" destOrd="0" presId="urn:microsoft.com/office/officeart/2005/8/layout/gear1"/>
    <dgm:cxn modelId="{441BB3F1-076F-4F1E-9084-43113D2513F5}" type="presOf" srcId="{1685D353-118F-4280-8869-18AE44A5CB17}" destId="{E7F8686C-46CF-4EE0-BA97-332755BEFF9F}" srcOrd="1" destOrd="0" presId="urn:microsoft.com/office/officeart/2005/8/layout/gear1"/>
    <dgm:cxn modelId="{69F0FAF1-8563-4646-9353-291C50452300}" type="presOf" srcId="{3224B062-3342-4EB8-8B74-C1CCEF951E45}" destId="{A8FCEF19-2634-4E14-92B5-FC90BEC91BA3}" srcOrd="3" destOrd="0" presId="urn:microsoft.com/office/officeart/2005/8/layout/gear1"/>
    <dgm:cxn modelId="{6BC664F5-9192-4DD2-84BB-A913A7CC52B3}" type="presOf" srcId="{3224B062-3342-4EB8-8B74-C1CCEF951E45}" destId="{7D8ACB4F-56FE-41B2-AC3B-366334D6FAF7}" srcOrd="2" destOrd="0" presId="urn:microsoft.com/office/officeart/2005/8/layout/gear1"/>
    <dgm:cxn modelId="{2F04793B-1877-48A0-AD89-5F0574B5D21A}" type="presParOf" srcId="{A63773EF-BFF5-4223-8D44-64F7948B387E}" destId="{F782AE0D-B749-410F-856C-06A593A81F8F}" srcOrd="0" destOrd="0" presId="urn:microsoft.com/office/officeart/2005/8/layout/gear1"/>
    <dgm:cxn modelId="{EBA8DE08-9266-45B7-9CCC-AC7DC90189F1}" type="presParOf" srcId="{A63773EF-BFF5-4223-8D44-64F7948B387E}" destId="{E7F8686C-46CF-4EE0-BA97-332755BEFF9F}" srcOrd="1" destOrd="0" presId="urn:microsoft.com/office/officeart/2005/8/layout/gear1"/>
    <dgm:cxn modelId="{F9FD8795-4F33-4D38-8F99-23418DE50E3A}" type="presParOf" srcId="{A63773EF-BFF5-4223-8D44-64F7948B387E}" destId="{36A05BFF-736B-411D-8023-7C9A167EC611}" srcOrd="2" destOrd="0" presId="urn:microsoft.com/office/officeart/2005/8/layout/gear1"/>
    <dgm:cxn modelId="{D9E8EA36-0B13-4E38-9859-51C3214CB3B1}" type="presParOf" srcId="{A63773EF-BFF5-4223-8D44-64F7948B387E}" destId="{FC46E723-3ED8-46C4-A2CB-54F0B1809519}" srcOrd="3" destOrd="0" presId="urn:microsoft.com/office/officeart/2005/8/layout/gear1"/>
    <dgm:cxn modelId="{427FDFFA-4B69-40BD-96D9-F071DF0D7297}" type="presParOf" srcId="{A63773EF-BFF5-4223-8D44-64F7948B387E}" destId="{F8CF1A5C-C9D6-4A79-9DA1-0C92015F73EF}" srcOrd="4" destOrd="0" presId="urn:microsoft.com/office/officeart/2005/8/layout/gear1"/>
    <dgm:cxn modelId="{40F9B16D-F161-45C8-AF01-0CE15AF1CF96}" type="presParOf" srcId="{A63773EF-BFF5-4223-8D44-64F7948B387E}" destId="{861238B3-3825-454C-A8B0-3F56662B7A81}" srcOrd="5" destOrd="0" presId="urn:microsoft.com/office/officeart/2005/8/layout/gear1"/>
    <dgm:cxn modelId="{C4C07AD1-28F5-4857-A9DC-9DE1A067CA49}" type="presParOf" srcId="{A63773EF-BFF5-4223-8D44-64F7948B387E}" destId="{798037BA-0181-419D-86AD-08F90EEC7039}" srcOrd="6" destOrd="0" presId="urn:microsoft.com/office/officeart/2005/8/layout/gear1"/>
    <dgm:cxn modelId="{989D489B-64E2-48DD-B1AB-E9DB1FA3B9E4}" type="presParOf" srcId="{A63773EF-BFF5-4223-8D44-64F7948B387E}" destId="{3A9D9891-D15D-4545-B1D7-7BBB07BB1934}" srcOrd="7" destOrd="0" presId="urn:microsoft.com/office/officeart/2005/8/layout/gear1"/>
    <dgm:cxn modelId="{53537D66-D659-447A-B104-03893EB90405}" type="presParOf" srcId="{A63773EF-BFF5-4223-8D44-64F7948B387E}" destId="{7D8ACB4F-56FE-41B2-AC3B-366334D6FAF7}" srcOrd="8" destOrd="0" presId="urn:microsoft.com/office/officeart/2005/8/layout/gear1"/>
    <dgm:cxn modelId="{1A022455-238C-4A5A-BA4E-4BD17BC67F2A}" type="presParOf" srcId="{A63773EF-BFF5-4223-8D44-64F7948B387E}" destId="{A8FCEF19-2634-4E14-92B5-FC90BEC91BA3}" srcOrd="9" destOrd="0" presId="urn:microsoft.com/office/officeart/2005/8/layout/gear1"/>
    <dgm:cxn modelId="{ACE4A16B-0643-4E1B-8198-57685DA9907E}" type="presParOf" srcId="{A63773EF-BFF5-4223-8D44-64F7948B387E}" destId="{38AF57D2-FC23-4BE8-858F-0456EA801B28}" srcOrd="10" destOrd="0" presId="urn:microsoft.com/office/officeart/2005/8/layout/gear1"/>
    <dgm:cxn modelId="{674B4B29-005E-498D-BCC4-02423AD3BD70}" type="presParOf" srcId="{A63773EF-BFF5-4223-8D44-64F7948B387E}" destId="{A185B8E8-6E29-4303-AC73-014CD1537843}" srcOrd="11" destOrd="0" presId="urn:microsoft.com/office/officeart/2005/8/layout/gear1"/>
    <dgm:cxn modelId="{0BB76ACE-47F5-4FFD-A7A2-CC743CA4984F}" type="presParOf" srcId="{A63773EF-BFF5-4223-8D44-64F7948B387E}" destId="{C268F19F-64BC-4B49-BE35-DAACC0BAB26E}" srcOrd="12" destOrd="0" presId="urn:microsoft.com/office/officeart/2005/8/layout/gear1"/>
  </dgm:cxnLst>
  <dgm:bg>
    <a:effectLst>
      <a:outerShdw blurRad="152400" dist="317500" dir="5400000" sx="90000" sy="-19000" rotWithShape="0">
        <a:prstClr val="black">
          <a:alpha val="15000"/>
        </a:prstClr>
      </a:outerShdw>
    </a:effect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12EB4B-3971-4B7F-A364-46B7CF13EFF5}" type="doc">
      <dgm:prSet loTypeId="urn:microsoft.com/office/officeart/2005/8/layout/orgChart1" loCatId="hierarchy" qsTypeId="urn:microsoft.com/office/officeart/2005/8/quickstyle/3d3" qsCatId="3D" csTypeId="urn:microsoft.com/office/officeart/2005/8/colors/colorful5" csCatId="colorful" phldr="1"/>
      <dgm:spPr/>
      <dgm:t>
        <a:bodyPr/>
        <a:lstStyle/>
        <a:p>
          <a:endParaRPr lang="ru-RU"/>
        </a:p>
      </dgm:t>
    </dgm:pt>
    <dgm:pt modelId="{9D634ED3-DF1D-42E6-A04B-B1B534D08D13}">
      <dgm:prSet phldrT="[Текст]" custT="1"/>
      <dgm:spPr>
        <a:solidFill>
          <a:schemeClr val="accent4">
            <a:lumMod val="60000"/>
            <a:lumOff val="40000"/>
          </a:schemeClr>
        </a:solidFill>
        <a:ln>
          <a:solidFill>
            <a:srgbClr val="FFFF66"/>
          </a:solidFill>
        </a:ln>
      </dgm:spPr>
      <dgm:t>
        <a:bodyPr/>
        <a:lstStyle/>
        <a:p>
          <a:r>
            <a:rPr lang="ru-RU" sz="3000" b="1" dirty="0">
              <a:solidFill>
                <a:srgbClr val="002060"/>
              </a:solidFill>
            </a:rPr>
            <a:t>Источники финансирования дефицита бюджета </a:t>
          </a:r>
        </a:p>
      </dgm:t>
    </dgm:pt>
    <dgm:pt modelId="{4EE00BA9-AEDD-48E4-9901-DAB70DDEB33E}" type="parTrans" cxnId="{DDAD71C3-A095-451F-9701-B12F0F23ED63}">
      <dgm:prSet/>
      <dgm:spPr/>
      <dgm:t>
        <a:bodyPr/>
        <a:lstStyle/>
        <a:p>
          <a:endParaRPr lang="ru-RU"/>
        </a:p>
      </dgm:t>
    </dgm:pt>
    <dgm:pt modelId="{EEF4D480-CCF5-40A9-B160-E474D4B10353}" type="sibTrans" cxnId="{DDAD71C3-A095-451F-9701-B12F0F23ED63}">
      <dgm:prSet/>
      <dgm:spPr/>
      <dgm:t>
        <a:bodyPr/>
        <a:lstStyle/>
        <a:p>
          <a:endParaRPr lang="ru-RU"/>
        </a:p>
      </dgm:t>
    </dgm:pt>
    <dgm:pt modelId="{9BD9B60F-5DC8-47BB-9BA7-240291E412AD}">
      <dgm:prSet phldrT="[Текст]"/>
      <dgm:spPr>
        <a:solidFill>
          <a:srgbClr val="7CBF33"/>
        </a:solidFill>
        <a:ln>
          <a:solidFill>
            <a:srgbClr val="7CBF33"/>
          </a:solidFill>
        </a:ln>
      </dgm:spPr>
      <dgm:t>
        <a:bodyPr/>
        <a:lstStyle/>
        <a:p>
          <a:r>
            <a:rPr lang="ru-RU" b="1" dirty="0">
              <a:solidFill>
                <a:srgbClr val="C00000"/>
              </a:solidFill>
            </a:rPr>
            <a:t>Муниципальные займы</a:t>
          </a:r>
          <a:r>
            <a:rPr lang="ru-RU" dirty="0">
              <a:solidFill>
                <a:srgbClr val="C00000"/>
              </a:solidFill>
            </a:rPr>
            <a:t>, </a:t>
          </a:r>
          <a:r>
            <a:rPr lang="ru-RU" dirty="0"/>
            <a:t>осуществляемые путем выпуска ценных бумаг от имени муниципального образования</a:t>
          </a:r>
        </a:p>
      </dgm:t>
    </dgm:pt>
    <dgm:pt modelId="{4DDD84D3-366D-41D6-BD0E-1088F9058A1B}" type="parTrans" cxnId="{DF1DA603-4F66-4DED-9E73-7939CBC0C27E}">
      <dgm:prSet/>
      <dgm:spPr/>
      <dgm:t>
        <a:bodyPr/>
        <a:lstStyle/>
        <a:p>
          <a:endParaRPr lang="ru-RU"/>
        </a:p>
      </dgm:t>
    </dgm:pt>
    <dgm:pt modelId="{10933C44-9C21-4388-9EC7-0AA263FDA1EC}" type="sibTrans" cxnId="{DF1DA603-4F66-4DED-9E73-7939CBC0C27E}">
      <dgm:prSet/>
      <dgm:spPr/>
      <dgm:t>
        <a:bodyPr/>
        <a:lstStyle/>
        <a:p>
          <a:endParaRPr lang="ru-RU"/>
        </a:p>
      </dgm:t>
    </dgm:pt>
    <dgm:pt modelId="{909473AF-8AF2-45D8-99B2-12E09F83E44A}">
      <dgm:prSet/>
      <dgm:spPr>
        <a:solidFill>
          <a:srgbClr val="7CBF33"/>
        </a:solidFill>
        <a:ln>
          <a:solidFill>
            <a:srgbClr val="7CBF33"/>
          </a:solidFill>
        </a:ln>
      </dgm:spPr>
      <dgm:t>
        <a:bodyPr/>
        <a:lstStyle/>
        <a:p>
          <a:r>
            <a:rPr lang="ru-RU" b="1" dirty="0">
              <a:solidFill>
                <a:srgbClr val="C00000"/>
              </a:solidFill>
            </a:rPr>
            <a:t>Бюджетные кредиты</a:t>
          </a:r>
          <a:r>
            <a:rPr lang="ru-RU" dirty="0">
              <a:solidFill>
                <a:srgbClr val="C00000"/>
              </a:solidFill>
            </a:rPr>
            <a:t>, </a:t>
          </a:r>
          <a:r>
            <a:rPr lang="ru-RU" dirty="0"/>
            <a:t>полученные от бюджетов других уровней бюджетной системы</a:t>
          </a:r>
        </a:p>
      </dgm:t>
    </dgm:pt>
    <dgm:pt modelId="{3915BC98-9C99-4A9D-A8F0-2D2A313BF7AC}" type="parTrans" cxnId="{ABCA19AD-C043-404B-A877-D4671DF49EAE}">
      <dgm:prSet/>
      <dgm:spPr/>
      <dgm:t>
        <a:bodyPr/>
        <a:lstStyle/>
        <a:p>
          <a:endParaRPr lang="ru-RU"/>
        </a:p>
      </dgm:t>
    </dgm:pt>
    <dgm:pt modelId="{0C9AC22B-4974-4BBE-BF8B-F708EB0EB51A}" type="sibTrans" cxnId="{ABCA19AD-C043-404B-A877-D4671DF49EAE}">
      <dgm:prSet/>
      <dgm:spPr/>
      <dgm:t>
        <a:bodyPr/>
        <a:lstStyle/>
        <a:p>
          <a:endParaRPr lang="ru-RU"/>
        </a:p>
      </dgm:t>
    </dgm:pt>
    <dgm:pt modelId="{D375140C-EF42-4293-A17F-985C1C2A9C4F}">
      <dgm:prSet/>
      <dgm:spPr>
        <a:solidFill>
          <a:srgbClr val="7CBF33"/>
        </a:solidFill>
        <a:ln>
          <a:solidFill>
            <a:srgbClr val="7CBF33"/>
          </a:solidFill>
        </a:ln>
      </dgm:spPr>
      <dgm:t>
        <a:bodyPr/>
        <a:lstStyle/>
        <a:p>
          <a:r>
            <a:rPr lang="ru-RU" b="1" dirty="0">
              <a:solidFill>
                <a:srgbClr val="C00000"/>
              </a:solidFill>
            </a:rPr>
            <a:t>Кредиты</a:t>
          </a:r>
          <a:r>
            <a:rPr lang="ru-RU" dirty="0">
              <a:solidFill>
                <a:srgbClr val="C00000"/>
              </a:solidFill>
            </a:rPr>
            <a:t>, </a:t>
          </a:r>
          <a:r>
            <a:rPr lang="ru-RU" dirty="0"/>
            <a:t>полученные от кредитных организаций</a:t>
          </a:r>
        </a:p>
      </dgm:t>
    </dgm:pt>
    <dgm:pt modelId="{C4B7B7B1-72D1-4F62-B4C2-03B6DF65A1BF}" type="parTrans" cxnId="{D1B5BA73-BA8D-4A3D-9EBE-8B0AA6692318}">
      <dgm:prSet/>
      <dgm:spPr/>
      <dgm:t>
        <a:bodyPr/>
        <a:lstStyle/>
        <a:p>
          <a:endParaRPr lang="ru-RU"/>
        </a:p>
      </dgm:t>
    </dgm:pt>
    <dgm:pt modelId="{66B24DFA-9801-4C98-B92B-2A421FFEE6B8}" type="sibTrans" cxnId="{D1B5BA73-BA8D-4A3D-9EBE-8B0AA6692318}">
      <dgm:prSet/>
      <dgm:spPr/>
      <dgm:t>
        <a:bodyPr/>
        <a:lstStyle/>
        <a:p>
          <a:endParaRPr lang="ru-RU"/>
        </a:p>
      </dgm:t>
    </dgm:pt>
    <dgm:pt modelId="{7105A7F0-B5A2-4756-B877-30BCA513029E}">
      <dgm:prSet/>
      <dgm:spPr>
        <a:solidFill>
          <a:srgbClr val="7CBF33"/>
        </a:solidFill>
        <a:ln>
          <a:solidFill>
            <a:srgbClr val="7CBF33"/>
          </a:solidFill>
        </a:ln>
      </dgm:spPr>
      <dgm:t>
        <a:bodyPr/>
        <a:lstStyle/>
        <a:p>
          <a:pPr>
            <a:lnSpc>
              <a:spcPct val="100000"/>
            </a:lnSpc>
          </a:pPr>
          <a:r>
            <a:rPr lang="ru-RU" b="1" dirty="0">
              <a:solidFill>
                <a:srgbClr val="7030A0"/>
              </a:solidFill>
            </a:rPr>
            <a:t>Изменение остатков</a:t>
          </a:r>
          <a:r>
            <a:rPr lang="ru-RU" dirty="0"/>
            <a:t> средств на счетах по учету средств местного бюджета</a:t>
          </a:r>
        </a:p>
      </dgm:t>
    </dgm:pt>
    <dgm:pt modelId="{4CA0324C-8787-42D0-9B87-6AC89672D68A}" type="sibTrans" cxnId="{06EC4CE3-B57A-4C14-AB65-EF94D36AC753}">
      <dgm:prSet/>
      <dgm:spPr/>
      <dgm:t>
        <a:bodyPr/>
        <a:lstStyle/>
        <a:p>
          <a:endParaRPr lang="ru-RU"/>
        </a:p>
      </dgm:t>
    </dgm:pt>
    <dgm:pt modelId="{78A9E538-5420-4E65-864F-A3A41B3CA921}" type="parTrans" cxnId="{06EC4CE3-B57A-4C14-AB65-EF94D36AC753}">
      <dgm:prSet/>
      <dgm:spPr/>
      <dgm:t>
        <a:bodyPr/>
        <a:lstStyle/>
        <a:p>
          <a:endParaRPr lang="ru-RU"/>
        </a:p>
      </dgm:t>
    </dgm:pt>
    <dgm:pt modelId="{A31C2969-D819-4046-AEAF-265976A53F95}" type="pres">
      <dgm:prSet presAssocID="{8A12EB4B-3971-4B7F-A364-46B7CF13EFF5}" presName="hierChild1" presStyleCnt="0">
        <dgm:presLayoutVars>
          <dgm:orgChart val="1"/>
          <dgm:chPref val="1"/>
          <dgm:dir/>
          <dgm:animOne val="branch"/>
          <dgm:animLvl val="lvl"/>
          <dgm:resizeHandles/>
        </dgm:presLayoutVars>
      </dgm:prSet>
      <dgm:spPr/>
    </dgm:pt>
    <dgm:pt modelId="{835F7545-B583-40E6-8058-6CF292BBE885}" type="pres">
      <dgm:prSet presAssocID="{9D634ED3-DF1D-42E6-A04B-B1B534D08D13}" presName="hierRoot1" presStyleCnt="0">
        <dgm:presLayoutVars>
          <dgm:hierBranch val="init"/>
        </dgm:presLayoutVars>
      </dgm:prSet>
      <dgm:spPr/>
    </dgm:pt>
    <dgm:pt modelId="{90F91FFE-A244-4F3C-89B3-15AF1CB0CCAA}" type="pres">
      <dgm:prSet presAssocID="{9D634ED3-DF1D-42E6-A04B-B1B534D08D13}" presName="rootComposite1" presStyleCnt="0"/>
      <dgm:spPr/>
    </dgm:pt>
    <dgm:pt modelId="{1D1D0D9F-81AE-42B7-935F-361CE9E875AF}" type="pres">
      <dgm:prSet presAssocID="{9D634ED3-DF1D-42E6-A04B-B1B534D08D13}" presName="rootText1" presStyleLbl="node0" presStyleIdx="0" presStyleCnt="1" custScaleX="319053">
        <dgm:presLayoutVars>
          <dgm:chPref val="3"/>
        </dgm:presLayoutVars>
      </dgm:prSet>
      <dgm:spPr/>
    </dgm:pt>
    <dgm:pt modelId="{CC8C8E8A-D89A-49C1-8FB4-EAB155870EC0}" type="pres">
      <dgm:prSet presAssocID="{9D634ED3-DF1D-42E6-A04B-B1B534D08D13}" presName="rootConnector1" presStyleLbl="node1" presStyleIdx="0" presStyleCnt="0"/>
      <dgm:spPr/>
    </dgm:pt>
    <dgm:pt modelId="{CDBFDA04-9F44-40FF-BB17-A6FFD595E47E}" type="pres">
      <dgm:prSet presAssocID="{9D634ED3-DF1D-42E6-A04B-B1B534D08D13}" presName="hierChild2" presStyleCnt="0"/>
      <dgm:spPr/>
    </dgm:pt>
    <dgm:pt modelId="{21599FC8-2A6B-4332-8F50-E5024F676F96}" type="pres">
      <dgm:prSet presAssocID="{4DDD84D3-366D-41D6-BD0E-1088F9058A1B}" presName="Name37" presStyleLbl="parChTrans1D2" presStyleIdx="0" presStyleCnt="4"/>
      <dgm:spPr/>
    </dgm:pt>
    <dgm:pt modelId="{9E882D26-CC31-496A-96BD-52510114A2EC}" type="pres">
      <dgm:prSet presAssocID="{9BD9B60F-5DC8-47BB-9BA7-240291E412AD}" presName="hierRoot2" presStyleCnt="0">
        <dgm:presLayoutVars>
          <dgm:hierBranch val="init"/>
        </dgm:presLayoutVars>
      </dgm:prSet>
      <dgm:spPr/>
    </dgm:pt>
    <dgm:pt modelId="{625CCDAC-1AD9-4E9C-BE71-E9C9EDAFCEDD}" type="pres">
      <dgm:prSet presAssocID="{9BD9B60F-5DC8-47BB-9BA7-240291E412AD}" presName="rootComposite" presStyleCnt="0"/>
      <dgm:spPr/>
    </dgm:pt>
    <dgm:pt modelId="{774755A4-832F-44CB-AE96-D2EE340FE31D}" type="pres">
      <dgm:prSet presAssocID="{9BD9B60F-5DC8-47BB-9BA7-240291E412AD}" presName="rootText" presStyleLbl="node2" presStyleIdx="0" presStyleCnt="4" custScaleY="245193">
        <dgm:presLayoutVars>
          <dgm:chPref val="3"/>
        </dgm:presLayoutVars>
      </dgm:prSet>
      <dgm:spPr/>
    </dgm:pt>
    <dgm:pt modelId="{73636592-3D43-4ABF-AE3C-A1751522889E}" type="pres">
      <dgm:prSet presAssocID="{9BD9B60F-5DC8-47BB-9BA7-240291E412AD}" presName="rootConnector" presStyleLbl="node2" presStyleIdx="0" presStyleCnt="4"/>
      <dgm:spPr/>
    </dgm:pt>
    <dgm:pt modelId="{0F035AD8-07C7-4B67-A0FF-5AC69B1C637E}" type="pres">
      <dgm:prSet presAssocID="{9BD9B60F-5DC8-47BB-9BA7-240291E412AD}" presName="hierChild4" presStyleCnt="0"/>
      <dgm:spPr/>
    </dgm:pt>
    <dgm:pt modelId="{71B6B397-0C8B-4217-8E5C-1F92B6FDA238}" type="pres">
      <dgm:prSet presAssocID="{9BD9B60F-5DC8-47BB-9BA7-240291E412AD}" presName="hierChild5" presStyleCnt="0"/>
      <dgm:spPr/>
    </dgm:pt>
    <dgm:pt modelId="{5684B2FC-9C14-4B54-B0E6-A08D710A7D05}" type="pres">
      <dgm:prSet presAssocID="{3915BC98-9C99-4A9D-A8F0-2D2A313BF7AC}" presName="Name37" presStyleLbl="parChTrans1D2" presStyleIdx="1" presStyleCnt="4"/>
      <dgm:spPr/>
    </dgm:pt>
    <dgm:pt modelId="{02E41083-028E-4EEB-A3AB-00C42051DA78}" type="pres">
      <dgm:prSet presAssocID="{909473AF-8AF2-45D8-99B2-12E09F83E44A}" presName="hierRoot2" presStyleCnt="0">
        <dgm:presLayoutVars>
          <dgm:hierBranch val="init"/>
        </dgm:presLayoutVars>
      </dgm:prSet>
      <dgm:spPr/>
    </dgm:pt>
    <dgm:pt modelId="{3AC7D67C-3F09-42ED-A3D3-5278FC2D297E}" type="pres">
      <dgm:prSet presAssocID="{909473AF-8AF2-45D8-99B2-12E09F83E44A}" presName="rootComposite" presStyleCnt="0"/>
      <dgm:spPr/>
    </dgm:pt>
    <dgm:pt modelId="{3F4E3F40-8113-451F-93C6-7DB80A19B103}" type="pres">
      <dgm:prSet presAssocID="{909473AF-8AF2-45D8-99B2-12E09F83E44A}" presName="rootText" presStyleLbl="node2" presStyleIdx="1" presStyleCnt="4" custScaleY="245853">
        <dgm:presLayoutVars>
          <dgm:chPref val="3"/>
        </dgm:presLayoutVars>
      </dgm:prSet>
      <dgm:spPr/>
    </dgm:pt>
    <dgm:pt modelId="{0D16201A-E851-4165-941C-281F9C77030E}" type="pres">
      <dgm:prSet presAssocID="{909473AF-8AF2-45D8-99B2-12E09F83E44A}" presName="rootConnector" presStyleLbl="node2" presStyleIdx="1" presStyleCnt="4"/>
      <dgm:spPr/>
    </dgm:pt>
    <dgm:pt modelId="{BD124D2E-7BF7-4EDA-88B3-BCBC368A3BCC}" type="pres">
      <dgm:prSet presAssocID="{909473AF-8AF2-45D8-99B2-12E09F83E44A}" presName="hierChild4" presStyleCnt="0"/>
      <dgm:spPr/>
    </dgm:pt>
    <dgm:pt modelId="{43CEFBF1-141B-41E5-91F0-33ACF87DBF6C}" type="pres">
      <dgm:prSet presAssocID="{909473AF-8AF2-45D8-99B2-12E09F83E44A}" presName="hierChild5" presStyleCnt="0"/>
      <dgm:spPr/>
    </dgm:pt>
    <dgm:pt modelId="{2C77BAF4-1D30-4494-B5EF-9D769BB3DEEB}" type="pres">
      <dgm:prSet presAssocID="{C4B7B7B1-72D1-4F62-B4C2-03B6DF65A1BF}" presName="Name37" presStyleLbl="parChTrans1D2" presStyleIdx="2" presStyleCnt="4"/>
      <dgm:spPr/>
    </dgm:pt>
    <dgm:pt modelId="{5542B1D5-AB46-4F71-960D-3054A6CF6F52}" type="pres">
      <dgm:prSet presAssocID="{D375140C-EF42-4293-A17F-985C1C2A9C4F}" presName="hierRoot2" presStyleCnt="0">
        <dgm:presLayoutVars>
          <dgm:hierBranch val="init"/>
        </dgm:presLayoutVars>
      </dgm:prSet>
      <dgm:spPr/>
    </dgm:pt>
    <dgm:pt modelId="{6C91311E-350D-4C03-BA26-E7320AD5CB33}" type="pres">
      <dgm:prSet presAssocID="{D375140C-EF42-4293-A17F-985C1C2A9C4F}" presName="rootComposite" presStyleCnt="0"/>
      <dgm:spPr/>
    </dgm:pt>
    <dgm:pt modelId="{386F44C8-0666-4E4D-A0FE-080C4D6192F4}" type="pres">
      <dgm:prSet presAssocID="{D375140C-EF42-4293-A17F-985C1C2A9C4F}" presName="rootText" presStyleLbl="node2" presStyleIdx="2" presStyleCnt="4" custScaleY="245853">
        <dgm:presLayoutVars>
          <dgm:chPref val="3"/>
        </dgm:presLayoutVars>
      </dgm:prSet>
      <dgm:spPr/>
    </dgm:pt>
    <dgm:pt modelId="{527BAC52-24F1-475C-AEAD-77C8460099C4}" type="pres">
      <dgm:prSet presAssocID="{D375140C-EF42-4293-A17F-985C1C2A9C4F}" presName="rootConnector" presStyleLbl="node2" presStyleIdx="2" presStyleCnt="4"/>
      <dgm:spPr/>
    </dgm:pt>
    <dgm:pt modelId="{C118BFA1-EF01-4B4A-8530-FBED4AEEB7D1}" type="pres">
      <dgm:prSet presAssocID="{D375140C-EF42-4293-A17F-985C1C2A9C4F}" presName="hierChild4" presStyleCnt="0"/>
      <dgm:spPr/>
    </dgm:pt>
    <dgm:pt modelId="{F7C746A9-3EBE-4F44-B6AF-0DC64D99460F}" type="pres">
      <dgm:prSet presAssocID="{D375140C-EF42-4293-A17F-985C1C2A9C4F}" presName="hierChild5" presStyleCnt="0"/>
      <dgm:spPr/>
    </dgm:pt>
    <dgm:pt modelId="{59EB9AD4-F64C-427D-B1D9-142B46683861}" type="pres">
      <dgm:prSet presAssocID="{78A9E538-5420-4E65-864F-A3A41B3CA921}" presName="Name37" presStyleLbl="parChTrans1D2" presStyleIdx="3" presStyleCnt="4"/>
      <dgm:spPr/>
    </dgm:pt>
    <dgm:pt modelId="{7E3D30AD-4EDD-4E14-8578-8EDD19E1ED41}" type="pres">
      <dgm:prSet presAssocID="{7105A7F0-B5A2-4756-B877-30BCA513029E}" presName="hierRoot2" presStyleCnt="0">
        <dgm:presLayoutVars>
          <dgm:hierBranch val="init"/>
        </dgm:presLayoutVars>
      </dgm:prSet>
      <dgm:spPr/>
    </dgm:pt>
    <dgm:pt modelId="{3456E12D-D66B-4380-B325-754EB08E2795}" type="pres">
      <dgm:prSet presAssocID="{7105A7F0-B5A2-4756-B877-30BCA513029E}" presName="rootComposite" presStyleCnt="0"/>
      <dgm:spPr/>
    </dgm:pt>
    <dgm:pt modelId="{54238DBC-0D6C-430F-A996-53108395B07D}" type="pres">
      <dgm:prSet presAssocID="{7105A7F0-B5A2-4756-B877-30BCA513029E}" presName="rootText" presStyleLbl="node2" presStyleIdx="3" presStyleCnt="4" custScaleY="245853">
        <dgm:presLayoutVars>
          <dgm:chPref val="3"/>
        </dgm:presLayoutVars>
      </dgm:prSet>
      <dgm:spPr/>
    </dgm:pt>
    <dgm:pt modelId="{BDD161CF-E7FD-4592-BA48-29D2C499DCEA}" type="pres">
      <dgm:prSet presAssocID="{7105A7F0-B5A2-4756-B877-30BCA513029E}" presName="rootConnector" presStyleLbl="node2" presStyleIdx="3" presStyleCnt="4"/>
      <dgm:spPr/>
    </dgm:pt>
    <dgm:pt modelId="{51862886-E4EA-4D3A-9BB8-FB3FEF15B7AF}" type="pres">
      <dgm:prSet presAssocID="{7105A7F0-B5A2-4756-B877-30BCA513029E}" presName="hierChild4" presStyleCnt="0"/>
      <dgm:spPr/>
    </dgm:pt>
    <dgm:pt modelId="{DE6E97ED-3C4E-499A-A079-7AD97CD01630}" type="pres">
      <dgm:prSet presAssocID="{7105A7F0-B5A2-4756-B877-30BCA513029E}" presName="hierChild5" presStyleCnt="0"/>
      <dgm:spPr/>
    </dgm:pt>
    <dgm:pt modelId="{FD5FE099-65C3-4033-B008-EA09F4B8510B}" type="pres">
      <dgm:prSet presAssocID="{9D634ED3-DF1D-42E6-A04B-B1B534D08D13}" presName="hierChild3" presStyleCnt="0"/>
      <dgm:spPr/>
    </dgm:pt>
  </dgm:ptLst>
  <dgm:cxnLst>
    <dgm:cxn modelId="{DF1DA603-4F66-4DED-9E73-7939CBC0C27E}" srcId="{9D634ED3-DF1D-42E6-A04B-B1B534D08D13}" destId="{9BD9B60F-5DC8-47BB-9BA7-240291E412AD}" srcOrd="0" destOrd="0" parTransId="{4DDD84D3-366D-41D6-BD0E-1088F9058A1B}" sibTransId="{10933C44-9C21-4388-9EC7-0AA263FDA1EC}"/>
    <dgm:cxn modelId="{FEEEF00A-B85D-4E7B-AC88-DDB53394DCE6}" type="presOf" srcId="{4DDD84D3-366D-41D6-BD0E-1088F9058A1B}" destId="{21599FC8-2A6B-4332-8F50-E5024F676F96}" srcOrd="0" destOrd="0" presId="urn:microsoft.com/office/officeart/2005/8/layout/orgChart1"/>
    <dgm:cxn modelId="{9B256A24-A6EF-4ACA-8691-F4FF1FF26669}" type="presOf" srcId="{909473AF-8AF2-45D8-99B2-12E09F83E44A}" destId="{3F4E3F40-8113-451F-93C6-7DB80A19B103}" srcOrd="0" destOrd="0" presId="urn:microsoft.com/office/officeart/2005/8/layout/orgChart1"/>
    <dgm:cxn modelId="{C231C868-BDA2-4C34-B64F-AFD955DA237D}" type="presOf" srcId="{9D634ED3-DF1D-42E6-A04B-B1B534D08D13}" destId="{1D1D0D9F-81AE-42B7-935F-361CE9E875AF}" srcOrd="0" destOrd="0" presId="urn:microsoft.com/office/officeart/2005/8/layout/orgChart1"/>
    <dgm:cxn modelId="{5AEE6550-D06D-4C0C-A55B-452432A97E95}" type="presOf" srcId="{8A12EB4B-3971-4B7F-A364-46B7CF13EFF5}" destId="{A31C2969-D819-4046-AEAF-265976A53F95}" srcOrd="0" destOrd="0" presId="urn:microsoft.com/office/officeart/2005/8/layout/orgChart1"/>
    <dgm:cxn modelId="{D1B5BA73-BA8D-4A3D-9EBE-8B0AA6692318}" srcId="{9D634ED3-DF1D-42E6-A04B-B1B534D08D13}" destId="{D375140C-EF42-4293-A17F-985C1C2A9C4F}" srcOrd="2" destOrd="0" parTransId="{C4B7B7B1-72D1-4F62-B4C2-03B6DF65A1BF}" sibTransId="{66B24DFA-9801-4C98-B92B-2A421FFEE6B8}"/>
    <dgm:cxn modelId="{2114649F-A26A-4A14-BCEE-B75B0E33EBAC}" type="presOf" srcId="{C4B7B7B1-72D1-4F62-B4C2-03B6DF65A1BF}" destId="{2C77BAF4-1D30-4494-B5EF-9D769BB3DEEB}" srcOrd="0" destOrd="0" presId="urn:microsoft.com/office/officeart/2005/8/layout/orgChart1"/>
    <dgm:cxn modelId="{624E30A1-E50A-404F-B628-5DFE3A57B970}" type="presOf" srcId="{909473AF-8AF2-45D8-99B2-12E09F83E44A}" destId="{0D16201A-E851-4165-941C-281F9C77030E}" srcOrd="1" destOrd="0" presId="urn:microsoft.com/office/officeart/2005/8/layout/orgChart1"/>
    <dgm:cxn modelId="{3F3C56A6-8468-4C75-80F1-3241D38630A0}" type="presOf" srcId="{9BD9B60F-5DC8-47BB-9BA7-240291E412AD}" destId="{73636592-3D43-4ABF-AE3C-A1751522889E}" srcOrd="1" destOrd="0" presId="urn:microsoft.com/office/officeart/2005/8/layout/orgChart1"/>
    <dgm:cxn modelId="{122D05A9-8982-43FB-AD2C-B6A4F3A5326C}" type="presOf" srcId="{D375140C-EF42-4293-A17F-985C1C2A9C4F}" destId="{386F44C8-0666-4E4D-A0FE-080C4D6192F4}" srcOrd="0" destOrd="0" presId="urn:microsoft.com/office/officeart/2005/8/layout/orgChart1"/>
    <dgm:cxn modelId="{ABCA19AD-C043-404B-A877-D4671DF49EAE}" srcId="{9D634ED3-DF1D-42E6-A04B-B1B534D08D13}" destId="{909473AF-8AF2-45D8-99B2-12E09F83E44A}" srcOrd="1" destOrd="0" parTransId="{3915BC98-9C99-4A9D-A8F0-2D2A313BF7AC}" sibTransId="{0C9AC22B-4974-4BBE-BF8B-F708EB0EB51A}"/>
    <dgm:cxn modelId="{AF0E02B3-80E0-442A-B34F-5796C0E90CCE}" type="presOf" srcId="{3915BC98-9C99-4A9D-A8F0-2D2A313BF7AC}" destId="{5684B2FC-9C14-4B54-B0E6-A08D710A7D05}" srcOrd="0" destOrd="0" presId="urn:microsoft.com/office/officeart/2005/8/layout/orgChart1"/>
    <dgm:cxn modelId="{62BB12B7-98AE-407D-AB69-94FBDF216DC4}" type="presOf" srcId="{9D634ED3-DF1D-42E6-A04B-B1B534D08D13}" destId="{CC8C8E8A-D89A-49C1-8FB4-EAB155870EC0}" srcOrd="1" destOrd="0" presId="urn:microsoft.com/office/officeart/2005/8/layout/orgChart1"/>
    <dgm:cxn modelId="{DDAD71C3-A095-451F-9701-B12F0F23ED63}" srcId="{8A12EB4B-3971-4B7F-A364-46B7CF13EFF5}" destId="{9D634ED3-DF1D-42E6-A04B-B1B534D08D13}" srcOrd="0" destOrd="0" parTransId="{4EE00BA9-AEDD-48E4-9901-DAB70DDEB33E}" sibTransId="{EEF4D480-CCF5-40A9-B160-E474D4B10353}"/>
    <dgm:cxn modelId="{BC3C65C9-8DAA-4157-8884-29F9D980774A}" type="presOf" srcId="{7105A7F0-B5A2-4756-B877-30BCA513029E}" destId="{54238DBC-0D6C-430F-A996-53108395B07D}" srcOrd="0" destOrd="0" presId="urn:microsoft.com/office/officeart/2005/8/layout/orgChart1"/>
    <dgm:cxn modelId="{06EC4CE3-B57A-4C14-AB65-EF94D36AC753}" srcId="{9D634ED3-DF1D-42E6-A04B-B1B534D08D13}" destId="{7105A7F0-B5A2-4756-B877-30BCA513029E}" srcOrd="3" destOrd="0" parTransId="{78A9E538-5420-4E65-864F-A3A41B3CA921}" sibTransId="{4CA0324C-8787-42D0-9B87-6AC89672D68A}"/>
    <dgm:cxn modelId="{EBBEBCF3-356B-4C90-8104-FE1E9B739C41}" type="presOf" srcId="{78A9E538-5420-4E65-864F-A3A41B3CA921}" destId="{59EB9AD4-F64C-427D-B1D9-142B46683861}" srcOrd="0" destOrd="0" presId="urn:microsoft.com/office/officeart/2005/8/layout/orgChart1"/>
    <dgm:cxn modelId="{84B417F6-89B3-4F98-A726-F155C8D0D4DA}" type="presOf" srcId="{D375140C-EF42-4293-A17F-985C1C2A9C4F}" destId="{527BAC52-24F1-475C-AEAD-77C8460099C4}" srcOrd="1" destOrd="0" presId="urn:microsoft.com/office/officeart/2005/8/layout/orgChart1"/>
    <dgm:cxn modelId="{4CE72EF8-2161-4491-A3D7-5176871229A3}" type="presOf" srcId="{9BD9B60F-5DC8-47BB-9BA7-240291E412AD}" destId="{774755A4-832F-44CB-AE96-D2EE340FE31D}" srcOrd="0" destOrd="0" presId="urn:microsoft.com/office/officeart/2005/8/layout/orgChart1"/>
    <dgm:cxn modelId="{77B8F0FE-39B2-4406-9CB8-DE9E5F3F28F0}" type="presOf" srcId="{7105A7F0-B5A2-4756-B877-30BCA513029E}" destId="{BDD161CF-E7FD-4592-BA48-29D2C499DCEA}" srcOrd="1" destOrd="0" presId="urn:microsoft.com/office/officeart/2005/8/layout/orgChart1"/>
    <dgm:cxn modelId="{DBD5A488-ECAC-48C9-8D3C-82B01F6C9B8F}" type="presParOf" srcId="{A31C2969-D819-4046-AEAF-265976A53F95}" destId="{835F7545-B583-40E6-8058-6CF292BBE885}" srcOrd="0" destOrd="0" presId="urn:microsoft.com/office/officeart/2005/8/layout/orgChart1"/>
    <dgm:cxn modelId="{DF468882-3DB9-498B-BC88-DE38D8F6E0BD}" type="presParOf" srcId="{835F7545-B583-40E6-8058-6CF292BBE885}" destId="{90F91FFE-A244-4F3C-89B3-15AF1CB0CCAA}" srcOrd="0" destOrd="0" presId="urn:microsoft.com/office/officeart/2005/8/layout/orgChart1"/>
    <dgm:cxn modelId="{FAC52B0E-12C7-4A1F-9713-EC2755BD9EEE}" type="presParOf" srcId="{90F91FFE-A244-4F3C-89B3-15AF1CB0CCAA}" destId="{1D1D0D9F-81AE-42B7-935F-361CE9E875AF}" srcOrd="0" destOrd="0" presId="urn:microsoft.com/office/officeart/2005/8/layout/orgChart1"/>
    <dgm:cxn modelId="{57CBCB5B-3081-40BE-AB0C-7C890C09A68C}" type="presParOf" srcId="{90F91FFE-A244-4F3C-89B3-15AF1CB0CCAA}" destId="{CC8C8E8A-D89A-49C1-8FB4-EAB155870EC0}" srcOrd="1" destOrd="0" presId="urn:microsoft.com/office/officeart/2005/8/layout/orgChart1"/>
    <dgm:cxn modelId="{348E67C1-CFE7-4276-9F46-647BB6E1B34B}" type="presParOf" srcId="{835F7545-B583-40E6-8058-6CF292BBE885}" destId="{CDBFDA04-9F44-40FF-BB17-A6FFD595E47E}" srcOrd="1" destOrd="0" presId="urn:microsoft.com/office/officeart/2005/8/layout/orgChart1"/>
    <dgm:cxn modelId="{C7FA56BC-D753-426C-B82A-C949E5FFC9DC}" type="presParOf" srcId="{CDBFDA04-9F44-40FF-BB17-A6FFD595E47E}" destId="{21599FC8-2A6B-4332-8F50-E5024F676F96}" srcOrd="0" destOrd="0" presId="urn:microsoft.com/office/officeart/2005/8/layout/orgChart1"/>
    <dgm:cxn modelId="{44C9DDFC-AAD2-41CB-B9EE-77B9AB6FCBFE}" type="presParOf" srcId="{CDBFDA04-9F44-40FF-BB17-A6FFD595E47E}" destId="{9E882D26-CC31-496A-96BD-52510114A2EC}" srcOrd="1" destOrd="0" presId="urn:microsoft.com/office/officeart/2005/8/layout/orgChart1"/>
    <dgm:cxn modelId="{07F3DB61-380D-45DC-9BA6-14A8C37E31D4}" type="presParOf" srcId="{9E882D26-CC31-496A-96BD-52510114A2EC}" destId="{625CCDAC-1AD9-4E9C-BE71-E9C9EDAFCEDD}" srcOrd="0" destOrd="0" presId="urn:microsoft.com/office/officeart/2005/8/layout/orgChart1"/>
    <dgm:cxn modelId="{7CBFC59A-C2E1-4DC9-B510-32A24A210B3A}" type="presParOf" srcId="{625CCDAC-1AD9-4E9C-BE71-E9C9EDAFCEDD}" destId="{774755A4-832F-44CB-AE96-D2EE340FE31D}" srcOrd="0" destOrd="0" presId="urn:microsoft.com/office/officeart/2005/8/layout/orgChart1"/>
    <dgm:cxn modelId="{92897212-447B-4543-9539-10E197359162}" type="presParOf" srcId="{625CCDAC-1AD9-4E9C-BE71-E9C9EDAFCEDD}" destId="{73636592-3D43-4ABF-AE3C-A1751522889E}" srcOrd="1" destOrd="0" presId="urn:microsoft.com/office/officeart/2005/8/layout/orgChart1"/>
    <dgm:cxn modelId="{7800091C-6BE6-4D58-8935-E1BE83841784}" type="presParOf" srcId="{9E882D26-CC31-496A-96BD-52510114A2EC}" destId="{0F035AD8-07C7-4B67-A0FF-5AC69B1C637E}" srcOrd="1" destOrd="0" presId="urn:microsoft.com/office/officeart/2005/8/layout/orgChart1"/>
    <dgm:cxn modelId="{3370214B-4471-4348-9C72-D814FAAA538F}" type="presParOf" srcId="{9E882D26-CC31-496A-96BD-52510114A2EC}" destId="{71B6B397-0C8B-4217-8E5C-1F92B6FDA238}" srcOrd="2" destOrd="0" presId="urn:microsoft.com/office/officeart/2005/8/layout/orgChart1"/>
    <dgm:cxn modelId="{A21DFC29-B3EA-4097-A46D-A7834DF4A9FA}" type="presParOf" srcId="{CDBFDA04-9F44-40FF-BB17-A6FFD595E47E}" destId="{5684B2FC-9C14-4B54-B0E6-A08D710A7D05}" srcOrd="2" destOrd="0" presId="urn:microsoft.com/office/officeart/2005/8/layout/orgChart1"/>
    <dgm:cxn modelId="{CED0E799-68E5-4099-9D43-795B1472B843}" type="presParOf" srcId="{CDBFDA04-9F44-40FF-BB17-A6FFD595E47E}" destId="{02E41083-028E-4EEB-A3AB-00C42051DA78}" srcOrd="3" destOrd="0" presId="urn:microsoft.com/office/officeart/2005/8/layout/orgChart1"/>
    <dgm:cxn modelId="{E8046B39-F1DA-4AA1-8E56-F18B24C3A05D}" type="presParOf" srcId="{02E41083-028E-4EEB-A3AB-00C42051DA78}" destId="{3AC7D67C-3F09-42ED-A3D3-5278FC2D297E}" srcOrd="0" destOrd="0" presId="urn:microsoft.com/office/officeart/2005/8/layout/orgChart1"/>
    <dgm:cxn modelId="{1C149FA5-AD4F-4681-B68D-41CA11608B3D}" type="presParOf" srcId="{3AC7D67C-3F09-42ED-A3D3-5278FC2D297E}" destId="{3F4E3F40-8113-451F-93C6-7DB80A19B103}" srcOrd="0" destOrd="0" presId="urn:microsoft.com/office/officeart/2005/8/layout/orgChart1"/>
    <dgm:cxn modelId="{1BC58522-B8C8-4E51-8C5C-525541338085}" type="presParOf" srcId="{3AC7D67C-3F09-42ED-A3D3-5278FC2D297E}" destId="{0D16201A-E851-4165-941C-281F9C77030E}" srcOrd="1" destOrd="0" presId="urn:microsoft.com/office/officeart/2005/8/layout/orgChart1"/>
    <dgm:cxn modelId="{B7852B3A-34EB-41E5-8AE5-F4187DDB3681}" type="presParOf" srcId="{02E41083-028E-4EEB-A3AB-00C42051DA78}" destId="{BD124D2E-7BF7-4EDA-88B3-BCBC368A3BCC}" srcOrd="1" destOrd="0" presId="urn:microsoft.com/office/officeart/2005/8/layout/orgChart1"/>
    <dgm:cxn modelId="{CAE1FF2A-9DCF-4E9D-9DDC-C18AC602D90F}" type="presParOf" srcId="{02E41083-028E-4EEB-A3AB-00C42051DA78}" destId="{43CEFBF1-141B-41E5-91F0-33ACF87DBF6C}" srcOrd="2" destOrd="0" presId="urn:microsoft.com/office/officeart/2005/8/layout/orgChart1"/>
    <dgm:cxn modelId="{98E7CD77-4F26-449B-9928-82446EBED732}" type="presParOf" srcId="{CDBFDA04-9F44-40FF-BB17-A6FFD595E47E}" destId="{2C77BAF4-1D30-4494-B5EF-9D769BB3DEEB}" srcOrd="4" destOrd="0" presId="urn:microsoft.com/office/officeart/2005/8/layout/orgChart1"/>
    <dgm:cxn modelId="{295B47CC-2E89-43EB-8194-7D7FC22D00F1}" type="presParOf" srcId="{CDBFDA04-9F44-40FF-BB17-A6FFD595E47E}" destId="{5542B1D5-AB46-4F71-960D-3054A6CF6F52}" srcOrd="5" destOrd="0" presId="urn:microsoft.com/office/officeart/2005/8/layout/orgChart1"/>
    <dgm:cxn modelId="{9C72BCBA-8FBA-4B4D-AC8C-CBA3C20BB23F}" type="presParOf" srcId="{5542B1D5-AB46-4F71-960D-3054A6CF6F52}" destId="{6C91311E-350D-4C03-BA26-E7320AD5CB33}" srcOrd="0" destOrd="0" presId="urn:microsoft.com/office/officeart/2005/8/layout/orgChart1"/>
    <dgm:cxn modelId="{BC32D9D8-F377-441C-BE92-92058226975D}" type="presParOf" srcId="{6C91311E-350D-4C03-BA26-E7320AD5CB33}" destId="{386F44C8-0666-4E4D-A0FE-080C4D6192F4}" srcOrd="0" destOrd="0" presId="urn:microsoft.com/office/officeart/2005/8/layout/orgChart1"/>
    <dgm:cxn modelId="{C8BB856A-A6E8-4D90-BB2A-5CA6A1CC35D0}" type="presParOf" srcId="{6C91311E-350D-4C03-BA26-E7320AD5CB33}" destId="{527BAC52-24F1-475C-AEAD-77C8460099C4}" srcOrd="1" destOrd="0" presId="urn:microsoft.com/office/officeart/2005/8/layout/orgChart1"/>
    <dgm:cxn modelId="{5617250E-0028-4178-85EF-916BF244918D}" type="presParOf" srcId="{5542B1D5-AB46-4F71-960D-3054A6CF6F52}" destId="{C118BFA1-EF01-4B4A-8530-FBED4AEEB7D1}" srcOrd="1" destOrd="0" presId="urn:microsoft.com/office/officeart/2005/8/layout/orgChart1"/>
    <dgm:cxn modelId="{E6BFAAB2-8809-40E9-8558-89BA364A934A}" type="presParOf" srcId="{5542B1D5-AB46-4F71-960D-3054A6CF6F52}" destId="{F7C746A9-3EBE-4F44-B6AF-0DC64D99460F}" srcOrd="2" destOrd="0" presId="urn:microsoft.com/office/officeart/2005/8/layout/orgChart1"/>
    <dgm:cxn modelId="{C570C480-205D-4AA1-B130-9A51FD0492FC}" type="presParOf" srcId="{CDBFDA04-9F44-40FF-BB17-A6FFD595E47E}" destId="{59EB9AD4-F64C-427D-B1D9-142B46683861}" srcOrd="6" destOrd="0" presId="urn:microsoft.com/office/officeart/2005/8/layout/orgChart1"/>
    <dgm:cxn modelId="{888B4D09-0E0A-43BC-BA86-636CC3EEFE96}" type="presParOf" srcId="{CDBFDA04-9F44-40FF-BB17-A6FFD595E47E}" destId="{7E3D30AD-4EDD-4E14-8578-8EDD19E1ED41}" srcOrd="7" destOrd="0" presId="urn:microsoft.com/office/officeart/2005/8/layout/orgChart1"/>
    <dgm:cxn modelId="{9DE2B515-D2D4-4B89-A27B-1EB508970190}" type="presParOf" srcId="{7E3D30AD-4EDD-4E14-8578-8EDD19E1ED41}" destId="{3456E12D-D66B-4380-B325-754EB08E2795}" srcOrd="0" destOrd="0" presId="urn:microsoft.com/office/officeart/2005/8/layout/orgChart1"/>
    <dgm:cxn modelId="{178E13DA-1807-4985-8572-7E4DB0EC0AC1}" type="presParOf" srcId="{3456E12D-D66B-4380-B325-754EB08E2795}" destId="{54238DBC-0D6C-430F-A996-53108395B07D}" srcOrd="0" destOrd="0" presId="urn:microsoft.com/office/officeart/2005/8/layout/orgChart1"/>
    <dgm:cxn modelId="{3C942F57-7866-4BCB-A9BB-2F3298DED182}" type="presParOf" srcId="{3456E12D-D66B-4380-B325-754EB08E2795}" destId="{BDD161CF-E7FD-4592-BA48-29D2C499DCEA}" srcOrd="1" destOrd="0" presId="urn:microsoft.com/office/officeart/2005/8/layout/orgChart1"/>
    <dgm:cxn modelId="{F0BCF1A5-99F6-4AA2-AEFA-DE18843AC401}" type="presParOf" srcId="{7E3D30AD-4EDD-4E14-8578-8EDD19E1ED41}" destId="{51862886-E4EA-4D3A-9BB8-FB3FEF15B7AF}" srcOrd="1" destOrd="0" presId="urn:microsoft.com/office/officeart/2005/8/layout/orgChart1"/>
    <dgm:cxn modelId="{EC170E9A-2CFD-4A08-835C-63D8CE0DB6D1}" type="presParOf" srcId="{7E3D30AD-4EDD-4E14-8578-8EDD19E1ED41}" destId="{DE6E97ED-3C4E-499A-A079-7AD97CD01630}" srcOrd="2" destOrd="0" presId="urn:microsoft.com/office/officeart/2005/8/layout/orgChart1"/>
    <dgm:cxn modelId="{2AC3A33B-4A7F-444F-BFB9-7199001C3AFD}" type="presParOf" srcId="{835F7545-B583-40E6-8058-6CF292BBE885}" destId="{FD5FE099-65C3-4033-B008-EA09F4B8510B}"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82AE0D-B749-410F-856C-06A593A81F8F}">
      <dsp:nvSpPr>
        <dsp:cNvPr id="0" name=""/>
        <dsp:cNvSpPr/>
      </dsp:nvSpPr>
      <dsp:spPr>
        <a:xfrm rot="21419805">
          <a:off x="1769724" y="1767153"/>
          <a:ext cx="2599948" cy="2515193"/>
        </a:xfrm>
        <a:prstGeom prst="gear9">
          <a:avLst/>
        </a:prstGeo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kern="1200" dirty="0">
            <a:solidFill>
              <a:sysClr val="window" lastClr="FFFFFF"/>
            </a:solidFill>
            <a:latin typeface="Corbel"/>
            <a:ea typeface="+mn-ea"/>
            <a:cs typeface="+mn-cs"/>
          </a:endParaRPr>
        </a:p>
      </dsp:txBody>
      <dsp:txXfrm>
        <a:off x="2284943" y="2356355"/>
        <a:ext cx="1567206" cy="1292861"/>
      </dsp:txXfrm>
    </dsp:sp>
    <dsp:sp modelId="{FC46E723-3ED8-46C4-A2CB-54F0B1809519}">
      <dsp:nvSpPr>
        <dsp:cNvPr id="0" name=""/>
        <dsp:cNvSpPr/>
      </dsp:nvSpPr>
      <dsp:spPr>
        <a:xfrm rot="778412">
          <a:off x="57238" y="1685960"/>
          <a:ext cx="1999016" cy="1938890"/>
        </a:xfrm>
        <a:prstGeom prst="gear6">
          <a:avLst/>
        </a:prstGeom>
        <a:solidFill>
          <a:srgbClr val="FF6600"/>
        </a:soli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2578100">
            <a:lnSpc>
              <a:spcPct val="90000"/>
            </a:lnSpc>
            <a:spcBef>
              <a:spcPct val="0"/>
            </a:spcBef>
            <a:spcAft>
              <a:spcPct val="35000"/>
            </a:spcAft>
            <a:buNone/>
          </a:pPr>
          <a:endParaRPr lang="en-US" sz="5800" kern="1200" dirty="0">
            <a:solidFill>
              <a:sysClr val="window" lastClr="FFFFFF"/>
            </a:solidFill>
            <a:latin typeface="Corbel"/>
            <a:ea typeface="+mn-ea"/>
            <a:cs typeface="+mn-cs"/>
          </a:endParaRPr>
        </a:p>
      </dsp:txBody>
      <dsp:txXfrm>
        <a:off x="554099" y="2177032"/>
        <a:ext cx="1005294" cy="956746"/>
      </dsp:txXfrm>
    </dsp:sp>
    <dsp:sp modelId="{798037BA-0181-419D-86AD-08F90EEC7039}">
      <dsp:nvSpPr>
        <dsp:cNvPr id="0" name=""/>
        <dsp:cNvSpPr/>
      </dsp:nvSpPr>
      <dsp:spPr>
        <a:xfrm rot="19204823">
          <a:off x="1344770" y="807049"/>
          <a:ext cx="1477252" cy="1459098"/>
        </a:xfrm>
        <a:prstGeom prst="gear6">
          <a:avLst/>
        </a:prstGeo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2230" tIns="62230" rIns="62230" bIns="62230" numCol="1" spcCol="1270" anchor="ctr" anchorCtr="0">
          <a:noAutofit/>
        </a:bodyPr>
        <a:lstStyle/>
        <a:p>
          <a:pPr marL="0" lvl="0" indent="0" algn="ctr" defTabSz="2178050">
            <a:lnSpc>
              <a:spcPct val="90000"/>
            </a:lnSpc>
            <a:spcBef>
              <a:spcPct val="0"/>
            </a:spcBef>
            <a:spcAft>
              <a:spcPct val="35000"/>
            </a:spcAft>
            <a:buNone/>
          </a:pPr>
          <a:endParaRPr lang="en-US" sz="4900" kern="1200" dirty="0">
            <a:solidFill>
              <a:sysClr val="window" lastClr="FFFFFF"/>
            </a:solidFill>
            <a:latin typeface="Corbel"/>
            <a:ea typeface="+mn-ea"/>
            <a:cs typeface="+mn-cs"/>
          </a:endParaRPr>
        </a:p>
      </dsp:txBody>
      <dsp:txXfrm rot="900000">
        <a:off x="1669852" y="1125995"/>
        <a:ext cx="827089" cy="821205"/>
      </dsp:txXfrm>
    </dsp:sp>
    <dsp:sp modelId="{38AF57D2-FC23-4BE8-858F-0456EA801B28}">
      <dsp:nvSpPr>
        <dsp:cNvPr id="0" name=""/>
        <dsp:cNvSpPr/>
      </dsp:nvSpPr>
      <dsp:spPr>
        <a:xfrm>
          <a:off x="1717251" y="1539750"/>
          <a:ext cx="3026963" cy="3026963"/>
        </a:xfrm>
        <a:prstGeom prst="circularArrow">
          <a:avLst>
            <a:gd name="adj1" fmla="val 4687"/>
            <a:gd name="adj2" fmla="val 299029"/>
            <a:gd name="adj3" fmla="val 2518680"/>
            <a:gd name="adj4" fmla="val 15855870"/>
            <a:gd name="adj5" fmla="val 5469"/>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185B8E8-6E29-4303-AC73-014CD1537843}">
      <dsp:nvSpPr>
        <dsp:cNvPr id="0" name=""/>
        <dsp:cNvSpPr/>
      </dsp:nvSpPr>
      <dsp:spPr>
        <a:xfrm>
          <a:off x="217456" y="957304"/>
          <a:ext cx="2199278" cy="2199278"/>
        </a:xfrm>
        <a:prstGeom prst="leftCircularArrow">
          <a:avLst>
            <a:gd name="adj1" fmla="val 6452"/>
            <a:gd name="adj2" fmla="val 429999"/>
            <a:gd name="adj3" fmla="val 10489124"/>
            <a:gd name="adj4" fmla="val 14837806"/>
            <a:gd name="adj5" fmla="val 7527"/>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C268F19F-64BC-4B49-BE35-DAACC0BAB26E}">
      <dsp:nvSpPr>
        <dsp:cNvPr id="0" name=""/>
        <dsp:cNvSpPr/>
      </dsp:nvSpPr>
      <dsp:spPr>
        <a:xfrm>
          <a:off x="1095556" y="-217790"/>
          <a:ext cx="2371264" cy="2371264"/>
        </a:xfrm>
        <a:prstGeom prst="circularArrow">
          <a:avLst>
            <a:gd name="adj1" fmla="val 5984"/>
            <a:gd name="adj2" fmla="val 394124"/>
            <a:gd name="adj3" fmla="val 13313824"/>
            <a:gd name="adj4" fmla="val 10508221"/>
            <a:gd name="adj5" fmla="val 6981"/>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82AE0D-B749-410F-856C-06A593A81F8F}">
      <dsp:nvSpPr>
        <dsp:cNvPr id="0" name=""/>
        <dsp:cNvSpPr/>
      </dsp:nvSpPr>
      <dsp:spPr>
        <a:xfrm rot="21419805">
          <a:off x="49888" y="1711108"/>
          <a:ext cx="2037193" cy="1957806"/>
        </a:xfrm>
        <a:prstGeom prst="gear9">
          <a:avLst/>
        </a:prstGeo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endParaRPr lang="en-US" sz="3200" kern="1200" dirty="0">
            <a:solidFill>
              <a:sysClr val="window" lastClr="FFFFFF"/>
            </a:solidFill>
            <a:latin typeface="Corbel"/>
            <a:ea typeface="+mn-ea"/>
            <a:cs typeface="+mn-cs"/>
          </a:endParaRPr>
        </a:p>
      </dsp:txBody>
      <dsp:txXfrm>
        <a:off x="452624" y="2169739"/>
        <a:ext cx="1229927" cy="1006352"/>
      </dsp:txXfrm>
    </dsp:sp>
    <dsp:sp modelId="{FC46E723-3ED8-46C4-A2CB-54F0B1809519}">
      <dsp:nvSpPr>
        <dsp:cNvPr id="0" name=""/>
        <dsp:cNvSpPr/>
      </dsp:nvSpPr>
      <dsp:spPr>
        <a:xfrm>
          <a:off x="1946310" y="1578241"/>
          <a:ext cx="2513927" cy="2496006"/>
        </a:xfrm>
        <a:prstGeom prst="gear6">
          <a:avLst/>
        </a:prstGeom>
        <a:solidFill>
          <a:srgbClr val="FF6600"/>
        </a:soli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1280" tIns="81280" rIns="81280" bIns="81280" numCol="1" spcCol="1270" anchor="ctr" anchorCtr="0">
          <a:noAutofit/>
        </a:bodyPr>
        <a:lstStyle/>
        <a:p>
          <a:pPr marL="0" lvl="0" indent="0" algn="ctr" defTabSz="2844800">
            <a:lnSpc>
              <a:spcPct val="90000"/>
            </a:lnSpc>
            <a:spcBef>
              <a:spcPct val="0"/>
            </a:spcBef>
            <a:spcAft>
              <a:spcPct val="35000"/>
            </a:spcAft>
            <a:buNone/>
          </a:pPr>
          <a:endParaRPr lang="en-US" sz="6400" kern="1200" dirty="0">
            <a:solidFill>
              <a:sysClr val="window" lastClr="FFFFFF"/>
            </a:solidFill>
            <a:latin typeface="Corbel"/>
            <a:ea typeface="+mn-ea"/>
            <a:cs typeface="+mn-cs"/>
          </a:endParaRPr>
        </a:p>
      </dsp:txBody>
      <dsp:txXfrm>
        <a:off x="2577292" y="2210416"/>
        <a:ext cx="1251963" cy="1231656"/>
      </dsp:txXfrm>
    </dsp:sp>
    <dsp:sp modelId="{798037BA-0181-419D-86AD-08F90EEC7039}">
      <dsp:nvSpPr>
        <dsp:cNvPr id="0" name=""/>
        <dsp:cNvSpPr/>
      </dsp:nvSpPr>
      <dsp:spPr>
        <a:xfrm rot="18900402">
          <a:off x="1461876" y="767129"/>
          <a:ext cx="1477252" cy="1459098"/>
        </a:xfrm>
        <a:prstGeom prst="gear6">
          <a:avLst/>
        </a:prstGeo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2230" tIns="62230" rIns="62230" bIns="62230" numCol="1" spcCol="1270" anchor="ctr" anchorCtr="0">
          <a:noAutofit/>
        </a:bodyPr>
        <a:lstStyle/>
        <a:p>
          <a:pPr marL="0" lvl="0" indent="0" algn="ctr" defTabSz="2178050">
            <a:lnSpc>
              <a:spcPct val="90000"/>
            </a:lnSpc>
            <a:spcBef>
              <a:spcPct val="0"/>
            </a:spcBef>
            <a:spcAft>
              <a:spcPct val="35000"/>
            </a:spcAft>
            <a:buNone/>
          </a:pPr>
          <a:endParaRPr lang="en-US" sz="4900" kern="1200" dirty="0">
            <a:solidFill>
              <a:sysClr val="window" lastClr="FFFFFF"/>
            </a:solidFill>
            <a:latin typeface="Corbel"/>
            <a:ea typeface="+mn-ea"/>
            <a:cs typeface="+mn-cs"/>
          </a:endParaRPr>
        </a:p>
      </dsp:txBody>
      <dsp:txXfrm rot="900000">
        <a:off x="1786958" y="1086075"/>
        <a:ext cx="827089" cy="821205"/>
      </dsp:txXfrm>
    </dsp:sp>
    <dsp:sp modelId="{38AF57D2-FC23-4BE8-858F-0456EA801B28}">
      <dsp:nvSpPr>
        <dsp:cNvPr id="0" name=""/>
        <dsp:cNvSpPr/>
      </dsp:nvSpPr>
      <dsp:spPr>
        <a:xfrm>
          <a:off x="1877450" y="1666837"/>
          <a:ext cx="3026963" cy="3026963"/>
        </a:xfrm>
        <a:prstGeom prst="circularArrow">
          <a:avLst>
            <a:gd name="adj1" fmla="val 4687"/>
            <a:gd name="adj2" fmla="val 299029"/>
            <a:gd name="adj3" fmla="val 2518680"/>
            <a:gd name="adj4" fmla="val 15855870"/>
            <a:gd name="adj5" fmla="val 5469"/>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185B8E8-6E29-4303-AC73-014CD1537843}">
      <dsp:nvSpPr>
        <dsp:cNvPr id="0" name=""/>
        <dsp:cNvSpPr/>
      </dsp:nvSpPr>
      <dsp:spPr>
        <a:xfrm>
          <a:off x="377655" y="1084390"/>
          <a:ext cx="2199278" cy="2199278"/>
        </a:xfrm>
        <a:prstGeom prst="leftCircularArrow">
          <a:avLst>
            <a:gd name="adj1" fmla="val 6452"/>
            <a:gd name="adj2" fmla="val 429999"/>
            <a:gd name="adj3" fmla="val 10489124"/>
            <a:gd name="adj4" fmla="val 14837806"/>
            <a:gd name="adj5" fmla="val 7527"/>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C268F19F-64BC-4B49-BE35-DAACC0BAB26E}">
      <dsp:nvSpPr>
        <dsp:cNvPr id="0" name=""/>
        <dsp:cNvSpPr/>
      </dsp:nvSpPr>
      <dsp:spPr>
        <a:xfrm>
          <a:off x="1255755" y="-90703"/>
          <a:ext cx="2371264" cy="2371264"/>
        </a:xfrm>
        <a:prstGeom prst="circularArrow">
          <a:avLst>
            <a:gd name="adj1" fmla="val 5984"/>
            <a:gd name="adj2" fmla="val 394124"/>
            <a:gd name="adj3" fmla="val 13313824"/>
            <a:gd name="adj4" fmla="val 10508221"/>
            <a:gd name="adj5" fmla="val 6981"/>
          </a:avLst>
        </a:prstGeom>
        <a:noFill/>
        <a:ln>
          <a:noFill/>
        </a:ln>
        <a:effectLst>
          <a:outerShdw blurRad="50800" dist="381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EB9AD4-F64C-427D-B1D9-142B46683861}">
      <dsp:nvSpPr>
        <dsp:cNvPr id="0" name=""/>
        <dsp:cNvSpPr/>
      </dsp:nvSpPr>
      <dsp:spPr>
        <a:xfrm>
          <a:off x="4094532" y="1363778"/>
          <a:ext cx="3206862" cy="371041"/>
        </a:xfrm>
        <a:custGeom>
          <a:avLst/>
          <a:gdLst/>
          <a:ahLst/>
          <a:cxnLst/>
          <a:rect l="0" t="0" r="0" b="0"/>
          <a:pathLst>
            <a:path>
              <a:moveTo>
                <a:pt x="0" y="0"/>
              </a:moveTo>
              <a:lnTo>
                <a:pt x="0" y="185520"/>
              </a:lnTo>
              <a:lnTo>
                <a:pt x="3206862" y="185520"/>
              </a:lnTo>
              <a:lnTo>
                <a:pt x="3206862" y="37104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C77BAF4-1D30-4494-B5EF-9D769BB3DEEB}">
      <dsp:nvSpPr>
        <dsp:cNvPr id="0" name=""/>
        <dsp:cNvSpPr/>
      </dsp:nvSpPr>
      <dsp:spPr>
        <a:xfrm>
          <a:off x="4094532" y="1363778"/>
          <a:ext cx="1068954" cy="371041"/>
        </a:xfrm>
        <a:custGeom>
          <a:avLst/>
          <a:gdLst/>
          <a:ahLst/>
          <a:cxnLst/>
          <a:rect l="0" t="0" r="0" b="0"/>
          <a:pathLst>
            <a:path>
              <a:moveTo>
                <a:pt x="0" y="0"/>
              </a:moveTo>
              <a:lnTo>
                <a:pt x="0" y="185520"/>
              </a:lnTo>
              <a:lnTo>
                <a:pt x="1068954" y="185520"/>
              </a:lnTo>
              <a:lnTo>
                <a:pt x="1068954" y="37104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5684B2FC-9C14-4B54-B0E6-A08D710A7D05}">
      <dsp:nvSpPr>
        <dsp:cNvPr id="0" name=""/>
        <dsp:cNvSpPr/>
      </dsp:nvSpPr>
      <dsp:spPr>
        <a:xfrm>
          <a:off x="3025577" y="1363778"/>
          <a:ext cx="1068954" cy="371041"/>
        </a:xfrm>
        <a:custGeom>
          <a:avLst/>
          <a:gdLst/>
          <a:ahLst/>
          <a:cxnLst/>
          <a:rect l="0" t="0" r="0" b="0"/>
          <a:pathLst>
            <a:path>
              <a:moveTo>
                <a:pt x="1068954" y="0"/>
              </a:moveTo>
              <a:lnTo>
                <a:pt x="1068954" y="185520"/>
              </a:lnTo>
              <a:lnTo>
                <a:pt x="0" y="185520"/>
              </a:lnTo>
              <a:lnTo>
                <a:pt x="0" y="37104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1599FC8-2A6B-4332-8F50-E5024F676F96}">
      <dsp:nvSpPr>
        <dsp:cNvPr id="0" name=""/>
        <dsp:cNvSpPr/>
      </dsp:nvSpPr>
      <dsp:spPr>
        <a:xfrm>
          <a:off x="887669" y="1363778"/>
          <a:ext cx="3206862" cy="371041"/>
        </a:xfrm>
        <a:custGeom>
          <a:avLst/>
          <a:gdLst/>
          <a:ahLst/>
          <a:cxnLst/>
          <a:rect l="0" t="0" r="0" b="0"/>
          <a:pathLst>
            <a:path>
              <a:moveTo>
                <a:pt x="3206862" y="0"/>
              </a:moveTo>
              <a:lnTo>
                <a:pt x="3206862" y="185520"/>
              </a:lnTo>
              <a:lnTo>
                <a:pt x="0" y="185520"/>
              </a:lnTo>
              <a:lnTo>
                <a:pt x="0" y="371041"/>
              </a:lnTo>
            </a:path>
          </a:pathLst>
        </a:custGeom>
        <a:noFill/>
        <a:ln w="12700" cap="flat" cmpd="sng" algn="ctr">
          <a:solidFill>
            <a:schemeClr val="accent6">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D1D0D9F-81AE-42B7-935F-361CE9E875AF}">
      <dsp:nvSpPr>
        <dsp:cNvPr id="0" name=""/>
        <dsp:cNvSpPr/>
      </dsp:nvSpPr>
      <dsp:spPr>
        <a:xfrm>
          <a:off x="1275911" y="480345"/>
          <a:ext cx="5637240" cy="883433"/>
        </a:xfrm>
        <a:prstGeom prst="rect">
          <a:avLst/>
        </a:prstGeom>
        <a:solidFill>
          <a:schemeClr val="accent4">
            <a:lumMod val="60000"/>
            <a:lumOff val="40000"/>
          </a:schemeClr>
        </a:solidFill>
        <a:ln>
          <a:solidFill>
            <a:srgbClr val="FFFF66"/>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ru-RU" sz="3000" b="1" kern="1200" dirty="0">
              <a:solidFill>
                <a:srgbClr val="002060"/>
              </a:solidFill>
            </a:rPr>
            <a:t>Источники финансирования дефицита бюджета </a:t>
          </a:r>
        </a:p>
      </dsp:txBody>
      <dsp:txXfrm>
        <a:off x="1275911" y="480345"/>
        <a:ext cx="5637240" cy="883433"/>
      </dsp:txXfrm>
    </dsp:sp>
    <dsp:sp modelId="{774755A4-832F-44CB-AE96-D2EE340FE31D}">
      <dsp:nvSpPr>
        <dsp:cNvPr id="0" name=""/>
        <dsp:cNvSpPr/>
      </dsp:nvSpPr>
      <dsp:spPr>
        <a:xfrm>
          <a:off x="4235" y="1734820"/>
          <a:ext cx="1766866" cy="2166116"/>
        </a:xfrm>
        <a:prstGeom prst="rect">
          <a:avLst/>
        </a:prstGeom>
        <a:solidFill>
          <a:srgbClr val="7CBF33"/>
        </a:solidFill>
        <a:ln>
          <a:solidFill>
            <a:srgbClr val="7CBF33"/>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u-RU" sz="1800" b="1" kern="1200" dirty="0">
              <a:solidFill>
                <a:srgbClr val="C00000"/>
              </a:solidFill>
            </a:rPr>
            <a:t>Муниципальные займы</a:t>
          </a:r>
          <a:r>
            <a:rPr lang="ru-RU" sz="1800" kern="1200" dirty="0">
              <a:solidFill>
                <a:srgbClr val="C00000"/>
              </a:solidFill>
            </a:rPr>
            <a:t>, </a:t>
          </a:r>
          <a:r>
            <a:rPr lang="ru-RU" sz="1800" kern="1200" dirty="0"/>
            <a:t>осуществляемые путем выпуска ценных бумаг от имени муниципального образования</a:t>
          </a:r>
        </a:p>
      </dsp:txBody>
      <dsp:txXfrm>
        <a:off x="4235" y="1734820"/>
        <a:ext cx="1766866" cy="2166116"/>
      </dsp:txXfrm>
    </dsp:sp>
    <dsp:sp modelId="{3F4E3F40-8113-451F-93C6-7DB80A19B103}">
      <dsp:nvSpPr>
        <dsp:cNvPr id="0" name=""/>
        <dsp:cNvSpPr/>
      </dsp:nvSpPr>
      <dsp:spPr>
        <a:xfrm>
          <a:off x="2142144" y="1734820"/>
          <a:ext cx="1766866" cy="2171947"/>
        </a:xfrm>
        <a:prstGeom prst="rect">
          <a:avLst/>
        </a:prstGeom>
        <a:solidFill>
          <a:srgbClr val="7CBF33"/>
        </a:solidFill>
        <a:ln>
          <a:solidFill>
            <a:srgbClr val="7CBF33"/>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u-RU" sz="1800" b="1" kern="1200" dirty="0">
              <a:solidFill>
                <a:srgbClr val="C00000"/>
              </a:solidFill>
            </a:rPr>
            <a:t>Бюджетные кредиты</a:t>
          </a:r>
          <a:r>
            <a:rPr lang="ru-RU" sz="1800" kern="1200" dirty="0">
              <a:solidFill>
                <a:srgbClr val="C00000"/>
              </a:solidFill>
            </a:rPr>
            <a:t>, </a:t>
          </a:r>
          <a:r>
            <a:rPr lang="ru-RU" sz="1800" kern="1200" dirty="0"/>
            <a:t>полученные от бюджетов других уровней бюджетной системы</a:t>
          </a:r>
        </a:p>
      </dsp:txBody>
      <dsp:txXfrm>
        <a:off x="2142144" y="1734820"/>
        <a:ext cx="1766866" cy="2171947"/>
      </dsp:txXfrm>
    </dsp:sp>
    <dsp:sp modelId="{386F44C8-0666-4E4D-A0FE-080C4D6192F4}">
      <dsp:nvSpPr>
        <dsp:cNvPr id="0" name=""/>
        <dsp:cNvSpPr/>
      </dsp:nvSpPr>
      <dsp:spPr>
        <a:xfrm>
          <a:off x="4280052" y="1734820"/>
          <a:ext cx="1766866" cy="2171947"/>
        </a:xfrm>
        <a:prstGeom prst="rect">
          <a:avLst/>
        </a:prstGeom>
        <a:solidFill>
          <a:srgbClr val="7CBF33"/>
        </a:solidFill>
        <a:ln>
          <a:solidFill>
            <a:srgbClr val="7CBF33"/>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ru-RU" sz="1800" b="1" kern="1200" dirty="0">
              <a:solidFill>
                <a:srgbClr val="C00000"/>
              </a:solidFill>
            </a:rPr>
            <a:t>Кредиты</a:t>
          </a:r>
          <a:r>
            <a:rPr lang="ru-RU" sz="1800" kern="1200" dirty="0">
              <a:solidFill>
                <a:srgbClr val="C00000"/>
              </a:solidFill>
            </a:rPr>
            <a:t>, </a:t>
          </a:r>
          <a:r>
            <a:rPr lang="ru-RU" sz="1800" kern="1200" dirty="0"/>
            <a:t>полученные от кредитных организаций</a:t>
          </a:r>
        </a:p>
      </dsp:txBody>
      <dsp:txXfrm>
        <a:off x="4280052" y="1734820"/>
        <a:ext cx="1766866" cy="2171947"/>
      </dsp:txXfrm>
    </dsp:sp>
    <dsp:sp modelId="{54238DBC-0D6C-430F-A996-53108395B07D}">
      <dsp:nvSpPr>
        <dsp:cNvPr id="0" name=""/>
        <dsp:cNvSpPr/>
      </dsp:nvSpPr>
      <dsp:spPr>
        <a:xfrm>
          <a:off x="6417961" y="1734820"/>
          <a:ext cx="1766866" cy="2171947"/>
        </a:xfrm>
        <a:prstGeom prst="rect">
          <a:avLst/>
        </a:prstGeom>
        <a:solidFill>
          <a:srgbClr val="7CBF33"/>
        </a:solidFill>
        <a:ln>
          <a:solidFill>
            <a:srgbClr val="7CBF33"/>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ct val="35000"/>
            </a:spcAft>
            <a:buNone/>
          </a:pPr>
          <a:r>
            <a:rPr lang="ru-RU" sz="1800" b="1" kern="1200" dirty="0">
              <a:solidFill>
                <a:srgbClr val="7030A0"/>
              </a:solidFill>
            </a:rPr>
            <a:t>Изменение остатков</a:t>
          </a:r>
          <a:r>
            <a:rPr lang="ru-RU" sz="1800" kern="1200" dirty="0"/>
            <a:t> средств на счетах по учету средств местного бюджета</a:t>
          </a:r>
        </a:p>
      </dsp:txBody>
      <dsp:txXfrm>
        <a:off x="6417961" y="1734820"/>
        <a:ext cx="1766866" cy="2171947"/>
      </dsp:txXfrm>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0.24393</cdr:x>
      <cdr:y>0.20588</cdr:y>
    </cdr:from>
    <cdr:to>
      <cdr:x>0.45044</cdr:x>
      <cdr:y>0.57937</cdr:y>
    </cdr:to>
    <cdr:sp macro="" textlink="">
      <cdr:nvSpPr>
        <cdr:cNvPr id="2" name="TextBox 1"/>
        <cdr:cNvSpPr txBox="1"/>
      </cdr:nvSpPr>
      <cdr:spPr>
        <a:xfrm xmlns:a="http://schemas.openxmlformats.org/drawingml/2006/main">
          <a:off x="1080120" y="50405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dirty="0"/>
        </a:p>
      </cdr:txBody>
    </cdr:sp>
  </cdr:relSizeAnchor>
</c:userShapes>
</file>

<file path=ppt/drawings/drawing2.xml><?xml version="1.0" encoding="utf-8"?>
<c:userShapes xmlns:c="http://schemas.openxmlformats.org/drawingml/2006/chart">
  <cdr:relSizeAnchor xmlns:cdr="http://schemas.openxmlformats.org/drawingml/2006/chartDrawing">
    <cdr:from>
      <cdr:x>0.40923</cdr:x>
      <cdr:y>0.37872</cdr:y>
    </cdr:from>
    <cdr:to>
      <cdr:x>0.59077</cdr:x>
      <cdr:y>0.5866</cdr:y>
    </cdr:to>
    <cdr:sp macro="" textlink="">
      <cdr:nvSpPr>
        <cdr:cNvPr id="2" name="TextBox 13">
          <a:extLst xmlns:a="http://schemas.openxmlformats.org/drawingml/2006/main">
            <a:ext uri="{FF2B5EF4-FFF2-40B4-BE49-F238E27FC236}">
              <a16:creationId xmlns:a16="http://schemas.microsoft.com/office/drawing/2014/main" id="{EBF34270-A115-A2A5-546A-E72D88A823DA}"/>
            </a:ext>
          </a:extLst>
        </cdr:cNvPr>
        <cdr:cNvSpPr txBox="1"/>
      </cdr:nvSpPr>
      <cdr:spPr>
        <a:xfrm xmlns:a="http://schemas.openxmlformats.org/drawingml/2006/main">
          <a:off x="1815492" y="1401814"/>
          <a:ext cx="805342" cy="76944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xmlns:a="http://schemas.openxmlformats.org/drawingml/2006/main">
          <a:pPr algn="ctr"/>
          <a:r>
            <a:rPr lang="ru-RU" sz="4400" b="1" dirty="0">
              <a:latin typeface="Times New Roman" panose="02020603050405020304" pitchFamily="18" charset="0"/>
              <a:cs typeface="Times New Roman" panose="02020603050405020304" pitchFamily="18" charset="0"/>
            </a:rPr>
            <a:t>12</a:t>
          </a:r>
        </a:p>
      </cdr:txBody>
    </cdr:sp>
  </cdr:relSizeAnchor>
</c:userShapes>
</file>

<file path=ppt/drawings/drawing3.xml><?xml version="1.0" encoding="utf-8"?>
<c:userShapes xmlns:c="http://schemas.openxmlformats.org/drawingml/2006/chart">
  <cdr:relSizeAnchor xmlns:cdr="http://schemas.openxmlformats.org/drawingml/2006/chartDrawing">
    <cdr:from>
      <cdr:x>0.21473</cdr:x>
      <cdr:y>0.19737</cdr:y>
    </cdr:from>
    <cdr:to>
      <cdr:x>0.27949</cdr:x>
      <cdr:y>0.30263</cdr:y>
    </cdr:to>
    <cdr:sp macro="" textlink="">
      <cdr:nvSpPr>
        <cdr:cNvPr id="2" name="TextBox 1"/>
        <cdr:cNvSpPr txBox="1"/>
      </cdr:nvSpPr>
      <cdr:spPr>
        <a:xfrm xmlns:a="http://schemas.openxmlformats.org/drawingml/2006/main">
          <a:off x="1909924" y="1080120"/>
          <a:ext cx="576064" cy="57606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defRPr sz="2000" b="0" i="0" u="none" strike="noStrike" kern="1200" baseline="0">
              <a:solidFill>
                <a:prstClr val="black"/>
              </a:solidFill>
              <a:latin typeface="+mj-lt"/>
              <a:ea typeface="+mn-ea"/>
              <a:cs typeface="+mn-cs"/>
            </a:defRPr>
          </a:pPr>
          <a:endParaRPr lang="ru-RU" sz="2000" kern="1200" dirty="0">
            <a:solidFill>
              <a:schemeClr val="tx1"/>
            </a:solidFill>
            <a:latin typeface="+mj-lt"/>
          </a:endParaRPr>
        </a:p>
      </cdr:txBody>
    </cdr:sp>
  </cdr:relSizeAnchor>
  <cdr:relSizeAnchor xmlns:cdr="http://schemas.openxmlformats.org/drawingml/2006/chartDrawing">
    <cdr:from>
      <cdr:x>0.4495</cdr:x>
      <cdr:y>0.28947</cdr:y>
    </cdr:from>
    <cdr:to>
      <cdr:x>0.51426</cdr:x>
      <cdr:y>0.39474</cdr:y>
    </cdr:to>
    <cdr:sp macro="" textlink="">
      <cdr:nvSpPr>
        <cdr:cNvPr id="3" name="TextBox 2"/>
        <cdr:cNvSpPr txBox="1"/>
      </cdr:nvSpPr>
      <cdr:spPr>
        <a:xfrm xmlns:a="http://schemas.openxmlformats.org/drawingml/2006/main">
          <a:off x="3998156" y="1584176"/>
          <a:ext cx="576064" cy="57606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0.4414</cdr:x>
      <cdr:y>0.31579</cdr:y>
    </cdr:from>
    <cdr:to>
      <cdr:x>0.58468</cdr:x>
      <cdr:y>0.52235</cdr:y>
    </cdr:to>
    <cdr:sp macro="" textlink="">
      <cdr:nvSpPr>
        <cdr:cNvPr id="4" name="TextBox 3"/>
        <cdr:cNvSpPr txBox="1"/>
      </cdr:nvSpPr>
      <cdr:spPr>
        <a:xfrm xmlns:a="http://schemas.openxmlformats.org/drawingml/2006/main">
          <a:off x="3926148" y="1728192"/>
          <a:ext cx="1274440" cy="11304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2000" kern="1200" dirty="0">
            <a:solidFill>
              <a:schemeClr val="tx1"/>
            </a:solidFill>
            <a:latin typeface="+mj-lt"/>
          </a:endParaRPr>
        </a:p>
      </cdr:txBody>
    </cdr:sp>
  </cdr:relSizeAnchor>
  <cdr:relSizeAnchor xmlns:cdr="http://schemas.openxmlformats.org/drawingml/2006/chartDrawing">
    <cdr:from>
      <cdr:x>0.26025</cdr:x>
      <cdr:y>0.54428</cdr:y>
    </cdr:from>
    <cdr:to>
      <cdr:x>0.36039</cdr:x>
      <cdr:y>0.70501</cdr:y>
    </cdr:to>
    <cdr:sp macro="" textlink="">
      <cdr:nvSpPr>
        <cdr:cNvPr id="5" name="TextBox 4"/>
        <cdr:cNvSpPr txBox="1"/>
      </cdr:nvSpPr>
      <cdr:spPr>
        <a:xfrm xmlns:a="http://schemas.openxmlformats.org/drawingml/2006/main">
          <a:off x="2376264" y="309634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2000" b="1" dirty="0"/>
        </a:p>
      </cdr:txBody>
    </cdr:sp>
  </cdr:relSizeAnchor>
  <cdr:relSizeAnchor xmlns:cdr="http://schemas.openxmlformats.org/drawingml/2006/chartDrawing">
    <cdr:from>
      <cdr:x>0.50472</cdr:x>
      <cdr:y>0.67085</cdr:y>
    </cdr:from>
    <cdr:to>
      <cdr:x>0.60487</cdr:x>
      <cdr:y>0.83158</cdr:y>
    </cdr:to>
    <cdr:sp macro="" textlink="">
      <cdr:nvSpPr>
        <cdr:cNvPr id="6" name="TextBox 5"/>
        <cdr:cNvSpPr txBox="1"/>
      </cdr:nvSpPr>
      <cdr:spPr>
        <a:xfrm xmlns:a="http://schemas.openxmlformats.org/drawingml/2006/main">
          <a:off x="4608512" y="381642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2000" b="1" dirty="0"/>
        </a:p>
      </cdr:txBody>
    </cdr:sp>
  </cdr:relSizeAnchor>
</c:userShap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2860122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1421091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1979233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58449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481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4182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47354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690930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35441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101307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96511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8611594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117730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899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867766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985128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616005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812075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1220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494325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347678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68428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32088129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53444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562671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34363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578193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844844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815642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15335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894337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5303076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32817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10842162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10395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204558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295385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02124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123456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97591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748616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344607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912463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73490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39364258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665304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484832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005051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276255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501064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350101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914483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66508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911905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1818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39387717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0377418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7738139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0318357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82176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3488981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013781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663199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976693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480733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79645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13855845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980821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311983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607930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3978871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979903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2649647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291361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549558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83352004-6398-43C5-93D9-6F487C2D01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458381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015167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422726376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3362423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043632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4076676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6056024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271716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699024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3649105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3202287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00794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A964FFC2-5FAE-4926-9CE2-DEDFCA3AEB95}" type="datetimeFigureOut">
              <a:rPr lang="en-US" smtClean="0"/>
              <a:t>5/26/2026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AC23847-3544-4E8A-AC60-28010C8CBF8C}" type="slidenum">
              <a:rPr lang="en-US" smtClean="0"/>
              <a:t>‹#›</a:t>
            </a:fld>
            <a:endParaRPr lang="en-US" dirty="0"/>
          </a:p>
        </p:txBody>
      </p:sp>
    </p:spTree>
    <p:extLst>
      <p:ext uri="{BB962C8B-B14F-4D97-AF65-F5344CB8AC3E}">
        <p14:creationId xmlns:p14="http://schemas.microsoft.com/office/powerpoint/2010/main" val="2441581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2.jp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2.jp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jp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t>5/26/2026</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t>‹#›</a:t>
            </a:fld>
            <a:endParaRPr lang="en-US" dirty="0"/>
          </a:p>
        </p:txBody>
      </p:sp>
    </p:spTree>
    <p:extLst>
      <p:ext uri="{BB962C8B-B14F-4D97-AF65-F5344CB8AC3E}">
        <p14:creationId xmlns:p14="http://schemas.microsoft.com/office/powerpoint/2010/main" val="26809873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954049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2546516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9775876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9475814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2437551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2568496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8" name="Рисунок 7">
            <a:extLst>
              <a:ext uri="{FF2B5EF4-FFF2-40B4-BE49-F238E27FC236}">
                <a16:creationId xmlns:a16="http://schemas.microsoft.com/office/drawing/2014/main" id="{50648383-9260-4E47-A449-193DA6F17E2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64FFC2-5FAE-4926-9CE2-DEDFCA3AEB95}" type="datetimeFigureOut">
              <a:rPr lang="en-US" smtClean="0">
                <a:solidFill>
                  <a:prstClr val="black">
                    <a:tint val="75000"/>
                  </a:prstClr>
                </a:solidFill>
              </a:rPr>
              <a:pPr/>
              <a:t>5/26/2026</a:t>
            </a:fld>
            <a:endParaRPr lang="en-US" dirty="0">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23847-3544-4E8A-AC60-28010C8CBF8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72058893"/>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microsoft.com/office/2007/relationships/hdphoto" Target="../media/hdphoto22.wdp"/><Relationship Id="rId4" Type="http://schemas.openxmlformats.org/officeDocument/2006/relationships/image" Target="../media/image153.png"/></Relationships>
</file>

<file path=ppt/slides/_rels/slide102.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5.png"/><Relationship Id="rId7" Type="http://schemas.openxmlformats.org/officeDocument/2006/relationships/image" Target="../media/image156.jp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55.jpg"/><Relationship Id="rId11" Type="http://schemas.microsoft.com/office/2007/relationships/hdphoto" Target="../media/hdphoto24.wdp"/><Relationship Id="rId5" Type="http://schemas.openxmlformats.org/officeDocument/2006/relationships/image" Target="../media/image154.jpeg"/><Relationship Id="rId10" Type="http://schemas.openxmlformats.org/officeDocument/2006/relationships/image" Target="../media/image158.png"/><Relationship Id="rId4" Type="http://schemas.openxmlformats.org/officeDocument/2006/relationships/chart" Target="../charts/chart38.xml"/><Relationship Id="rId9" Type="http://schemas.microsoft.com/office/2007/relationships/hdphoto" Target="../media/hdphoto23.wdp"/></Relationships>
</file>

<file path=ppt/slides/_rels/slide10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59.jpeg"/></Relationships>
</file>

<file path=ppt/slides/_rels/slide1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5.png"/><Relationship Id="rId7" Type="http://schemas.openxmlformats.org/officeDocument/2006/relationships/image" Target="../media/image27.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5.xml"/><Relationship Id="rId4" Type="http://schemas.openxmlformats.org/officeDocument/2006/relationships/chart" Target="../charts/chart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4.xml"/><Relationship Id="rId4" Type="http://schemas.openxmlformats.org/officeDocument/2006/relationships/chart" Target="../charts/chart6.xml"/></Relationships>
</file>

<file path=ppt/slides/_rels/slide17.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1.jpeg"/><Relationship Id="rId18" Type="http://schemas.openxmlformats.org/officeDocument/2006/relationships/image" Target="../media/image46.jpeg"/><Relationship Id="rId26" Type="http://schemas.microsoft.com/office/2007/relationships/hdphoto" Target="../media/hdphoto2.wdp"/><Relationship Id="rId3" Type="http://schemas.openxmlformats.org/officeDocument/2006/relationships/image" Target="../media/image5.png"/><Relationship Id="rId21" Type="http://schemas.openxmlformats.org/officeDocument/2006/relationships/image" Target="../media/image49.jpeg"/><Relationship Id="rId7" Type="http://schemas.openxmlformats.org/officeDocument/2006/relationships/image" Target="../media/image35.jpeg"/><Relationship Id="rId12" Type="http://schemas.openxmlformats.org/officeDocument/2006/relationships/image" Target="../media/image40.jpeg"/><Relationship Id="rId17" Type="http://schemas.openxmlformats.org/officeDocument/2006/relationships/image" Target="../media/image45.jpeg"/><Relationship Id="rId25" Type="http://schemas.openxmlformats.org/officeDocument/2006/relationships/image" Target="../media/image52.png"/><Relationship Id="rId2" Type="http://schemas.openxmlformats.org/officeDocument/2006/relationships/image" Target="../media/image4.png"/><Relationship Id="rId16" Type="http://schemas.openxmlformats.org/officeDocument/2006/relationships/image" Target="../media/image44.jpeg"/><Relationship Id="rId20" Type="http://schemas.openxmlformats.org/officeDocument/2006/relationships/image" Target="../media/image48.jpeg"/><Relationship Id="rId29" Type="http://schemas.microsoft.com/office/2007/relationships/hdphoto" Target="../media/hdphoto3.wdp"/><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jpeg"/><Relationship Id="rId24" Type="http://schemas.microsoft.com/office/2007/relationships/hdphoto" Target="../media/hdphoto1.wdp"/><Relationship Id="rId5" Type="http://schemas.openxmlformats.org/officeDocument/2006/relationships/image" Target="../media/image33.jpeg"/><Relationship Id="rId15" Type="http://schemas.openxmlformats.org/officeDocument/2006/relationships/image" Target="../media/image43.jpeg"/><Relationship Id="rId23" Type="http://schemas.openxmlformats.org/officeDocument/2006/relationships/image" Target="../media/image51.png"/><Relationship Id="rId28" Type="http://schemas.openxmlformats.org/officeDocument/2006/relationships/image" Target="../media/image54.png"/><Relationship Id="rId10" Type="http://schemas.openxmlformats.org/officeDocument/2006/relationships/image" Target="../media/image38.jpeg"/><Relationship Id="rId19" Type="http://schemas.openxmlformats.org/officeDocument/2006/relationships/image" Target="../media/image47.jpeg"/><Relationship Id="rId4" Type="http://schemas.openxmlformats.org/officeDocument/2006/relationships/image" Target="../media/image32.png"/><Relationship Id="rId9" Type="http://schemas.openxmlformats.org/officeDocument/2006/relationships/image" Target="../media/image37.jpeg"/><Relationship Id="rId14" Type="http://schemas.openxmlformats.org/officeDocument/2006/relationships/image" Target="../media/image42.jpeg"/><Relationship Id="rId22" Type="http://schemas.openxmlformats.org/officeDocument/2006/relationships/image" Target="../media/image50.jpeg"/><Relationship Id="rId27" Type="http://schemas.openxmlformats.org/officeDocument/2006/relationships/image" Target="../media/image53.png"/></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5.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image" Target="../media/image4.png"/><Relationship Id="rId1" Type="http://schemas.openxmlformats.org/officeDocument/2006/relationships/slideLayout" Target="../slideLayouts/slideLayout35.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6.xml"/><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7.xml"/><Relationship Id="rId5" Type="http://schemas.openxmlformats.org/officeDocument/2006/relationships/chart" Target="../charts/chart9.xml"/><Relationship Id="rId4" Type="http://schemas.openxmlformats.org/officeDocument/2006/relationships/chart" Target="../charts/chart8.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4" Type="http://schemas.openxmlformats.org/officeDocument/2006/relationships/chart" Target="../charts/chart10.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5" Type="http://schemas.openxmlformats.org/officeDocument/2006/relationships/chart" Target="../charts/chart12.xml"/><Relationship Id="rId4" Type="http://schemas.openxmlformats.org/officeDocument/2006/relationships/chart" Target="../charts/chart1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5" Type="http://schemas.openxmlformats.org/officeDocument/2006/relationships/chart" Target="../charts/chart14.xml"/><Relationship Id="rId4" Type="http://schemas.openxmlformats.org/officeDocument/2006/relationships/chart" Target="../charts/chart13.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4" Type="http://schemas.openxmlformats.org/officeDocument/2006/relationships/chart" Target="../charts/chart15.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8.xml"/><Relationship Id="rId5" Type="http://schemas.openxmlformats.org/officeDocument/2006/relationships/chart" Target="../charts/chart17.xml"/><Relationship Id="rId4" Type="http://schemas.openxmlformats.org/officeDocument/2006/relationships/chart" Target="../charts/chart16.xml"/></Relationships>
</file>

<file path=ppt/slides/_rels/slide32.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5.png"/><Relationship Id="rId7" Type="http://schemas.openxmlformats.org/officeDocument/2006/relationships/image" Target="../media/image63.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62.png"/><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19.xml"/><Relationship Id="rId4" Type="http://schemas.openxmlformats.org/officeDocument/2006/relationships/chart" Target="../charts/chart18.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chart" Target="../charts/chart20.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22.xml"/><Relationship Id="rId4" Type="http://schemas.openxmlformats.org/officeDocument/2006/relationships/chart" Target="../charts/chart2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24.xml"/><Relationship Id="rId4" Type="http://schemas.openxmlformats.org/officeDocument/2006/relationships/chart" Target="../charts/chart23.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26.xml"/><Relationship Id="rId4" Type="http://schemas.openxmlformats.org/officeDocument/2006/relationships/chart" Target="../charts/chart25.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28.xml"/><Relationship Id="rId4" Type="http://schemas.openxmlformats.org/officeDocument/2006/relationships/chart" Target="../charts/chart27.xml"/></Relationships>
</file>

<file path=ppt/slides/_rels/slide46.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5.png"/><Relationship Id="rId7" Type="http://schemas.openxmlformats.org/officeDocument/2006/relationships/image" Target="../media/image67.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5.png"/><Relationship Id="rId7" Type="http://schemas.openxmlformats.org/officeDocument/2006/relationships/image" Target="../media/image65.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67.jpe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2.pn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6.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image" Target="../media/image78.jpeg"/><Relationship Id="rId3" Type="http://schemas.openxmlformats.org/officeDocument/2006/relationships/tags" Target="../tags/tag3.xml"/><Relationship Id="rId21" Type="http://schemas.openxmlformats.org/officeDocument/2006/relationships/slideLayout" Target="../slideLayouts/slideLayout2.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image" Target="../media/image77.jpeg"/><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image" Target="../media/image76.jpeg"/><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5.png"/><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4.png"/><Relationship Id="rId27" Type="http://schemas.openxmlformats.org/officeDocument/2006/relationships/image" Target="../media/image79.jpeg"/></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s>
</file>

<file path=ppt/slides/_rels/slide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83.jpeg"/><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5.png"/><Relationship Id="rId7" Type="http://schemas.microsoft.com/office/2007/relationships/hdphoto" Target="../media/hdphoto8.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5.png"/><Relationship Id="rId5" Type="http://schemas.microsoft.com/office/2007/relationships/hdphoto" Target="../media/hdphoto7.wdp"/><Relationship Id="rId4" Type="http://schemas.openxmlformats.org/officeDocument/2006/relationships/image" Target="../media/image84.png"/><Relationship Id="rId9" Type="http://schemas.microsoft.com/office/2007/relationships/hdphoto" Target="../media/hdphoto9.wdp"/></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8.png"/><Relationship Id="rId5" Type="http://schemas.microsoft.com/office/2007/relationships/hdphoto" Target="../media/hdphoto10.wdp"/><Relationship Id="rId4" Type="http://schemas.openxmlformats.org/officeDocument/2006/relationships/image" Target="../media/image87.png"/></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g"/></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92.png"/></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97.jpeg"/><Relationship Id="rId3" Type="http://schemas.openxmlformats.org/officeDocument/2006/relationships/image" Target="../media/image5.png"/><Relationship Id="rId7" Type="http://schemas.openxmlformats.org/officeDocument/2006/relationships/image" Target="../media/image96.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jpeg"/><Relationship Id="rId4" Type="http://schemas.openxmlformats.org/officeDocument/2006/relationships/image" Target="../media/image93.jp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8.jpg"/></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9.png"/></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2.jpeg"/><Relationship Id="rId4" Type="http://schemas.openxmlformats.org/officeDocument/2006/relationships/image" Target="../media/image101.png"/></Relationships>
</file>

<file path=ppt/slides/_rels/slide7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6.png"/><Relationship Id="rId4" Type="http://schemas.openxmlformats.org/officeDocument/2006/relationships/image" Target="../media/image105.jpeg"/></Relationships>
</file>

<file path=ppt/slides/_rels/slide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8.jpeg"/><Relationship Id="rId4" Type="http://schemas.openxmlformats.org/officeDocument/2006/relationships/image" Target="../media/image107.jpeg"/></Relationships>
</file>

<file path=ppt/slides/_rels/slide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10.jpeg"/><Relationship Id="rId4" Type="http://schemas.openxmlformats.org/officeDocument/2006/relationships/image" Target="../media/image109.png"/></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12.png"/><Relationship Id="rId4" Type="http://schemas.openxmlformats.org/officeDocument/2006/relationships/image" Target="../media/image111.png"/></Relationships>
</file>

<file path=ppt/slides/_rels/slide78.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image" Target="../media/image5.png"/><Relationship Id="rId7" Type="http://schemas.openxmlformats.org/officeDocument/2006/relationships/image" Target="../media/image116.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15.jpeg"/><Relationship Id="rId5" Type="http://schemas.openxmlformats.org/officeDocument/2006/relationships/image" Target="../media/image114.png"/><Relationship Id="rId10" Type="http://schemas.openxmlformats.org/officeDocument/2006/relationships/image" Target="../media/image119.jpeg"/><Relationship Id="rId4" Type="http://schemas.openxmlformats.org/officeDocument/2006/relationships/image" Target="../media/image113.jpeg"/><Relationship Id="rId9" Type="http://schemas.openxmlformats.org/officeDocument/2006/relationships/image" Target="../media/image118.jpeg"/></Relationships>
</file>

<file path=ppt/slides/_rels/slide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20.png"/></Relationships>
</file>

<file path=ppt/slides/_rels/slide8.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3" Type="http://schemas.openxmlformats.org/officeDocument/2006/relationships/image" Target="../media/image5.pn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80.xml.rels><?xml version="1.0" encoding="UTF-8" standalone="yes"?>
<Relationships xmlns="http://schemas.openxmlformats.org/package/2006/relationships"><Relationship Id="rId8" Type="http://schemas.openxmlformats.org/officeDocument/2006/relationships/image" Target="../media/image123.jpeg"/><Relationship Id="rId3" Type="http://schemas.openxmlformats.org/officeDocument/2006/relationships/image" Target="../media/image5.png"/><Relationship Id="rId7" Type="http://schemas.microsoft.com/office/2007/relationships/hdphoto" Target="../media/hdphoto13.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2.png"/><Relationship Id="rId11" Type="http://schemas.microsoft.com/office/2007/relationships/hdphoto" Target="../media/hdphoto15.wdp"/><Relationship Id="rId5" Type="http://schemas.microsoft.com/office/2007/relationships/hdphoto" Target="../media/hdphoto12.wdp"/><Relationship Id="rId10" Type="http://schemas.openxmlformats.org/officeDocument/2006/relationships/image" Target="../media/image124.png"/><Relationship Id="rId4" Type="http://schemas.openxmlformats.org/officeDocument/2006/relationships/image" Target="../media/image121.jpeg"/><Relationship Id="rId9" Type="http://schemas.microsoft.com/office/2007/relationships/hdphoto" Target="../media/hdphoto14.wdp"/></Relationships>
</file>

<file path=ppt/slides/_rels/slide8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28.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8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29.png"/></Relationships>
</file>

<file path=ppt/slides/_rels/slide83.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5.png"/><Relationship Id="rId7" Type="http://schemas.openxmlformats.org/officeDocument/2006/relationships/image" Target="../media/image132.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31.png"/><Relationship Id="rId5" Type="http://schemas.microsoft.com/office/2007/relationships/hdphoto" Target="../media/hdphoto16.wdp"/><Relationship Id="rId4" Type="http://schemas.openxmlformats.org/officeDocument/2006/relationships/image" Target="../media/image130.png"/></Relationships>
</file>

<file path=ppt/slides/_rels/slide8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7.png"/><Relationship Id="rId2" Type="http://schemas.openxmlformats.org/officeDocument/2006/relationships/image" Target="../media/image4.png"/><Relationship Id="rId1" Type="http://schemas.openxmlformats.org/officeDocument/2006/relationships/slideLayout" Target="../slideLayouts/slideLayout51.xml"/><Relationship Id="rId6" Type="http://schemas.openxmlformats.org/officeDocument/2006/relationships/image" Target="../media/image136.jpeg"/><Relationship Id="rId5" Type="http://schemas.openxmlformats.org/officeDocument/2006/relationships/image" Target="../media/image135.jpeg"/><Relationship Id="rId4" Type="http://schemas.openxmlformats.org/officeDocument/2006/relationships/image" Target="../media/image134.jpeg"/></Relationships>
</file>

<file path=ppt/slides/_rels/slide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microsoft.com/office/2007/relationships/hdphoto" Target="../media/hdphoto17.wdp"/><Relationship Id="rId4" Type="http://schemas.openxmlformats.org/officeDocument/2006/relationships/image" Target="../media/image138.png"/></Relationships>
</file>

<file path=ppt/slides/_rels/slide86.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5.png"/><Relationship Id="rId7" Type="http://schemas.openxmlformats.org/officeDocument/2006/relationships/image" Target="../media/image141.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18.wdp"/><Relationship Id="rId5" Type="http://schemas.openxmlformats.org/officeDocument/2006/relationships/image" Target="../media/image140.png"/><Relationship Id="rId4" Type="http://schemas.openxmlformats.org/officeDocument/2006/relationships/image" Target="../media/image139.jpeg"/></Relationships>
</file>

<file path=ppt/slides/_rels/slide8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43.png"/></Relationships>
</file>

<file path=ppt/slides/_rels/slide88.xml.rels><?xml version="1.0" encoding="UTF-8" standalone="yes"?>
<Relationships xmlns="http://schemas.openxmlformats.org/package/2006/relationships"><Relationship Id="rId8" Type="http://schemas.openxmlformats.org/officeDocument/2006/relationships/image" Target="../media/image146.jpeg"/><Relationship Id="rId3" Type="http://schemas.openxmlformats.org/officeDocument/2006/relationships/slideLayout" Target="../slideLayouts/slideLayout7.xml"/><Relationship Id="rId7" Type="http://schemas.openxmlformats.org/officeDocument/2006/relationships/image" Target="../media/image145.png"/><Relationship Id="rId12" Type="http://schemas.microsoft.com/office/2007/relationships/hdphoto" Target="../media/hdphoto20.wdp"/><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144.png"/><Relationship Id="rId11" Type="http://schemas.openxmlformats.org/officeDocument/2006/relationships/image" Target="../media/image148.png"/><Relationship Id="rId5" Type="http://schemas.openxmlformats.org/officeDocument/2006/relationships/image" Target="../media/image5.png"/><Relationship Id="rId10" Type="http://schemas.microsoft.com/office/2007/relationships/hdphoto" Target="../media/hdphoto19.wdp"/><Relationship Id="rId4" Type="http://schemas.openxmlformats.org/officeDocument/2006/relationships/image" Target="../media/image4.png"/><Relationship Id="rId9" Type="http://schemas.openxmlformats.org/officeDocument/2006/relationships/image" Target="../media/image147.png"/></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0.xml"/></Relationships>
</file>

<file path=ppt/slides/_rels/slide9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png"/><Relationship Id="rId7" Type="http://schemas.openxmlformats.org/officeDocument/2006/relationships/diagramColors" Target="../diagrams/colors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 Id="rId4" Type="http://schemas.openxmlformats.org/officeDocument/2006/relationships/chart" Target="../charts/chart29.xml"/></Relationships>
</file>

<file path=ppt/slides/_rels/slide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 Id="rId5" Type="http://schemas.microsoft.com/office/2007/relationships/hdphoto" Target="../media/hdphoto21.wdp"/><Relationship Id="rId4" Type="http://schemas.openxmlformats.org/officeDocument/2006/relationships/image" Target="../media/image149.png"/></Relationships>
</file>

<file path=ppt/slides/_rels/slide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png"/></Relationships>
</file>

<file path=ppt/slides/_rels/slide9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s>
</file>

<file path=ppt/slides/_rels/slide9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9.xml"/></Relationships>
</file>

<file path=ppt/slides/_rels/slide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chart" Target="../charts/chart32.xml"/><Relationship Id="rId5" Type="http://schemas.openxmlformats.org/officeDocument/2006/relationships/chart" Target="../charts/chart31.xml"/><Relationship Id="rId4" Type="http://schemas.openxmlformats.org/officeDocument/2006/relationships/chart" Target="../charts/chart30.xml"/></Relationships>
</file>

<file path=ppt/slides/_rels/slide9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34.xml"/><Relationship Id="rId4" Type="http://schemas.openxmlformats.org/officeDocument/2006/relationships/chart" Target="../charts/chart33.xml"/></Relationships>
</file>

<file path=ppt/slides/_rels/slide9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chart" Target="../charts/chart36.xml"/><Relationship Id="rId4" Type="http://schemas.openxmlformats.org/officeDocument/2006/relationships/chart" Target="../charts/chart35.xml"/></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chart" Target="../charts/char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54790" y="2701571"/>
            <a:ext cx="5301761" cy="375047"/>
          </a:xfrm>
          <a:prstGeom prst="rect">
            <a:avLst/>
          </a:prstGeom>
          <a:noFill/>
          <a:ln w="9525">
            <a:noFill/>
            <a:miter lim="800000"/>
            <a:headEnd/>
            <a:tailEnd/>
          </a:ln>
        </p:spPr>
        <p:txBody>
          <a:bodyPr lIns="0" tIns="28574" rIns="0" bIns="0" anchor="b">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3200" b="1" dirty="0">
                <a:ln w="11430"/>
                <a:solidFill>
                  <a:srgbClr val="C00000"/>
                </a:solidFill>
                <a:effectLst>
                  <a:outerShdw blurRad="50800" dist="39000" dir="5460000" algn="tl">
                    <a:srgbClr val="000000">
                      <a:alpha val="38000"/>
                    </a:srgbClr>
                  </a:outerShdw>
                </a:effectLst>
                <a:latin typeface="Arial" charset="0"/>
              </a:rPr>
              <a:t>БЮДЖЕТ ДЛЯ ГРАЖДАН</a:t>
            </a:r>
          </a:p>
        </p:txBody>
      </p:sp>
      <p:sp>
        <p:nvSpPr>
          <p:cNvPr id="7" name="Rectangle 2"/>
          <p:cNvSpPr>
            <a:spLocks noChangeArrowheads="1"/>
          </p:cNvSpPr>
          <p:nvPr/>
        </p:nvSpPr>
        <p:spPr bwMode="auto">
          <a:xfrm>
            <a:off x="-228600" y="3436764"/>
            <a:ext cx="5347028" cy="125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28574" rIns="0" bIns="0" anchor="b">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600" b="1" dirty="0">
                <a:ln w="11430"/>
                <a:solidFill>
                  <a:srgbClr val="C00000"/>
                </a:solidFill>
                <a:effectLst>
                  <a:outerShdw blurRad="50800" dist="39000" dir="5460000" algn="tl">
                    <a:srgbClr val="000000">
                      <a:alpha val="38000"/>
                    </a:srgbClr>
                  </a:outerShdw>
                </a:effectLst>
                <a:latin typeface="Arial" charset="0"/>
              </a:rPr>
              <a:t>по решению городской Думы </a:t>
            </a:r>
          </a:p>
          <a:p>
            <a:pPr algn="ctr" fontAlgn="base">
              <a:spcBef>
                <a:spcPct val="0"/>
              </a:spcBef>
              <a:spcAft>
                <a:spcPct val="0"/>
              </a:spcAft>
              <a:defRPr/>
            </a:pPr>
            <a:r>
              <a:rPr lang="ru-RU" sz="1600" b="1" dirty="0">
                <a:ln w="11430"/>
                <a:solidFill>
                  <a:srgbClr val="C00000"/>
                </a:solidFill>
                <a:effectLst>
                  <a:outerShdw blurRad="50800" dist="39000" dir="5460000" algn="tl">
                    <a:srgbClr val="000000">
                      <a:alpha val="38000"/>
                    </a:srgbClr>
                  </a:outerShdw>
                </a:effectLst>
                <a:latin typeface="Arial" charset="0"/>
              </a:rPr>
              <a:t>муниципального округа город Первомайск</a:t>
            </a:r>
          </a:p>
          <a:p>
            <a:pPr algn="ctr" fontAlgn="base">
              <a:spcBef>
                <a:spcPct val="0"/>
              </a:spcBef>
              <a:spcAft>
                <a:spcPct val="0"/>
              </a:spcAft>
              <a:defRPr/>
            </a:pPr>
            <a:r>
              <a:rPr lang="ru-RU" sz="1600" b="1" dirty="0">
                <a:ln w="11430"/>
                <a:solidFill>
                  <a:srgbClr val="C00000"/>
                </a:solidFill>
                <a:effectLst>
                  <a:outerShdw blurRad="50800" dist="39000" dir="5460000" algn="tl">
                    <a:srgbClr val="000000">
                      <a:alpha val="38000"/>
                    </a:srgbClr>
                  </a:outerShdw>
                </a:effectLst>
                <a:latin typeface="Arial" charset="0"/>
              </a:rPr>
              <a:t> «Об исполнении бюджета городского округа</a:t>
            </a:r>
          </a:p>
          <a:p>
            <a:pPr algn="ctr" fontAlgn="base">
              <a:spcBef>
                <a:spcPct val="0"/>
              </a:spcBef>
              <a:spcAft>
                <a:spcPct val="0"/>
              </a:spcAft>
              <a:defRPr/>
            </a:pPr>
            <a:r>
              <a:rPr lang="ru-RU" sz="1600" b="1" dirty="0">
                <a:ln w="11430"/>
                <a:solidFill>
                  <a:srgbClr val="C00000"/>
                </a:solidFill>
                <a:effectLst>
                  <a:outerShdw blurRad="50800" dist="39000" dir="5460000" algn="tl">
                    <a:srgbClr val="000000">
                      <a:alpha val="38000"/>
                    </a:srgbClr>
                  </a:outerShdw>
                </a:effectLst>
                <a:latin typeface="Arial" charset="0"/>
              </a:rPr>
              <a:t> город Первомайск Нижегородской области</a:t>
            </a:r>
          </a:p>
          <a:p>
            <a:pPr algn="ctr" fontAlgn="base">
              <a:spcBef>
                <a:spcPct val="0"/>
              </a:spcBef>
              <a:spcAft>
                <a:spcPct val="0"/>
              </a:spcAft>
              <a:defRPr/>
            </a:pPr>
            <a:r>
              <a:rPr lang="ru-RU" sz="1600" b="1" dirty="0">
                <a:ln w="11430"/>
                <a:solidFill>
                  <a:srgbClr val="C00000"/>
                </a:solidFill>
                <a:effectLst>
                  <a:outerShdw blurRad="50800" dist="39000" dir="5460000" algn="tl">
                    <a:srgbClr val="000000">
                      <a:alpha val="38000"/>
                    </a:srgbClr>
                  </a:outerShdw>
                </a:effectLst>
                <a:latin typeface="Arial" charset="0"/>
              </a:rPr>
              <a:t> за 2025 год»</a:t>
            </a:r>
          </a:p>
        </p:txBody>
      </p:sp>
      <p:sp>
        <p:nvSpPr>
          <p:cNvPr id="8" name="TextBox 3"/>
          <p:cNvSpPr txBox="1">
            <a:spLocks noChangeArrowheads="1"/>
          </p:cNvSpPr>
          <p:nvPr/>
        </p:nvSpPr>
        <p:spPr bwMode="auto">
          <a:xfrm>
            <a:off x="1648327" y="10994"/>
            <a:ext cx="3113349" cy="611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571477" fontAlgn="base">
              <a:spcBef>
                <a:spcPct val="0"/>
              </a:spcBef>
              <a:spcAft>
                <a:spcPct val="0"/>
              </a:spcAft>
              <a:defRPr/>
            </a:pPr>
            <a:r>
              <a:rPr lang="ru-RU" sz="1200" b="1" i="1" dirty="0">
                <a:solidFill>
                  <a:prstClr val="black"/>
                </a:solidFill>
                <a:latin typeface="Times New Roman" pitchFamily="18" charset="0"/>
                <a:cs typeface="Times New Roman" pitchFamily="18" charset="0"/>
              </a:rPr>
              <a:t>Финансовое управление</a:t>
            </a:r>
          </a:p>
          <a:p>
            <a:pPr algn="ctr" defTabSz="571477" fontAlgn="base">
              <a:spcBef>
                <a:spcPct val="0"/>
              </a:spcBef>
              <a:spcAft>
                <a:spcPct val="0"/>
              </a:spcAft>
              <a:defRPr/>
            </a:pPr>
            <a:r>
              <a:rPr lang="ru-RU" sz="1200" b="1" i="1" dirty="0">
                <a:solidFill>
                  <a:prstClr val="black"/>
                </a:solidFill>
                <a:latin typeface="Times New Roman" pitchFamily="18" charset="0"/>
                <a:cs typeface="Times New Roman" pitchFamily="18" charset="0"/>
              </a:rPr>
              <a:t>администрации муниципального округа </a:t>
            </a:r>
          </a:p>
          <a:p>
            <a:pPr algn="ctr" defTabSz="571477" fontAlgn="base">
              <a:spcBef>
                <a:spcPct val="0"/>
              </a:spcBef>
              <a:spcAft>
                <a:spcPct val="0"/>
              </a:spcAft>
              <a:defRPr/>
            </a:pPr>
            <a:r>
              <a:rPr lang="ru-RU" sz="1200" b="1" i="1" dirty="0">
                <a:solidFill>
                  <a:prstClr val="black"/>
                </a:solidFill>
                <a:latin typeface="Times New Roman" pitchFamily="18" charset="0"/>
                <a:cs typeface="Times New Roman" pitchFamily="18" charset="0"/>
              </a:rPr>
              <a:t>город Первомайск  Нижегородской области</a:t>
            </a:r>
          </a:p>
        </p:txBody>
      </p:sp>
    </p:spTree>
    <p:extLst>
      <p:ext uri="{BB962C8B-B14F-4D97-AF65-F5344CB8AC3E}">
        <p14:creationId xmlns:p14="http://schemas.microsoft.com/office/powerpoint/2010/main" val="1309962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182324" y="240358"/>
            <a:ext cx="6779351"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Что такое отчет об исполнении бюджета?</a:t>
            </a:r>
          </a:p>
        </p:txBody>
      </p:sp>
      <p:sp>
        <p:nvSpPr>
          <p:cNvPr id="8" name="Скругленный прямоугольник 7"/>
          <p:cNvSpPr/>
          <p:nvPr/>
        </p:nvSpPr>
        <p:spPr>
          <a:xfrm>
            <a:off x="313660" y="1032546"/>
            <a:ext cx="8443912" cy="1030170"/>
          </a:xfrm>
          <a:prstGeom prst="roundRect">
            <a:avLst/>
          </a:prstGeom>
          <a:gradFill>
            <a:gsLst>
              <a:gs pos="0">
                <a:srgbClr val="4472C4">
                  <a:tint val="66000"/>
                  <a:satMod val="160000"/>
                  <a:alpha val="3000"/>
                </a:srgbClr>
              </a:gs>
              <a:gs pos="50000">
                <a:srgbClr val="4472C4">
                  <a:tint val="44500"/>
                  <a:satMod val="160000"/>
                </a:srgbClr>
              </a:gs>
              <a:gs pos="100000">
                <a:srgbClr val="4472C4">
                  <a:tint val="23500"/>
                  <a:satMod val="160000"/>
                </a:srgbClr>
              </a:gs>
            </a:gsLst>
            <a:lin ang="5400000" scaled="0"/>
          </a:gradFill>
          <a:ln w="15875" cap="flat" cmpd="sng" algn="ctr">
            <a:solidFill>
              <a:srgbClr val="5B9BD5">
                <a:lumMod val="40000"/>
                <a:lumOff val="60000"/>
              </a:srgbClr>
            </a:solidFill>
            <a:prstDash val="solid"/>
          </a:ln>
          <a:effectLst/>
        </p:spPr>
        <p:txBody>
          <a:bodyPr lIns="57148" tIns="28574" rIns="57148" bIns="2857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1" u="none" strike="noStrike" kern="0" cap="none" spc="0" normalizeH="0" baseline="0" noProof="0" dirty="0">
                <a:ln>
                  <a:noFill/>
                </a:ln>
                <a:solidFill>
                  <a:srgbClr val="C00000"/>
                </a:solidFill>
                <a:effectLst/>
                <a:uLnTx/>
                <a:uFillTx/>
                <a:latin typeface="Times New Roman" pitchFamily="18" charset="0"/>
                <a:cs typeface="Times New Roman" pitchFamily="18" charset="0"/>
              </a:rPr>
              <a:t>Исполнение бюджета </a:t>
            </a:r>
            <a:r>
              <a:rPr kumimoji="0" lang="ru-RU" sz="1800" b="1" i="1"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 процесс сбора и учета доходов и осуществление расходов на основе сводной бюджетной росписи и кассового плана.</a:t>
            </a:r>
            <a:endParaRPr kumimoji="0" lang="ru-RU" sz="1800" b="0"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endParaRPr>
          </a:p>
        </p:txBody>
      </p:sp>
      <p:sp>
        <p:nvSpPr>
          <p:cNvPr id="9" name="TextBox 8"/>
          <p:cNvSpPr txBox="1"/>
          <p:nvPr/>
        </p:nvSpPr>
        <p:spPr>
          <a:xfrm>
            <a:off x="2061757" y="2502246"/>
            <a:ext cx="5284177" cy="303927"/>
          </a:xfrm>
          <a:prstGeom prst="rect">
            <a:avLst/>
          </a:prstGeom>
          <a:noFill/>
        </p:spPr>
        <p:txBody>
          <a:bodyPr wrap="square" lIns="57148" tIns="28574" rIns="57148" bIns="28574" rtlCol="0">
            <a:spAutoFit/>
          </a:bodyPr>
          <a:lstStyle/>
          <a:p>
            <a:pPr marL="114097" indent="-114097" algn="ctr">
              <a:lnSpc>
                <a:spcPct val="80000"/>
              </a:lnSpc>
            </a:pPr>
            <a:r>
              <a:rPr lang="ru-RU" sz="2000" b="1" i="1" u="sng" dirty="0">
                <a:latin typeface="Times New Roman" pitchFamily="18" charset="0"/>
              </a:rPr>
              <a:t>Основные этапы исполнения бюджета: </a:t>
            </a:r>
          </a:p>
        </p:txBody>
      </p:sp>
      <p:grpSp>
        <p:nvGrpSpPr>
          <p:cNvPr id="10" name="Группа 9"/>
          <p:cNvGrpSpPr/>
          <p:nvPr/>
        </p:nvGrpSpPr>
        <p:grpSpPr>
          <a:xfrm>
            <a:off x="666750" y="3152776"/>
            <a:ext cx="3121206" cy="2784704"/>
            <a:chOff x="1434120" y="3261201"/>
            <a:chExt cx="4040381" cy="3344639"/>
          </a:xfrm>
        </p:grpSpPr>
        <p:sp>
          <p:nvSpPr>
            <p:cNvPr id="11" name="Freeform 1710"/>
            <p:cNvSpPr/>
            <p:nvPr/>
          </p:nvSpPr>
          <p:spPr>
            <a:xfrm>
              <a:off x="1560001" y="3624793"/>
              <a:ext cx="3914500" cy="2981047"/>
            </a:xfrm>
            <a:custGeom>
              <a:avLst/>
              <a:gdLst/>
              <a:ahLst/>
              <a:cxnLst>
                <a:cxn ang="0">
                  <a:pos x="wd2" y="hd2"/>
                </a:cxn>
                <a:cxn ang="5400000">
                  <a:pos x="wd2" y="hd2"/>
                </a:cxn>
                <a:cxn ang="10800000">
                  <a:pos x="wd2" y="hd2"/>
                </a:cxn>
                <a:cxn ang="16200000">
                  <a:pos x="wd2" y="hd2"/>
                </a:cxn>
              </a:cxnLst>
              <a:rect l="0" t="0" r="r" b="b"/>
              <a:pathLst>
                <a:path w="21599" h="21589" extrusionOk="0">
                  <a:moveTo>
                    <a:pt x="18518" y="21589"/>
                  </a:moveTo>
                  <a:lnTo>
                    <a:pt x="904" y="21589"/>
                  </a:lnTo>
                  <a:cubicBezTo>
                    <a:pt x="413" y="21599"/>
                    <a:pt x="8" y="21134"/>
                    <a:pt x="0" y="20551"/>
                  </a:cubicBezTo>
                  <a:cubicBezTo>
                    <a:pt x="-1" y="20500"/>
                    <a:pt x="1" y="20448"/>
                    <a:pt x="7" y="20398"/>
                  </a:cubicBezTo>
                  <a:lnTo>
                    <a:pt x="2217" y="900"/>
                  </a:lnTo>
                  <a:cubicBezTo>
                    <a:pt x="2283" y="382"/>
                    <a:pt x="2658" y="-1"/>
                    <a:pt x="3099" y="0"/>
                  </a:cubicBezTo>
                  <a:lnTo>
                    <a:pt x="20709" y="0"/>
                  </a:lnTo>
                  <a:cubicBezTo>
                    <a:pt x="21200" y="0"/>
                    <a:pt x="21599" y="473"/>
                    <a:pt x="21599" y="1056"/>
                  </a:cubicBezTo>
                  <a:cubicBezTo>
                    <a:pt x="21599" y="1104"/>
                    <a:pt x="21596" y="1153"/>
                    <a:pt x="21591" y="1201"/>
                  </a:cubicBezTo>
                  <a:lnTo>
                    <a:pt x="19384" y="20695"/>
                  </a:lnTo>
                  <a:cubicBezTo>
                    <a:pt x="19316" y="21203"/>
                    <a:pt x="18951" y="21580"/>
                    <a:pt x="18518" y="21589"/>
                  </a:cubicBezTo>
                  <a:close/>
                </a:path>
              </a:pathLst>
            </a:custGeom>
            <a:gradFill>
              <a:gsLst>
                <a:gs pos="22846">
                  <a:srgbClr val="FFFFFF"/>
                </a:gs>
                <a:gs pos="63322">
                  <a:srgbClr val="E6EAEB"/>
                </a:gs>
                <a:gs pos="99960">
                  <a:srgbClr val="CDD5D8"/>
                </a:gs>
              </a:gsLst>
              <a:lin ang="2089255"/>
            </a:gradFill>
            <a:ln w="12700">
              <a:miter lim="400000"/>
            </a:ln>
            <a:effectLst>
              <a:outerShdw blurRad="50800" dist="35191" dir="2315233" rotWithShape="0">
                <a:srgbClr val="000000">
                  <a:alpha val="38297"/>
                </a:srgbClr>
              </a:outerShdw>
            </a:effectLst>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grpSp>
          <p:nvGrpSpPr>
            <p:cNvPr id="12" name="Группа 11"/>
            <p:cNvGrpSpPr/>
            <p:nvPr/>
          </p:nvGrpSpPr>
          <p:grpSpPr>
            <a:xfrm>
              <a:off x="1434120" y="3261201"/>
              <a:ext cx="3605797" cy="1227008"/>
              <a:chOff x="1434120" y="3085356"/>
              <a:chExt cx="3605797" cy="1227008"/>
            </a:xfrm>
          </p:grpSpPr>
          <p:sp>
            <p:nvSpPr>
              <p:cNvPr id="14" name="Freeform 1712"/>
              <p:cNvSpPr/>
              <p:nvPr/>
            </p:nvSpPr>
            <p:spPr>
              <a:xfrm>
                <a:off x="1434120" y="3085356"/>
                <a:ext cx="3375965" cy="1227008"/>
              </a:xfrm>
              <a:custGeom>
                <a:avLst/>
                <a:gdLst/>
                <a:ahLst/>
                <a:cxnLst>
                  <a:cxn ang="0">
                    <a:pos x="wd2" y="hd2"/>
                  </a:cxn>
                  <a:cxn ang="5400000">
                    <a:pos x="wd2" y="hd2"/>
                  </a:cxn>
                  <a:cxn ang="10800000">
                    <a:pos x="wd2" y="hd2"/>
                  </a:cxn>
                  <a:cxn ang="16200000">
                    <a:pos x="wd2" y="hd2"/>
                  </a:cxn>
                </a:cxnLst>
                <a:rect l="0" t="0" r="r" b="b"/>
                <a:pathLst>
                  <a:path w="21599" h="21592" extrusionOk="0">
                    <a:moveTo>
                      <a:pt x="19979" y="17391"/>
                    </a:moveTo>
                    <a:lnTo>
                      <a:pt x="722" y="21592"/>
                    </a:lnTo>
                    <a:cubicBezTo>
                      <a:pt x="325" y="21595"/>
                      <a:pt x="2" y="21035"/>
                      <a:pt x="0" y="20342"/>
                    </a:cubicBezTo>
                    <a:cubicBezTo>
                      <a:pt x="0" y="20283"/>
                      <a:pt x="2" y="20224"/>
                      <a:pt x="7" y="20166"/>
                    </a:cubicBezTo>
                    <a:lnTo>
                      <a:pt x="701" y="1091"/>
                    </a:lnTo>
                    <a:cubicBezTo>
                      <a:pt x="747" y="464"/>
                      <a:pt x="1054" y="-5"/>
                      <a:pt x="1416" y="0"/>
                    </a:cubicBezTo>
                    <a:lnTo>
                      <a:pt x="20874" y="5849"/>
                    </a:lnTo>
                    <a:cubicBezTo>
                      <a:pt x="21275" y="5851"/>
                      <a:pt x="21600" y="6421"/>
                      <a:pt x="21599" y="7122"/>
                    </a:cubicBezTo>
                    <a:cubicBezTo>
                      <a:pt x="21599" y="7193"/>
                      <a:pt x="21595" y="7263"/>
                      <a:pt x="21589" y="7333"/>
                    </a:cubicBezTo>
                    <a:lnTo>
                      <a:pt x="20690" y="16342"/>
                    </a:lnTo>
                    <a:cubicBezTo>
                      <a:pt x="20630" y="16947"/>
                      <a:pt x="20330" y="17389"/>
                      <a:pt x="19979" y="17391"/>
                    </a:cubicBezTo>
                    <a:close/>
                  </a:path>
                </a:pathLst>
              </a:custGeom>
              <a:gradFill>
                <a:gsLst>
                  <a:gs pos="0">
                    <a:srgbClr val="0CB100"/>
                  </a:gs>
                  <a:gs pos="46821">
                    <a:srgbClr val="67CE02"/>
                  </a:gs>
                  <a:gs pos="99075">
                    <a:srgbClr val="C3EA03"/>
                  </a:gs>
                </a:gsLst>
              </a:gradFill>
              <a:ln w="12700">
                <a:miter lim="400000"/>
              </a:ln>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15" name="Freeform 1713"/>
              <p:cNvSpPr/>
              <p:nvPr/>
            </p:nvSpPr>
            <p:spPr>
              <a:xfrm>
                <a:off x="1663938" y="3398969"/>
                <a:ext cx="3375979" cy="746166"/>
              </a:xfrm>
              <a:custGeom>
                <a:avLst/>
                <a:gdLst/>
                <a:ahLst/>
                <a:cxnLst>
                  <a:cxn ang="0">
                    <a:pos x="wd2" y="hd2"/>
                  </a:cxn>
                  <a:cxn ang="5400000">
                    <a:pos x="wd2" y="hd2"/>
                  </a:cxn>
                  <a:cxn ang="10800000">
                    <a:pos x="wd2" y="hd2"/>
                  </a:cxn>
                  <a:cxn ang="16200000">
                    <a:pos x="wd2" y="hd2"/>
                  </a:cxn>
                </a:cxnLst>
                <a:rect l="0" t="0" r="r" b="b"/>
                <a:pathLst>
                  <a:path w="21600" h="21591" extrusionOk="0">
                    <a:moveTo>
                      <a:pt x="19980" y="21591"/>
                    </a:moveTo>
                    <a:lnTo>
                      <a:pt x="722" y="21591"/>
                    </a:lnTo>
                    <a:cubicBezTo>
                      <a:pt x="325" y="21596"/>
                      <a:pt x="2" y="20548"/>
                      <a:pt x="0" y="19250"/>
                    </a:cubicBezTo>
                    <a:cubicBezTo>
                      <a:pt x="0" y="19140"/>
                      <a:pt x="2" y="19030"/>
                      <a:pt x="7" y="18921"/>
                    </a:cubicBezTo>
                    <a:lnTo>
                      <a:pt x="701" y="2056"/>
                    </a:lnTo>
                    <a:cubicBezTo>
                      <a:pt x="747" y="879"/>
                      <a:pt x="1054" y="-2"/>
                      <a:pt x="1417" y="0"/>
                    </a:cubicBezTo>
                    <a:lnTo>
                      <a:pt x="20874" y="0"/>
                    </a:lnTo>
                    <a:cubicBezTo>
                      <a:pt x="21274" y="-4"/>
                      <a:pt x="21599" y="1051"/>
                      <a:pt x="21600" y="2356"/>
                    </a:cubicBezTo>
                    <a:cubicBezTo>
                      <a:pt x="21600" y="2493"/>
                      <a:pt x="21596" y="2629"/>
                      <a:pt x="21589" y="2764"/>
                    </a:cubicBezTo>
                    <a:lnTo>
                      <a:pt x="20690" y="19629"/>
                    </a:lnTo>
                    <a:cubicBezTo>
                      <a:pt x="20631" y="20760"/>
                      <a:pt x="20331" y="21588"/>
                      <a:pt x="19980" y="21591"/>
                    </a:cubicBezTo>
                    <a:close/>
                  </a:path>
                </a:pathLst>
              </a:custGeom>
              <a:gradFill>
                <a:gsLst>
                  <a:gs pos="40920">
                    <a:srgbClr val="FFFFFF"/>
                  </a:gs>
                  <a:gs pos="73713">
                    <a:srgbClr val="E6EAEB"/>
                  </a:gs>
                  <a:gs pos="99960">
                    <a:srgbClr val="CDD5D8"/>
                  </a:gs>
                </a:gsLst>
                <a:lin ang="2089253"/>
              </a:gradFill>
              <a:ln w="12700">
                <a:miter lim="400000"/>
              </a:ln>
              <a:effectLst>
                <a:outerShdw blurRad="63500" dist="50724" dir="2315233" rotWithShape="0">
                  <a:srgbClr val="000000">
                    <a:alpha val="38297"/>
                  </a:srgbClr>
                </a:outerShdw>
              </a:effectLst>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16" name="TextBox 34"/>
              <p:cNvSpPr txBox="1"/>
              <p:nvPr/>
            </p:nvSpPr>
            <p:spPr>
              <a:xfrm>
                <a:off x="1934308" y="3449004"/>
                <a:ext cx="2684584" cy="5334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defRPr sz="5000">
                    <a:solidFill>
                      <a:srgbClr val="0CB100"/>
                    </a:solidFill>
                    <a:latin typeface="Arial Rounded MT Bold"/>
                    <a:ea typeface="Arial Rounded MT Bold"/>
                    <a:cs typeface="Arial Rounded MT Bold"/>
                    <a:sym typeface="Arial Rounded MT Bold"/>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rgbClr val="0CB100"/>
                    </a:solidFill>
                    <a:effectLst/>
                    <a:uLnTx/>
                    <a:uFillTx/>
                    <a:latin typeface="Times New Roman" pitchFamily="18" charset="0"/>
                    <a:cs typeface="Times New Roman" pitchFamily="18" charset="0"/>
                    <a:sym typeface="Arial Rounded MT Bold"/>
                  </a:rPr>
                  <a:t>Доходы</a:t>
                </a:r>
                <a:endParaRPr kumimoji="0" sz="2000" b="1" i="0" u="none" strike="noStrike" kern="0" cap="none" spc="0" normalizeH="0" baseline="0" noProof="0" dirty="0">
                  <a:ln>
                    <a:noFill/>
                  </a:ln>
                  <a:solidFill>
                    <a:srgbClr val="0CB100"/>
                  </a:solidFill>
                  <a:effectLst/>
                  <a:uLnTx/>
                  <a:uFillTx/>
                  <a:latin typeface="Times New Roman" pitchFamily="18" charset="0"/>
                  <a:cs typeface="Times New Roman" pitchFamily="18" charset="0"/>
                  <a:sym typeface="Arial Rounded MT Bold"/>
                </a:endParaRPr>
              </a:p>
            </p:txBody>
          </p:sp>
        </p:grpSp>
        <p:sp>
          <p:nvSpPr>
            <p:cNvPr id="13" name="TextBox 12"/>
            <p:cNvSpPr txBox="1"/>
            <p:nvPr/>
          </p:nvSpPr>
          <p:spPr>
            <a:xfrm>
              <a:off x="1769447" y="4457770"/>
              <a:ext cx="3375978" cy="188528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a:ln>
                    <a:noFill/>
                  </a:ln>
                  <a:solidFill>
                    <a:sysClr val="windowText" lastClr="000000"/>
                  </a:solidFill>
                  <a:effectLst/>
                  <a:uLnTx/>
                  <a:uFillTx/>
                  <a:latin typeface="Times New Roman" pitchFamily="18" charset="0"/>
                </a:rPr>
                <a:t> исполнение бюджета по доходам (обеспечение полного  и     своевременного поступления в бюджет налогов, сборов, доходов  от использования имущества и других обязательных платежей, в соответствии с утвержденными бюджетными назначениями)</a:t>
              </a:r>
              <a:endParaRPr kumimoji="0" lang="ru-RU" sz="1200" b="0" i="0" u="none" strike="noStrike" kern="0" cap="none" spc="0" normalizeH="0" baseline="0" noProof="0" dirty="0">
                <a:ln>
                  <a:noFill/>
                </a:ln>
                <a:solidFill>
                  <a:sysClr val="windowText" lastClr="000000"/>
                </a:solidFill>
                <a:effectLst/>
                <a:uLnTx/>
                <a:uFillTx/>
              </a:endParaRPr>
            </a:p>
          </p:txBody>
        </p:sp>
      </p:grpSp>
      <p:grpSp>
        <p:nvGrpSpPr>
          <p:cNvPr id="17" name="Группа 16"/>
          <p:cNvGrpSpPr/>
          <p:nvPr/>
        </p:nvGrpSpPr>
        <p:grpSpPr>
          <a:xfrm>
            <a:off x="4886325" y="3152776"/>
            <a:ext cx="3109267" cy="2802091"/>
            <a:chOff x="6177155" y="3132247"/>
            <a:chExt cx="3899349" cy="3473593"/>
          </a:xfrm>
        </p:grpSpPr>
        <p:sp>
          <p:nvSpPr>
            <p:cNvPr id="18" name="Freeform 1722"/>
            <p:cNvSpPr/>
            <p:nvPr/>
          </p:nvSpPr>
          <p:spPr>
            <a:xfrm>
              <a:off x="6177155" y="3610330"/>
              <a:ext cx="3899349" cy="2995510"/>
            </a:xfrm>
            <a:custGeom>
              <a:avLst/>
              <a:gdLst/>
              <a:ahLst/>
              <a:cxnLst>
                <a:cxn ang="0">
                  <a:pos x="wd2" y="hd2"/>
                </a:cxn>
                <a:cxn ang="5400000">
                  <a:pos x="wd2" y="hd2"/>
                </a:cxn>
                <a:cxn ang="10800000">
                  <a:pos x="wd2" y="hd2"/>
                </a:cxn>
                <a:cxn ang="16200000">
                  <a:pos x="wd2" y="hd2"/>
                </a:cxn>
              </a:cxnLst>
              <a:rect l="0" t="0" r="r" b="b"/>
              <a:pathLst>
                <a:path w="21598" h="21597" extrusionOk="0">
                  <a:moveTo>
                    <a:pt x="18506" y="21597"/>
                  </a:moveTo>
                  <a:lnTo>
                    <a:pt x="890" y="21597"/>
                  </a:lnTo>
                  <a:cubicBezTo>
                    <a:pt x="401" y="21600"/>
                    <a:pt x="3" y="21131"/>
                    <a:pt x="0" y="20550"/>
                  </a:cubicBezTo>
                  <a:cubicBezTo>
                    <a:pt x="0" y="20500"/>
                    <a:pt x="3" y="20450"/>
                    <a:pt x="9" y="20401"/>
                  </a:cubicBezTo>
                  <a:lnTo>
                    <a:pt x="2215" y="899"/>
                  </a:lnTo>
                  <a:cubicBezTo>
                    <a:pt x="2282" y="382"/>
                    <a:pt x="2656" y="1"/>
                    <a:pt x="3096" y="0"/>
                  </a:cubicBezTo>
                  <a:lnTo>
                    <a:pt x="20709" y="0"/>
                  </a:lnTo>
                  <a:cubicBezTo>
                    <a:pt x="21202" y="2"/>
                    <a:pt x="21600" y="479"/>
                    <a:pt x="21598" y="1065"/>
                  </a:cubicBezTo>
                  <a:cubicBezTo>
                    <a:pt x="21598" y="1111"/>
                    <a:pt x="21595" y="1156"/>
                    <a:pt x="21590" y="1201"/>
                  </a:cubicBezTo>
                  <a:lnTo>
                    <a:pt x="19380" y="20698"/>
                  </a:lnTo>
                  <a:cubicBezTo>
                    <a:pt x="19315" y="21212"/>
                    <a:pt x="18944" y="21594"/>
                    <a:pt x="18506" y="21597"/>
                  </a:cubicBezTo>
                  <a:close/>
                </a:path>
              </a:pathLst>
            </a:custGeom>
            <a:gradFill>
              <a:gsLst>
                <a:gs pos="22846">
                  <a:srgbClr val="FFFFFF"/>
                </a:gs>
                <a:gs pos="63322">
                  <a:srgbClr val="E6EAEB"/>
                </a:gs>
                <a:gs pos="99960">
                  <a:srgbClr val="CDD5D8"/>
                </a:gs>
              </a:gsLst>
              <a:lin ang="2089255"/>
            </a:gradFill>
            <a:ln w="12700">
              <a:miter lim="400000"/>
            </a:ln>
            <a:effectLst>
              <a:outerShdw blurRad="50800" dist="35191" dir="2315233" rotWithShape="0">
                <a:srgbClr val="000000">
                  <a:alpha val="38297"/>
                </a:srgbClr>
              </a:outerShdw>
            </a:effectLst>
          </p:spPr>
          <p:txBody>
            <a:bodyPr lIns="45718" tIns="45718" rIns="45718" bIns="45718" anchor="ct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Text" lastClr="000000"/>
                </a:solidFill>
                <a:effectLst/>
                <a:uLnTx/>
                <a:uFillTx/>
              </a:endParaRPr>
            </a:p>
          </p:txBody>
        </p:sp>
        <p:grpSp>
          <p:nvGrpSpPr>
            <p:cNvPr id="19" name="Группа 18"/>
            <p:cNvGrpSpPr/>
            <p:nvPr/>
          </p:nvGrpSpPr>
          <p:grpSpPr>
            <a:xfrm>
              <a:off x="6177155" y="3132247"/>
              <a:ext cx="3530253" cy="1231797"/>
              <a:chOff x="6130263" y="2980627"/>
              <a:chExt cx="3577145" cy="1361205"/>
            </a:xfrm>
          </p:grpSpPr>
          <p:sp>
            <p:nvSpPr>
              <p:cNvPr id="21" name="Freeform 1725"/>
              <p:cNvSpPr/>
              <p:nvPr/>
            </p:nvSpPr>
            <p:spPr>
              <a:xfrm>
                <a:off x="6130263" y="2980627"/>
                <a:ext cx="3133803" cy="1361205"/>
              </a:xfrm>
              <a:custGeom>
                <a:avLst/>
                <a:gdLst/>
                <a:ahLst/>
                <a:cxnLst>
                  <a:cxn ang="0">
                    <a:pos x="wd2" y="hd2"/>
                  </a:cxn>
                  <a:cxn ang="5400000">
                    <a:pos x="wd2" y="hd2"/>
                  </a:cxn>
                  <a:cxn ang="10800000">
                    <a:pos x="wd2" y="hd2"/>
                  </a:cxn>
                  <a:cxn ang="16200000">
                    <a:pos x="wd2" y="hd2"/>
                  </a:cxn>
                </a:cxnLst>
                <a:rect l="0" t="0" r="r" b="b"/>
                <a:pathLst>
                  <a:path w="21599" h="21597" extrusionOk="0">
                    <a:moveTo>
                      <a:pt x="19978" y="17395"/>
                    </a:moveTo>
                    <a:lnTo>
                      <a:pt x="722" y="21597"/>
                    </a:lnTo>
                    <a:cubicBezTo>
                      <a:pt x="325" y="21600"/>
                      <a:pt x="2" y="21040"/>
                      <a:pt x="0" y="20346"/>
                    </a:cubicBezTo>
                    <a:cubicBezTo>
                      <a:pt x="0" y="20287"/>
                      <a:pt x="2" y="20229"/>
                      <a:pt x="7" y="20170"/>
                    </a:cubicBezTo>
                    <a:lnTo>
                      <a:pt x="701" y="1092"/>
                    </a:lnTo>
                    <a:cubicBezTo>
                      <a:pt x="750" y="467"/>
                      <a:pt x="1055" y="1"/>
                      <a:pt x="1416" y="0"/>
                    </a:cubicBezTo>
                    <a:lnTo>
                      <a:pt x="20877" y="5851"/>
                    </a:lnTo>
                    <a:cubicBezTo>
                      <a:pt x="21277" y="5852"/>
                      <a:pt x="21600" y="6418"/>
                      <a:pt x="21599" y="7115"/>
                    </a:cubicBezTo>
                    <a:cubicBezTo>
                      <a:pt x="21599" y="7189"/>
                      <a:pt x="21596" y="7262"/>
                      <a:pt x="21588" y="7335"/>
                    </a:cubicBezTo>
                    <a:lnTo>
                      <a:pt x="20689" y="16346"/>
                    </a:lnTo>
                    <a:cubicBezTo>
                      <a:pt x="20631" y="16952"/>
                      <a:pt x="20330" y="17396"/>
                      <a:pt x="19978" y="17395"/>
                    </a:cubicBezTo>
                    <a:close/>
                  </a:path>
                </a:pathLst>
              </a:custGeom>
              <a:gradFill>
                <a:gsLst>
                  <a:gs pos="0">
                    <a:srgbClr val="8016EF"/>
                  </a:gs>
                  <a:gs pos="52282">
                    <a:srgbClr val="6761F7"/>
                  </a:gs>
                  <a:gs pos="100000">
                    <a:srgbClr val="4FACFE"/>
                  </a:gs>
                </a:gsLst>
              </a:gradFill>
              <a:ln w="12700">
                <a:miter lim="400000"/>
              </a:ln>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22" name="Freeform 1724"/>
              <p:cNvSpPr/>
              <p:nvPr/>
            </p:nvSpPr>
            <p:spPr>
              <a:xfrm>
                <a:off x="6331429" y="3396919"/>
                <a:ext cx="3375979" cy="724356"/>
              </a:xfrm>
              <a:custGeom>
                <a:avLst/>
                <a:gdLst/>
                <a:ahLst/>
                <a:cxnLst>
                  <a:cxn ang="0">
                    <a:pos x="wd2" y="hd2"/>
                  </a:cxn>
                  <a:cxn ang="5400000">
                    <a:pos x="wd2" y="hd2"/>
                  </a:cxn>
                  <a:cxn ang="10800000">
                    <a:pos x="wd2" y="hd2"/>
                  </a:cxn>
                  <a:cxn ang="16200000">
                    <a:pos x="wd2" y="hd2"/>
                  </a:cxn>
                </a:cxnLst>
                <a:rect l="0" t="0" r="r" b="b"/>
                <a:pathLst>
                  <a:path w="21600" h="21591" extrusionOk="0">
                    <a:moveTo>
                      <a:pt x="19979" y="21591"/>
                    </a:moveTo>
                    <a:lnTo>
                      <a:pt x="725" y="21591"/>
                    </a:lnTo>
                    <a:cubicBezTo>
                      <a:pt x="326" y="21595"/>
                      <a:pt x="1" y="20540"/>
                      <a:pt x="0" y="19235"/>
                    </a:cubicBezTo>
                    <a:cubicBezTo>
                      <a:pt x="0" y="19130"/>
                      <a:pt x="2" y="19025"/>
                      <a:pt x="6" y="18921"/>
                    </a:cubicBezTo>
                    <a:lnTo>
                      <a:pt x="701" y="2057"/>
                    </a:lnTo>
                    <a:cubicBezTo>
                      <a:pt x="750" y="881"/>
                      <a:pt x="1057" y="3"/>
                      <a:pt x="1420" y="0"/>
                    </a:cubicBezTo>
                    <a:lnTo>
                      <a:pt x="20878" y="0"/>
                    </a:lnTo>
                    <a:cubicBezTo>
                      <a:pt x="21275" y="-5"/>
                      <a:pt x="21598" y="1043"/>
                      <a:pt x="21600" y="2341"/>
                    </a:cubicBezTo>
                    <a:cubicBezTo>
                      <a:pt x="21600" y="2483"/>
                      <a:pt x="21596" y="2625"/>
                      <a:pt x="21589" y="2764"/>
                    </a:cubicBezTo>
                    <a:lnTo>
                      <a:pt x="20694" y="19629"/>
                    </a:lnTo>
                    <a:cubicBezTo>
                      <a:pt x="20632" y="20762"/>
                      <a:pt x="20331" y="21590"/>
                      <a:pt x="19979" y="21591"/>
                    </a:cubicBezTo>
                    <a:close/>
                  </a:path>
                </a:pathLst>
              </a:custGeom>
              <a:gradFill>
                <a:gsLst>
                  <a:gs pos="40920">
                    <a:srgbClr val="FFFFFF"/>
                  </a:gs>
                  <a:gs pos="73713">
                    <a:srgbClr val="E6EAEB"/>
                  </a:gs>
                  <a:gs pos="99960">
                    <a:srgbClr val="CDD5D8"/>
                  </a:gs>
                </a:gsLst>
                <a:lin ang="2089253"/>
              </a:gradFill>
              <a:ln w="12700">
                <a:miter lim="400000"/>
              </a:ln>
              <a:effectLst>
                <a:outerShdw blurRad="63500" dist="50724" dir="2315233" rotWithShape="0">
                  <a:srgbClr val="000000">
                    <a:alpha val="38297"/>
                  </a:srgbClr>
                </a:outerShdw>
              </a:effectLst>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23" name="TextBox 34"/>
              <p:cNvSpPr txBox="1"/>
              <p:nvPr/>
            </p:nvSpPr>
            <p:spPr>
              <a:xfrm>
                <a:off x="6989592" y="3479666"/>
                <a:ext cx="2274475" cy="58951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lvl1pPr>
                  <a:defRPr sz="5000">
                    <a:solidFill>
                      <a:srgbClr val="8016EF"/>
                    </a:solidFill>
                    <a:latin typeface="Arial Rounded MT Bold"/>
                    <a:ea typeface="Arial Rounded MT Bold"/>
                    <a:cs typeface="Arial Rounded MT Bold"/>
                    <a:sym typeface="Arial Rounded MT Bold"/>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rgbClr val="8016EF"/>
                    </a:solidFill>
                    <a:effectLst/>
                    <a:uLnTx/>
                    <a:uFillTx/>
                    <a:latin typeface="Times New Roman" pitchFamily="18" charset="0"/>
                    <a:cs typeface="Times New Roman" pitchFamily="18" charset="0"/>
                    <a:sym typeface="Arial Rounded MT Bold"/>
                  </a:rPr>
                  <a:t>Расходы</a:t>
                </a:r>
                <a:endParaRPr kumimoji="0" sz="2000" b="1" i="0" u="none" strike="noStrike" kern="0" cap="none" spc="0" normalizeH="0" baseline="0" noProof="0" dirty="0">
                  <a:ln>
                    <a:noFill/>
                  </a:ln>
                  <a:solidFill>
                    <a:srgbClr val="8016EF"/>
                  </a:solidFill>
                  <a:effectLst/>
                  <a:uLnTx/>
                  <a:uFillTx/>
                  <a:latin typeface="Times New Roman" pitchFamily="18" charset="0"/>
                  <a:cs typeface="Times New Roman" pitchFamily="18" charset="0"/>
                  <a:sym typeface="Arial Rounded MT Bold"/>
                </a:endParaRPr>
              </a:p>
            </p:txBody>
          </p:sp>
        </p:grpSp>
        <p:sp>
          <p:nvSpPr>
            <p:cNvPr id="20" name="TextBox 19"/>
            <p:cNvSpPr txBox="1"/>
            <p:nvPr/>
          </p:nvSpPr>
          <p:spPr>
            <a:xfrm>
              <a:off x="6407188" y="4270162"/>
              <a:ext cx="3364524" cy="217473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a:ln>
                    <a:noFill/>
                  </a:ln>
                  <a:solidFill>
                    <a:sysClr val="windowText" lastClr="000000"/>
                  </a:solidFill>
                  <a:effectLst/>
                  <a:uLnTx/>
                  <a:uFillTx/>
                  <a:latin typeface="Times New Roman" pitchFamily="18" charset="0"/>
                </a:rPr>
                <a:t> исполнение бюджета по расходам (обеспечение последовательного финансирования мероприятий, предусмотренных решением о</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a:ln>
                    <a:noFill/>
                  </a:ln>
                  <a:solidFill>
                    <a:sysClr val="windowText" lastClr="000000"/>
                  </a:solidFill>
                  <a:effectLst/>
                  <a:uLnTx/>
                  <a:uFillTx/>
                  <a:latin typeface="Times New Roman" pitchFamily="18" charset="0"/>
                </a:rPr>
                <a:t> бюджете, в пределах утвержденных сумм с целью исполнения принятых муниципальным образованием расходных обязательств)</a:t>
              </a:r>
              <a:endParaRPr kumimoji="0" lang="ru-RU" sz="1200" b="0" i="0" u="none" strike="noStrike" kern="0" cap="none" spc="0" normalizeH="0" baseline="0" noProof="0" dirty="0">
                <a:ln>
                  <a:noFill/>
                </a:ln>
                <a:solidFill>
                  <a:sysClr val="windowText" lastClr="000000"/>
                </a:solidFill>
                <a:effectLst/>
                <a:uLnTx/>
                <a:uFillTx/>
              </a:endParaRPr>
            </a:p>
          </p:txBody>
        </p:sp>
      </p:grpSp>
      <p:sp>
        <p:nvSpPr>
          <p:cNvPr id="24"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10</a:t>
            </a:r>
          </a:p>
        </p:txBody>
      </p:sp>
    </p:spTree>
    <p:extLst>
      <p:ext uri="{BB962C8B-B14F-4D97-AF65-F5344CB8AC3E}">
        <p14:creationId xmlns:p14="http://schemas.microsoft.com/office/powerpoint/2010/main" val="165999302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6396"/>
            <a:ext cx="8894999"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Индикаторы достижения подпрограммы </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повышения эффективности бюджетных расходов</a:t>
            </a:r>
          </a:p>
        </p:txBody>
      </p:sp>
      <p:graphicFrame>
        <p:nvGraphicFramePr>
          <p:cNvPr id="8" name="Group 49"/>
          <p:cNvGraphicFramePr>
            <a:graphicFrameLocks/>
          </p:cNvGraphicFramePr>
          <p:nvPr>
            <p:extLst>
              <p:ext uri="{D42A27DB-BD31-4B8C-83A1-F6EECF244321}">
                <p14:modId xmlns:p14="http://schemas.microsoft.com/office/powerpoint/2010/main" val="1724773301"/>
              </p:ext>
            </p:extLst>
          </p:nvPr>
        </p:nvGraphicFramePr>
        <p:xfrm>
          <a:off x="250825" y="914284"/>
          <a:ext cx="8642350" cy="5668422"/>
        </p:xfrm>
        <a:graphic>
          <a:graphicData uri="http://schemas.openxmlformats.org/drawingml/2006/table">
            <a:tbl>
              <a:tblPr>
                <a:tableStyleId>{C4B1156A-380E-4F78-BDF5-A606A8083BF9}</a:tableStyleId>
              </a:tblPr>
              <a:tblGrid>
                <a:gridCol w="5150515">
                  <a:extLst>
                    <a:ext uri="{9D8B030D-6E8A-4147-A177-3AD203B41FA5}">
                      <a16:colId xmlns:a16="http://schemas.microsoft.com/office/drawing/2014/main" val="20000"/>
                    </a:ext>
                  </a:extLst>
                </a:gridCol>
                <a:gridCol w="1394748">
                  <a:extLst>
                    <a:ext uri="{9D8B030D-6E8A-4147-A177-3AD203B41FA5}">
                      <a16:colId xmlns:a16="http://schemas.microsoft.com/office/drawing/2014/main" val="20001"/>
                    </a:ext>
                  </a:extLst>
                </a:gridCol>
                <a:gridCol w="1088280">
                  <a:extLst>
                    <a:ext uri="{9D8B030D-6E8A-4147-A177-3AD203B41FA5}">
                      <a16:colId xmlns:a16="http://schemas.microsoft.com/office/drawing/2014/main" val="20002"/>
                    </a:ext>
                  </a:extLst>
                </a:gridCol>
                <a:gridCol w="1008807">
                  <a:extLst>
                    <a:ext uri="{9D8B030D-6E8A-4147-A177-3AD203B41FA5}">
                      <a16:colId xmlns:a16="http://schemas.microsoft.com/office/drawing/2014/main" val="20003"/>
                    </a:ext>
                  </a:extLst>
                </a:gridCol>
              </a:tblGrid>
              <a:tr h="514211">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Индикаторы</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Значение показателей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на 1 января 2026 года</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tc hMerge="1">
                  <a:txBody>
                    <a:bodyPr/>
                    <a:lstStyle/>
                    <a:p>
                      <a:endParaRPr lang="ru-RU"/>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35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Результат</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extLst>
                  <a:ext uri="{0D108BD9-81ED-4DB2-BD59-A6C34878D82A}">
                    <a16:rowId xmlns:a16="http://schemas.microsoft.com/office/drawing/2014/main" val="10000"/>
                  </a:ext>
                </a:extLst>
              </a:tr>
              <a:tr h="476120">
                <a:tc vMerge="1">
                  <a:txBody>
                    <a:bodyPr/>
                    <a:lstStyle/>
                    <a:p>
                      <a:endParaRPr lang="ru-RU"/>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Предусмотрено программой</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350" u="none" strike="noStrike" cap="none" normalizeH="0" baseline="0" dirty="0">
                          <a:ln>
                            <a:noFill/>
                          </a:ln>
                          <a:effectLst/>
                          <a:latin typeface="Times New Roman" panose="02020603050405020304" pitchFamily="18" charset="0"/>
                          <a:cs typeface="Times New Roman" panose="02020603050405020304" pitchFamily="18" charset="0"/>
                        </a:rPr>
                        <a:t>Выполнено</a:t>
                      </a:r>
                      <a:endParaRPr kumimoji="0" lang="ru-RU" sz="135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gradFill>
                      <a:gsLst>
                        <a:gs pos="0">
                          <a:srgbClr val="FFC000"/>
                        </a:gs>
                        <a:gs pos="100000">
                          <a:srgbClr val="FFD966"/>
                        </a:gs>
                        <a:gs pos="51000">
                          <a:schemeClr val="accent4">
                            <a:lumMod val="20000"/>
                            <a:lumOff val="80000"/>
                          </a:schemeClr>
                        </a:gs>
                      </a:gsLst>
                      <a:lin ang="16200000" scaled="1"/>
                    </a:gradFill>
                  </a:tcPr>
                </a:tc>
                <a:tc vMerge="1">
                  <a:txBody>
                    <a:bodyPr/>
                    <a:lstStyle/>
                    <a:p>
                      <a:endParaRPr lang="ru-RU"/>
                    </a:p>
                  </a:txBody>
                  <a:tcPr/>
                </a:tc>
                <a:extLst>
                  <a:ext uri="{0D108BD9-81ED-4DB2-BD59-A6C34878D82A}">
                    <a16:rowId xmlns:a16="http://schemas.microsoft.com/office/drawing/2014/main" val="10001"/>
                  </a:ext>
                </a:extLst>
              </a:tr>
              <a:tr h="8229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Удельный вес муниципального долга по отношению к доходам бюджета городского округа город Первомайск без учета утвержденного объема безвозмездных поступлений и (или) поступлений налоговых доходов по дополнительным нормативам отчислений,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менее 50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0,9</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val="10002"/>
                  </a:ext>
                </a:extLst>
              </a:tr>
              <a:tr h="7046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Объем невыполненных бюджетных обязательств (просроченная кредиторская задолженность бюджета городского округа город Первомайск), рублей</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val="10003"/>
                  </a:ext>
                </a:extLst>
              </a:tr>
              <a:tr h="67663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Отклонение планируемых показателей расходов бюджета городского округа город Первомайск (за исключением расходов, осуществляемых за счет целевых межбюджетных трансфертов) от фактических расходов,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не  более 3</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1,7</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val="10004"/>
                  </a:ext>
                </a:extLst>
              </a:tr>
              <a:tr h="100581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Уровень дефицита бюджета городского округа город Первомайск по отношению к доходам бюджета городского округа город Первомайск без учета утвержденного объема безвозмездных поступлений и (или) поступлений налоговых доходов по дополнительным нормативам отчислений,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не более </a:t>
                      </a:r>
                      <a:r>
                        <a:rPr kumimoji="0" lang="en-US" sz="1400" u="none" strike="noStrike" cap="none" normalizeH="0" baseline="0" dirty="0">
                          <a:ln>
                            <a:noFill/>
                          </a:ln>
                          <a:effectLst/>
                          <a:latin typeface="Times New Roman" panose="02020603050405020304" pitchFamily="18" charset="0"/>
                          <a:cs typeface="Times New Roman" panose="02020603050405020304" pitchFamily="18" charset="0"/>
                        </a:rPr>
                        <a:t>10,0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3,3</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val="10005"/>
                  </a:ext>
                </a:extLst>
              </a:tr>
              <a:tr h="7067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Доля расходов на очередной финансовый год, увязанных с реестром расходных обязательств городского округа город Первомайск, в общем объеме расходов бюджета городского округа город Первомайск,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100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100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val="10006"/>
                  </a:ext>
                </a:extLst>
              </a:tr>
              <a:tr h="7046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Доля расходов бюджета городского округа город Первомайск, формируемых в рамках муниципальных программ, в общем объеме расходов бюджета городского округа город Первомайск, %</a:t>
                      </a: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400" u="none" strike="noStrike" cap="none" normalizeH="0" baseline="0" dirty="0">
                          <a:ln>
                            <a:noFill/>
                          </a:ln>
                          <a:effectLst/>
                          <a:latin typeface="Times New Roman" panose="02020603050405020304" pitchFamily="18" charset="0"/>
                          <a:cs typeface="Times New Roman" panose="02020603050405020304" pitchFamily="18" charset="0"/>
                        </a:rPr>
                        <a:t>9</a:t>
                      </a: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0</a:t>
                      </a:r>
                      <a:r>
                        <a:rPr kumimoji="0" lang="en-US" sz="1400" u="none" strike="noStrike" cap="none" normalizeH="0" baseline="0" dirty="0">
                          <a:ln>
                            <a:noFill/>
                          </a:ln>
                          <a:effectLst/>
                          <a:latin typeface="Times New Roman" panose="02020603050405020304" pitchFamily="18" charset="0"/>
                          <a:cs typeface="Times New Roman" panose="02020603050405020304" pitchFamily="18" charset="0"/>
                        </a:rPr>
                        <a:t>,0</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400" u="none" strike="noStrike" cap="none" normalizeH="0" baseline="0" dirty="0">
                        <a:ln>
                          <a:noFill/>
                        </a:ln>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400" u="none" strike="noStrike" cap="none" normalizeH="0" baseline="0" dirty="0">
                          <a:ln>
                            <a:noFill/>
                          </a:ln>
                          <a:effectLst/>
                          <a:latin typeface="Times New Roman" panose="02020603050405020304" pitchFamily="18" charset="0"/>
                          <a:cs typeface="Times New Roman" panose="02020603050405020304" pitchFamily="18" charset="0"/>
                        </a:rPr>
                        <a:t>99,5</a:t>
                      </a:r>
                      <a:endParaRPr kumimoji="0" lang="ru-RU" sz="1400" b="1"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horzOverflow="overflow">
                    <a:cell3D prstMaterial="dkEdge">
                      <a:bevel w="77470" h="12700" prst="softRound"/>
                      <a:lightRig rig="flood" dir="t"/>
                    </a:cell3D>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1200" u="none" strike="noStrike" cap="none" normalizeH="0" baseline="0" dirty="0">
                          <a:ln>
                            <a:noFill/>
                          </a:ln>
                          <a:effectLst/>
                          <a:latin typeface="Times New Roman" panose="02020603050405020304" pitchFamily="18" charset="0"/>
                          <a:cs typeface="Times New Roman" panose="02020603050405020304" pitchFamily="18" charset="0"/>
                        </a:rPr>
                        <a:t>Индикатор выполнен</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1200" b="0" i="0" u="none" strike="noStrike" cap="none" normalizeH="0" baseline="0" dirty="0">
                        <a:ln>
                          <a:noFill/>
                        </a:ln>
                        <a:solidFill>
                          <a:schemeClr val="tx1"/>
                        </a:solidFill>
                        <a:effectLst/>
                        <a:latin typeface="Times New Roman" pitchFamily="18" charset="0"/>
                        <a:cs typeface="Times New Roman" pitchFamily="18" charset="0"/>
                      </a:endParaRPr>
                    </a:p>
                  </a:txBody>
                  <a:tcPr marT="45708" marB="45708" anchor="ctr" horzOverflow="overflow"/>
                </a:tc>
                <a:extLst>
                  <a:ext uri="{0D108BD9-81ED-4DB2-BD59-A6C34878D82A}">
                    <a16:rowId xmlns:a16="http://schemas.microsoft.com/office/drawing/2014/main" val="10007"/>
                  </a:ext>
                </a:extLst>
              </a:tr>
            </a:tbl>
          </a:graphicData>
        </a:graphic>
      </p:graphicFrame>
      <p:sp>
        <p:nvSpPr>
          <p:cNvPr id="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73</a:t>
            </a:r>
          </a:p>
        </p:txBody>
      </p:sp>
    </p:spTree>
    <p:extLst>
      <p:ext uri="{BB962C8B-B14F-4D97-AF65-F5344CB8AC3E}">
        <p14:creationId xmlns:p14="http://schemas.microsoft.com/office/powerpoint/2010/main" val="1555293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Группа 67">
            <a:extLst>
              <a:ext uri="{FF2B5EF4-FFF2-40B4-BE49-F238E27FC236}">
                <a16:creationId xmlns:a16="http://schemas.microsoft.com/office/drawing/2014/main" id="{BF0A3673-EA7F-BD9F-5A5E-09798529E507}"/>
              </a:ext>
            </a:extLst>
          </p:cNvPr>
          <p:cNvGrpSpPr/>
          <p:nvPr/>
        </p:nvGrpSpPr>
        <p:grpSpPr>
          <a:xfrm>
            <a:off x="0" y="0"/>
            <a:ext cx="9144000" cy="6858000"/>
            <a:chOff x="0" y="0"/>
            <a:chExt cx="9144000" cy="6858000"/>
          </a:xfrm>
        </p:grpSpPr>
        <p:pic>
          <p:nvPicPr>
            <p:cNvPr id="69" name="Picture 3" descr="C:\Users\fu7\Desktop\Безымянный.png">
              <a:extLst>
                <a:ext uri="{FF2B5EF4-FFF2-40B4-BE49-F238E27FC236}">
                  <a16:creationId xmlns:a16="http://schemas.microsoft.com/office/drawing/2014/main" id="{913AABCA-6362-6608-E709-4ACF465F71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2" descr="C:\Users\fu7\Desktop\Безымянный.png">
              <a:extLst>
                <a:ext uri="{FF2B5EF4-FFF2-40B4-BE49-F238E27FC236}">
                  <a16:creationId xmlns:a16="http://schemas.microsoft.com/office/drawing/2014/main" id="{217AF8D1-8148-A5BA-E966-2AE6DC7CD5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5381"/>
            <a:ext cx="9144000" cy="857925"/>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Рейтинговая оценка открытости бюджетных </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данных</a:t>
            </a:r>
          </a:p>
        </p:txBody>
      </p:sp>
      <p:sp>
        <p:nvSpPr>
          <p:cNvPr id="28"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74</a:t>
            </a:r>
          </a:p>
        </p:txBody>
      </p:sp>
      <p:grpSp>
        <p:nvGrpSpPr>
          <p:cNvPr id="2" name="Группа 1">
            <a:extLst>
              <a:ext uri="{FF2B5EF4-FFF2-40B4-BE49-F238E27FC236}">
                <a16:creationId xmlns:a16="http://schemas.microsoft.com/office/drawing/2014/main" id="{43C64CF6-7A61-EA95-CB39-0414D06EB133}"/>
              </a:ext>
            </a:extLst>
          </p:cNvPr>
          <p:cNvGrpSpPr/>
          <p:nvPr/>
        </p:nvGrpSpPr>
        <p:grpSpPr>
          <a:xfrm>
            <a:off x="1873444" y="941208"/>
            <a:ext cx="5634703" cy="5827245"/>
            <a:chOff x="1907704" y="1226434"/>
            <a:chExt cx="5273189" cy="5827245"/>
          </a:xfrm>
        </p:grpSpPr>
        <p:sp>
          <p:nvSpPr>
            <p:cNvPr id="3" name="Овал 2">
              <a:extLst>
                <a:ext uri="{FF2B5EF4-FFF2-40B4-BE49-F238E27FC236}">
                  <a16:creationId xmlns:a16="http://schemas.microsoft.com/office/drawing/2014/main" id="{AFB2BDF9-583D-1BE8-99EE-DAAE063184F8}"/>
                </a:ext>
              </a:extLst>
            </p:cNvPr>
            <p:cNvSpPr/>
            <p:nvPr/>
          </p:nvSpPr>
          <p:spPr>
            <a:xfrm>
              <a:off x="3397650" y="2894018"/>
              <a:ext cx="2297733" cy="21091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000" dirty="0">
                <a:solidFill>
                  <a:srgbClr val="002060"/>
                </a:solidFill>
              </a:endParaRPr>
            </a:p>
          </p:txBody>
        </p:sp>
        <p:grpSp>
          <p:nvGrpSpPr>
            <p:cNvPr id="8" name="Группа 7">
              <a:extLst>
                <a:ext uri="{FF2B5EF4-FFF2-40B4-BE49-F238E27FC236}">
                  <a16:creationId xmlns:a16="http://schemas.microsoft.com/office/drawing/2014/main" id="{48262EBA-7704-FDCB-CA85-74628996589A}"/>
                </a:ext>
              </a:extLst>
            </p:cNvPr>
            <p:cNvGrpSpPr/>
            <p:nvPr/>
          </p:nvGrpSpPr>
          <p:grpSpPr>
            <a:xfrm>
              <a:off x="1907704" y="1226434"/>
              <a:ext cx="5273189" cy="5398775"/>
              <a:chOff x="7317581" y="1664018"/>
              <a:chExt cx="9748838" cy="10387964"/>
            </a:xfrm>
          </p:grpSpPr>
          <p:sp>
            <p:nvSpPr>
              <p:cNvPr id="22" name="Freeform 6">
                <a:extLst>
                  <a:ext uri="{FF2B5EF4-FFF2-40B4-BE49-F238E27FC236}">
                    <a16:creationId xmlns:a16="http://schemas.microsoft.com/office/drawing/2014/main" id="{028B1490-60B6-E0A3-AE6E-58AA885190FC}"/>
                  </a:ext>
                </a:extLst>
              </p:cNvPr>
              <p:cNvSpPr/>
              <p:nvPr/>
            </p:nvSpPr>
            <p:spPr>
              <a:xfrm>
                <a:off x="12696191" y="4785676"/>
                <a:ext cx="1949451" cy="13252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9672" y="16684"/>
                      <a:pt x="16731" y="17750"/>
                      <a:pt x="12158" y="12720"/>
                    </a:cubicBezTo>
                    <a:lnTo>
                      <a:pt x="0" y="0"/>
                    </a:lnTo>
                    <a:cubicBezTo>
                      <a:pt x="851" y="735"/>
                      <a:pt x="1731" y="1377"/>
                      <a:pt x="2645" y="1915"/>
                    </a:cubicBezTo>
                    <a:cubicBezTo>
                      <a:pt x="9168" y="5796"/>
                      <a:pt x="14860" y="4409"/>
                      <a:pt x="16309" y="8104"/>
                    </a:cubicBezTo>
                    <a:lnTo>
                      <a:pt x="21600" y="21600"/>
                    </a:lnTo>
                    <a:close/>
                  </a:path>
                </a:pathLst>
              </a:custGeom>
              <a:gradFill>
                <a:gsLst>
                  <a:gs pos="0">
                    <a:srgbClr val="FFC203"/>
                  </a:gs>
                  <a:gs pos="36657">
                    <a:srgbClr val="FF7D25"/>
                  </a:gs>
                  <a:gs pos="77153">
                    <a:srgbClr val="FF3847"/>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3" name="Freeform 7">
                <a:extLst>
                  <a:ext uri="{FF2B5EF4-FFF2-40B4-BE49-F238E27FC236}">
                    <a16:creationId xmlns:a16="http://schemas.microsoft.com/office/drawing/2014/main" id="{967AE081-F6B5-C3C2-D892-4A5ECFADE272}"/>
                  </a:ext>
                </a:extLst>
              </p:cNvPr>
              <p:cNvSpPr/>
              <p:nvPr/>
            </p:nvSpPr>
            <p:spPr>
              <a:xfrm>
                <a:off x="14065885" y="6259512"/>
                <a:ext cx="508381" cy="2350137"/>
              </a:xfrm>
              <a:custGeom>
                <a:avLst/>
                <a:gdLst/>
                <a:ahLst/>
                <a:cxnLst>
                  <a:cxn ang="0">
                    <a:pos x="wd2" y="hd2"/>
                  </a:cxn>
                  <a:cxn ang="5400000">
                    <a:pos x="wd2" y="hd2"/>
                  </a:cxn>
                  <a:cxn ang="10800000">
                    <a:pos x="wd2" y="hd2"/>
                  </a:cxn>
                  <a:cxn ang="16200000">
                    <a:pos x="wd2" y="hd2"/>
                  </a:cxn>
                </a:cxnLst>
                <a:rect l="0" t="0" r="r" b="b"/>
                <a:pathLst>
                  <a:path w="17610" h="21600" extrusionOk="0">
                    <a:moveTo>
                      <a:pt x="0" y="21600"/>
                    </a:moveTo>
                    <a:cubicBezTo>
                      <a:pt x="6027" y="18834"/>
                      <a:pt x="-506" y="17019"/>
                      <a:pt x="1584" y="12315"/>
                    </a:cubicBezTo>
                    <a:cubicBezTo>
                      <a:pt x="1584" y="12315"/>
                      <a:pt x="3981" y="5620"/>
                      <a:pt x="5983" y="0"/>
                    </a:cubicBezTo>
                    <a:cubicBezTo>
                      <a:pt x="5961" y="817"/>
                      <a:pt x="6159" y="1634"/>
                      <a:pt x="6599" y="2440"/>
                    </a:cubicBezTo>
                    <a:cubicBezTo>
                      <a:pt x="9634" y="8217"/>
                      <a:pt x="21094" y="11918"/>
                      <a:pt x="16563" y="13995"/>
                    </a:cubicBezTo>
                    <a:lnTo>
                      <a:pt x="0" y="21600"/>
                    </a:lnTo>
                    <a:close/>
                  </a:path>
                </a:pathLst>
              </a:custGeom>
              <a:gradFill>
                <a:gsLst>
                  <a:gs pos="2372">
                    <a:srgbClr val="FF0040"/>
                  </a:gs>
                  <a:gs pos="37053">
                    <a:srgbClr val="FF0071"/>
                  </a:gs>
                  <a:gs pos="99150">
                    <a:srgbClr val="FF00A2"/>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4" name="Freeform 8">
                <a:extLst>
                  <a:ext uri="{FF2B5EF4-FFF2-40B4-BE49-F238E27FC236}">
                    <a16:creationId xmlns:a16="http://schemas.microsoft.com/office/drawing/2014/main" id="{2E3E12F7-0892-8EFA-83A5-CBCEB5AAB307}"/>
                  </a:ext>
                </a:extLst>
              </p:cNvPr>
              <p:cNvSpPr/>
              <p:nvPr/>
            </p:nvSpPr>
            <p:spPr>
              <a:xfrm>
                <a:off x="11612879" y="8330882"/>
                <a:ext cx="2122171" cy="102616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542" y="21600"/>
                      <a:pt x="4317" y="16080"/>
                      <a:pt x="9139" y="11789"/>
                    </a:cubicBezTo>
                    <a:lnTo>
                      <a:pt x="21600" y="0"/>
                    </a:lnTo>
                    <a:cubicBezTo>
                      <a:pt x="20811" y="922"/>
                      <a:pt x="20062" y="1965"/>
                      <a:pt x="19351" y="3114"/>
                    </a:cubicBezTo>
                    <a:cubicBezTo>
                      <a:pt x="14258" y="11335"/>
                      <a:pt x="12390" y="21600"/>
                      <a:pt x="9734" y="21600"/>
                    </a:cubicBezTo>
                    <a:lnTo>
                      <a:pt x="0" y="21600"/>
                    </a:lnTo>
                    <a:close/>
                  </a:path>
                </a:pathLst>
              </a:custGeom>
              <a:gradFill>
                <a:gsLst>
                  <a:gs pos="0">
                    <a:srgbClr val="F000C6"/>
                  </a:gs>
                  <a:gs pos="46532">
                    <a:srgbClr val="B800C4"/>
                  </a:gs>
                  <a:gs pos="100000">
                    <a:srgbClr val="8000C2"/>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5" name="Freeform 9">
                <a:extLst>
                  <a:ext uri="{FF2B5EF4-FFF2-40B4-BE49-F238E27FC236}">
                    <a16:creationId xmlns:a16="http://schemas.microsoft.com/office/drawing/2014/main" id="{613A5D37-63DB-5E45-0A3A-7850A664C69B}"/>
                  </a:ext>
                </a:extLst>
              </p:cNvPr>
              <p:cNvSpPr/>
              <p:nvPr/>
            </p:nvSpPr>
            <p:spPr>
              <a:xfrm>
                <a:off x="9738359" y="7605712"/>
                <a:ext cx="1949451" cy="13252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928" y="4906"/>
                      <a:pt x="4869" y="3850"/>
                      <a:pt x="9442" y="8880"/>
                    </a:cubicBezTo>
                    <a:lnTo>
                      <a:pt x="21600" y="21600"/>
                    </a:lnTo>
                    <a:cubicBezTo>
                      <a:pt x="20749" y="20865"/>
                      <a:pt x="19869" y="20223"/>
                      <a:pt x="18955" y="19685"/>
                    </a:cubicBezTo>
                    <a:cubicBezTo>
                      <a:pt x="12432" y="15804"/>
                      <a:pt x="6740" y="17191"/>
                      <a:pt x="5291" y="13496"/>
                    </a:cubicBezTo>
                    <a:lnTo>
                      <a:pt x="0" y="0"/>
                    </a:lnTo>
                    <a:close/>
                  </a:path>
                </a:pathLst>
              </a:custGeom>
              <a:gradFill>
                <a:gsLst>
                  <a:gs pos="0">
                    <a:srgbClr val="8016EF"/>
                  </a:gs>
                  <a:gs pos="52282">
                    <a:srgbClr val="6761F7"/>
                  </a:gs>
                  <a:gs pos="100000">
                    <a:srgbClr val="4FACFE"/>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6" name="Freeform 10">
                <a:extLst>
                  <a:ext uri="{FF2B5EF4-FFF2-40B4-BE49-F238E27FC236}">
                    <a16:creationId xmlns:a16="http://schemas.microsoft.com/office/drawing/2014/main" id="{41F0C788-14FF-5D26-0CB8-2D0F753FD589}"/>
                  </a:ext>
                </a:extLst>
              </p:cNvPr>
              <p:cNvSpPr/>
              <p:nvPr/>
            </p:nvSpPr>
            <p:spPr>
              <a:xfrm>
                <a:off x="9809735" y="5106988"/>
                <a:ext cx="508381" cy="2350771"/>
              </a:xfrm>
              <a:custGeom>
                <a:avLst/>
                <a:gdLst/>
                <a:ahLst/>
                <a:cxnLst>
                  <a:cxn ang="0">
                    <a:pos x="wd2" y="hd2"/>
                  </a:cxn>
                  <a:cxn ang="5400000">
                    <a:pos x="wd2" y="hd2"/>
                  </a:cxn>
                  <a:cxn ang="10800000">
                    <a:pos x="wd2" y="hd2"/>
                  </a:cxn>
                  <a:cxn ang="16200000">
                    <a:pos x="wd2" y="hd2"/>
                  </a:cxn>
                </a:cxnLst>
                <a:rect l="0" t="0" r="r" b="b"/>
                <a:pathLst>
                  <a:path w="17610" h="21600" extrusionOk="0">
                    <a:moveTo>
                      <a:pt x="17610" y="0"/>
                    </a:moveTo>
                    <a:cubicBezTo>
                      <a:pt x="11583" y="2771"/>
                      <a:pt x="18116" y="4580"/>
                      <a:pt x="16026" y="9283"/>
                    </a:cubicBezTo>
                    <a:cubicBezTo>
                      <a:pt x="16026" y="9283"/>
                      <a:pt x="13629" y="15975"/>
                      <a:pt x="11627" y="21600"/>
                    </a:cubicBezTo>
                    <a:cubicBezTo>
                      <a:pt x="11649" y="20783"/>
                      <a:pt x="11451" y="19966"/>
                      <a:pt x="11011" y="19161"/>
                    </a:cubicBezTo>
                    <a:cubicBezTo>
                      <a:pt x="7976" y="13385"/>
                      <a:pt x="-3484" y="9686"/>
                      <a:pt x="1047" y="7608"/>
                    </a:cubicBezTo>
                    <a:lnTo>
                      <a:pt x="17610" y="0"/>
                    </a:lnTo>
                    <a:close/>
                  </a:path>
                </a:pathLst>
              </a:custGeom>
              <a:gradFill>
                <a:gsLst>
                  <a:gs pos="0">
                    <a:srgbClr val="00F2FE"/>
                  </a:gs>
                  <a:gs pos="41897">
                    <a:srgbClr val="28CFFE"/>
                  </a:gs>
                  <a:gs pos="97514">
                    <a:srgbClr val="4FACFE"/>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7" name="Freeform 11">
                <a:extLst>
                  <a:ext uri="{FF2B5EF4-FFF2-40B4-BE49-F238E27FC236}">
                    <a16:creationId xmlns:a16="http://schemas.microsoft.com/office/drawing/2014/main" id="{AF29470A-87DC-DDAF-1534-050FC5D11BDA}"/>
                  </a:ext>
                </a:extLst>
              </p:cNvPr>
              <p:cNvSpPr/>
              <p:nvPr/>
            </p:nvSpPr>
            <p:spPr>
              <a:xfrm>
                <a:off x="10648951" y="4359592"/>
                <a:ext cx="2122171" cy="10261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058" y="0"/>
                      <a:pt x="17283" y="5520"/>
                      <a:pt x="12461" y="9811"/>
                    </a:cubicBezTo>
                    <a:lnTo>
                      <a:pt x="0" y="21600"/>
                    </a:lnTo>
                    <a:cubicBezTo>
                      <a:pt x="789" y="20678"/>
                      <a:pt x="1538" y="19635"/>
                      <a:pt x="2249" y="18486"/>
                    </a:cubicBezTo>
                    <a:cubicBezTo>
                      <a:pt x="7342" y="10265"/>
                      <a:pt x="9210" y="0"/>
                      <a:pt x="11866" y="0"/>
                    </a:cubicBezTo>
                    <a:lnTo>
                      <a:pt x="21600" y="0"/>
                    </a:lnTo>
                    <a:close/>
                  </a:path>
                </a:pathLst>
              </a:custGeom>
              <a:gradFill>
                <a:gsLst>
                  <a:gs pos="0">
                    <a:srgbClr val="0CB100"/>
                  </a:gs>
                  <a:gs pos="46821">
                    <a:srgbClr val="67CE02"/>
                  </a:gs>
                  <a:gs pos="99075">
                    <a:srgbClr val="C3EA03"/>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a:p>
            </p:txBody>
          </p:sp>
          <p:sp>
            <p:nvSpPr>
              <p:cNvPr id="29" name="Freeform 12">
                <a:extLst>
                  <a:ext uri="{FF2B5EF4-FFF2-40B4-BE49-F238E27FC236}">
                    <a16:creationId xmlns:a16="http://schemas.microsoft.com/office/drawing/2014/main" id="{42B29124-3358-4646-F9D7-4F1BB22AFDE3}"/>
                  </a:ext>
                </a:extLst>
              </p:cNvPr>
              <p:cNvSpPr/>
              <p:nvPr/>
            </p:nvSpPr>
            <p:spPr>
              <a:xfrm>
                <a:off x="10457657" y="8916351"/>
                <a:ext cx="3468688" cy="3135631"/>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7"/>
                      <a:pt x="4221" y="1697"/>
                    </a:cubicBezTo>
                    <a:lnTo>
                      <a:pt x="407" y="9098"/>
                    </a:lnTo>
                    <a:cubicBezTo>
                      <a:pt x="-136" y="10148"/>
                      <a:pt x="-136" y="11443"/>
                      <a:pt x="407" y="12497"/>
                    </a:cubicBezTo>
                    <a:lnTo>
                      <a:pt x="4221" y="19898"/>
                    </a:lnTo>
                    <a:cubicBezTo>
                      <a:pt x="4764" y="20953"/>
                      <a:pt x="5764" y="21600"/>
                      <a:pt x="6849" y="21600"/>
                    </a:cubicBezTo>
                    <a:lnTo>
                      <a:pt x="14479" y="21600"/>
                    </a:lnTo>
                    <a:cubicBezTo>
                      <a:pt x="15564" y="21600"/>
                      <a:pt x="16564" y="20953"/>
                      <a:pt x="17107" y="19903"/>
                    </a:cubicBezTo>
                    <a:lnTo>
                      <a:pt x="20921" y="12502"/>
                    </a:lnTo>
                    <a:cubicBezTo>
                      <a:pt x="21464" y="11452"/>
                      <a:pt x="21464" y="10157"/>
                      <a:pt x="20921" y="9103"/>
                    </a:cubicBezTo>
                    <a:lnTo>
                      <a:pt x="17107" y="1697"/>
                    </a:lnTo>
                    <a:cubicBezTo>
                      <a:pt x="16564" y="647"/>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30" name="Freeform 13">
                <a:extLst>
                  <a:ext uri="{FF2B5EF4-FFF2-40B4-BE49-F238E27FC236}">
                    <a16:creationId xmlns:a16="http://schemas.microsoft.com/office/drawing/2014/main" id="{F91905BD-E90E-9797-09F4-4C27CA161AC0}"/>
                  </a:ext>
                </a:extLst>
              </p:cNvPr>
              <p:cNvSpPr/>
              <p:nvPr/>
            </p:nvSpPr>
            <p:spPr>
              <a:xfrm>
                <a:off x="13597731" y="7103426"/>
                <a:ext cx="3468688" cy="313499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8"/>
                      <a:pt x="4221" y="1698"/>
                    </a:cubicBezTo>
                    <a:lnTo>
                      <a:pt x="407" y="9100"/>
                    </a:lnTo>
                    <a:cubicBezTo>
                      <a:pt x="-136" y="10150"/>
                      <a:pt x="-136" y="11445"/>
                      <a:pt x="407" y="12500"/>
                    </a:cubicBezTo>
                    <a:lnTo>
                      <a:pt x="4221" y="19902"/>
                    </a:lnTo>
                    <a:cubicBezTo>
                      <a:pt x="4764" y="20952"/>
                      <a:pt x="5764" y="21600"/>
                      <a:pt x="6849" y="21600"/>
                    </a:cubicBezTo>
                    <a:lnTo>
                      <a:pt x="14479" y="21600"/>
                    </a:lnTo>
                    <a:cubicBezTo>
                      <a:pt x="15564" y="21600"/>
                      <a:pt x="16564" y="20952"/>
                      <a:pt x="17107" y="19902"/>
                    </a:cubicBezTo>
                    <a:lnTo>
                      <a:pt x="20921" y="12500"/>
                    </a:lnTo>
                    <a:cubicBezTo>
                      <a:pt x="21464" y="11450"/>
                      <a:pt x="21464" y="10155"/>
                      <a:pt x="20921" y="9100"/>
                    </a:cubicBezTo>
                    <a:lnTo>
                      <a:pt x="17107" y="1698"/>
                    </a:lnTo>
                    <a:cubicBezTo>
                      <a:pt x="16564" y="648"/>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31" name="Freeform 14">
                <a:extLst>
                  <a:ext uri="{FF2B5EF4-FFF2-40B4-BE49-F238E27FC236}">
                    <a16:creationId xmlns:a16="http://schemas.microsoft.com/office/drawing/2014/main" id="{74EB7686-DF16-CB3D-95EC-0F8A8C2D2729}"/>
                  </a:ext>
                </a:extLst>
              </p:cNvPr>
              <p:cNvSpPr/>
              <p:nvPr/>
            </p:nvSpPr>
            <p:spPr>
              <a:xfrm>
                <a:off x="7317581" y="7103426"/>
                <a:ext cx="3468689" cy="313499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8"/>
                      <a:pt x="4221" y="1698"/>
                    </a:cubicBezTo>
                    <a:lnTo>
                      <a:pt x="407" y="9100"/>
                    </a:lnTo>
                    <a:cubicBezTo>
                      <a:pt x="-136" y="10150"/>
                      <a:pt x="-136" y="11445"/>
                      <a:pt x="407" y="12500"/>
                    </a:cubicBezTo>
                    <a:lnTo>
                      <a:pt x="4221" y="19902"/>
                    </a:lnTo>
                    <a:cubicBezTo>
                      <a:pt x="4764" y="20952"/>
                      <a:pt x="5764" y="21600"/>
                      <a:pt x="6849" y="21600"/>
                    </a:cubicBezTo>
                    <a:lnTo>
                      <a:pt x="14479" y="21600"/>
                    </a:lnTo>
                    <a:cubicBezTo>
                      <a:pt x="15564" y="21600"/>
                      <a:pt x="16564" y="20952"/>
                      <a:pt x="17107" y="19902"/>
                    </a:cubicBezTo>
                    <a:lnTo>
                      <a:pt x="20921" y="12500"/>
                    </a:lnTo>
                    <a:cubicBezTo>
                      <a:pt x="21464" y="11450"/>
                      <a:pt x="21464" y="10155"/>
                      <a:pt x="20921" y="9100"/>
                    </a:cubicBezTo>
                    <a:lnTo>
                      <a:pt x="17107" y="1698"/>
                    </a:lnTo>
                    <a:cubicBezTo>
                      <a:pt x="16564" y="648"/>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64" name="Freeform 15">
                <a:extLst>
                  <a:ext uri="{FF2B5EF4-FFF2-40B4-BE49-F238E27FC236}">
                    <a16:creationId xmlns:a16="http://schemas.microsoft.com/office/drawing/2014/main" id="{370BAA9D-98CE-6C33-5A28-9866CAED7C68}"/>
                  </a:ext>
                </a:extLst>
              </p:cNvPr>
              <p:cNvSpPr/>
              <p:nvPr/>
            </p:nvSpPr>
            <p:spPr>
              <a:xfrm>
                <a:off x="13597731" y="3477576"/>
                <a:ext cx="3468688" cy="313499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8"/>
                      <a:pt x="4221" y="1698"/>
                    </a:cubicBezTo>
                    <a:lnTo>
                      <a:pt x="407" y="9100"/>
                    </a:lnTo>
                    <a:cubicBezTo>
                      <a:pt x="-136" y="10150"/>
                      <a:pt x="-136" y="11445"/>
                      <a:pt x="407" y="12500"/>
                    </a:cubicBezTo>
                    <a:lnTo>
                      <a:pt x="4221" y="19902"/>
                    </a:lnTo>
                    <a:cubicBezTo>
                      <a:pt x="4764" y="20952"/>
                      <a:pt x="5764" y="21600"/>
                      <a:pt x="6849" y="21600"/>
                    </a:cubicBezTo>
                    <a:lnTo>
                      <a:pt x="14479" y="21600"/>
                    </a:lnTo>
                    <a:cubicBezTo>
                      <a:pt x="15564" y="21600"/>
                      <a:pt x="16564" y="20952"/>
                      <a:pt x="17107" y="19902"/>
                    </a:cubicBezTo>
                    <a:lnTo>
                      <a:pt x="20921" y="12500"/>
                    </a:lnTo>
                    <a:cubicBezTo>
                      <a:pt x="21464" y="11450"/>
                      <a:pt x="21464" y="10155"/>
                      <a:pt x="20921" y="9100"/>
                    </a:cubicBezTo>
                    <a:lnTo>
                      <a:pt x="17107" y="1698"/>
                    </a:lnTo>
                    <a:cubicBezTo>
                      <a:pt x="16564" y="648"/>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65" name="Freeform 16">
                <a:extLst>
                  <a:ext uri="{FF2B5EF4-FFF2-40B4-BE49-F238E27FC236}">
                    <a16:creationId xmlns:a16="http://schemas.microsoft.com/office/drawing/2014/main" id="{6DB4FF95-0181-07CE-1924-836032DF24DB}"/>
                  </a:ext>
                </a:extLst>
              </p:cNvPr>
              <p:cNvSpPr/>
              <p:nvPr/>
            </p:nvSpPr>
            <p:spPr>
              <a:xfrm>
                <a:off x="7317581" y="3477576"/>
                <a:ext cx="3468689" cy="313499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8"/>
                      <a:pt x="4221" y="1698"/>
                    </a:cubicBezTo>
                    <a:lnTo>
                      <a:pt x="407" y="9100"/>
                    </a:lnTo>
                    <a:cubicBezTo>
                      <a:pt x="-136" y="10150"/>
                      <a:pt x="-136" y="11445"/>
                      <a:pt x="407" y="12500"/>
                    </a:cubicBezTo>
                    <a:lnTo>
                      <a:pt x="4221" y="19902"/>
                    </a:lnTo>
                    <a:cubicBezTo>
                      <a:pt x="4764" y="20952"/>
                      <a:pt x="5764" y="21600"/>
                      <a:pt x="6849" y="21600"/>
                    </a:cubicBezTo>
                    <a:lnTo>
                      <a:pt x="14479" y="21600"/>
                    </a:lnTo>
                    <a:cubicBezTo>
                      <a:pt x="15564" y="21600"/>
                      <a:pt x="16564" y="20952"/>
                      <a:pt x="17107" y="19902"/>
                    </a:cubicBezTo>
                    <a:lnTo>
                      <a:pt x="20921" y="12500"/>
                    </a:lnTo>
                    <a:cubicBezTo>
                      <a:pt x="21464" y="11450"/>
                      <a:pt x="21464" y="10155"/>
                      <a:pt x="20921" y="9100"/>
                    </a:cubicBezTo>
                    <a:lnTo>
                      <a:pt x="17107" y="1698"/>
                    </a:lnTo>
                    <a:cubicBezTo>
                      <a:pt x="16564" y="648"/>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sp>
            <p:nvSpPr>
              <p:cNvPr id="66" name="Freeform 17">
                <a:extLst>
                  <a:ext uri="{FF2B5EF4-FFF2-40B4-BE49-F238E27FC236}">
                    <a16:creationId xmlns:a16="http://schemas.microsoft.com/office/drawing/2014/main" id="{AE8F173E-156C-D25D-7760-807F64DE58D7}"/>
                  </a:ext>
                </a:extLst>
              </p:cNvPr>
              <p:cNvSpPr/>
              <p:nvPr/>
            </p:nvSpPr>
            <p:spPr>
              <a:xfrm>
                <a:off x="10457657" y="1664018"/>
                <a:ext cx="3468688" cy="3136267"/>
              </a:xfrm>
              <a:custGeom>
                <a:avLst/>
                <a:gdLst/>
                <a:ahLst/>
                <a:cxnLst>
                  <a:cxn ang="0">
                    <a:pos x="wd2" y="hd2"/>
                  </a:cxn>
                  <a:cxn ang="5400000">
                    <a:pos x="wd2" y="hd2"/>
                  </a:cxn>
                  <a:cxn ang="10800000">
                    <a:pos x="wd2" y="hd2"/>
                  </a:cxn>
                  <a:cxn ang="16200000">
                    <a:pos x="wd2" y="hd2"/>
                  </a:cxn>
                </a:cxnLst>
                <a:rect l="0" t="0" r="r" b="b"/>
                <a:pathLst>
                  <a:path w="21329" h="21600" extrusionOk="0">
                    <a:moveTo>
                      <a:pt x="14479" y="0"/>
                    </a:moveTo>
                    <a:lnTo>
                      <a:pt x="6849" y="0"/>
                    </a:lnTo>
                    <a:cubicBezTo>
                      <a:pt x="5764" y="0"/>
                      <a:pt x="4764" y="647"/>
                      <a:pt x="4221" y="1697"/>
                    </a:cubicBezTo>
                    <a:lnTo>
                      <a:pt x="407" y="9097"/>
                    </a:lnTo>
                    <a:cubicBezTo>
                      <a:pt x="-136" y="10146"/>
                      <a:pt x="-136" y="11441"/>
                      <a:pt x="407" y="12495"/>
                    </a:cubicBezTo>
                    <a:lnTo>
                      <a:pt x="4221" y="19903"/>
                    </a:lnTo>
                    <a:cubicBezTo>
                      <a:pt x="4764" y="20953"/>
                      <a:pt x="5764" y="21600"/>
                      <a:pt x="6849" y="21600"/>
                    </a:cubicBezTo>
                    <a:lnTo>
                      <a:pt x="14479" y="21600"/>
                    </a:lnTo>
                    <a:cubicBezTo>
                      <a:pt x="15564" y="21600"/>
                      <a:pt x="16564" y="20953"/>
                      <a:pt x="17107" y="19903"/>
                    </a:cubicBezTo>
                    <a:lnTo>
                      <a:pt x="20921" y="12503"/>
                    </a:lnTo>
                    <a:cubicBezTo>
                      <a:pt x="21464" y="11454"/>
                      <a:pt x="21464" y="10159"/>
                      <a:pt x="20921" y="9105"/>
                    </a:cubicBezTo>
                    <a:lnTo>
                      <a:pt x="17107" y="1701"/>
                    </a:lnTo>
                    <a:cubicBezTo>
                      <a:pt x="16564" y="652"/>
                      <a:pt x="15564" y="0"/>
                      <a:pt x="14479" y="0"/>
                    </a:cubicBezTo>
                    <a:close/>
                  </a:path>
                </a:pathLst>
              </a:custGeom>
              <a:gradFill>
                <a:gsLst>
                  <a:gs pos="22846">
                    <a:srgbClr val="FFFFFF"/>
                  </a:gs>
                  <a:gs pos="63322">
                    <a:srgbClr val="E6EAEB"/>
                  </a:gs>
                  <a:gs pos="99960">
                    <a:srgbClr val="CDD5D8"/>
                  </a:gs>
                </a:gsLst>
                <a:lin ang="2089253"/>
              </a:gradFill>
              <a:ln w="25400">
                <a:solidFill>
                  <a:srgbClr val="FFFFFF"/>
                </a:solidFill>
                <a:miter lim="400000"/>
              </a:ln>
              <a:effectLst>
                <a:outerShdw blurRad="1193800" dist="635000" dir="2767676" rotWithShape="0">
                  <a:srgbClr val="000000">
                    <a:alpha val="35229"/>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a:p>
            </p:txBody>
          </p:sp>
        </p:grpSp>
        <p:sp>
          <p:nvSpPr>
            <p:cNvPr id="9" name="TextBox 8">
              <a:extLst>
                <a:ext uri="{FF2B5EF4-FFF2-40B4-BE49-F238E27FC236}">
                  <a16:creationId xmlns:a16="http://schemas.microsoft.com/office/drawing/2014/main" id="{33AEE10C-533C-DAA0-EF4F-6896863DD2E9}"/>
                </a:ext>
              </a:extLst>
            </p:cNvPr>
            <p:cNvSpPr txBox="1"/>
            <p:nvPr/>
          </p:nvSpPr>
          <p:spPr>
            <a:xfrm>
              <a:off x="3912988" y="1226434"/>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2024 год</a:t>
              </a:r>
            </a:p>
          </p:txBody>
        </p:sp>
        <p:sp>
          <p:nvSpPr>
            <p:cNvPr id="10" name="TextBox 9">
              <a:extLst>
                <a:ext uri="{FF2B5EF4-FFF2-40B4-BE49-F238E27FC236}">
                  <a16:creationId xmlns:a16="http://schemas.microsoft.com/office/drawing/2014/main" id="{60B7E706-DC60-6FE8-192F-A427FB3AA162}"/>
                </a:ext>
              </a:extLst>
            </p:cNvPr>
            <p:cNvSpPr txBox="1"/>
            <p:nvPr/>
          </p:nvSpPr>
          <p:spPr>
            <a:xfrm>
              <a:off x="3371449" y="3378614"/>
              <a:ext cx="2342985" cy="1169551"/>
            </a:xfrm>
            <a:prstGeom prst="rect">
              <a:avLst/>
            </a:prstGeom>
            <a:noFill/>
          </p:spPr>
          <p:txBody>
            <a:bodyPr wrap="square" rtlCol="0">
              <a:spAutoFit/>
            </a:bodyPr>
            <a:lstStyle>
              <a:defPPr>
                <a:defRPr lang="ru-RU"/>
              </a:defPPr>
              <a:lvl1pPr>
                <a:defRPr sz="2500" b="1">
                  <a:solidFill>
                    <a:srgbClr val="002060"/>
                  </a:solidFill>
                  <a:effectLst>
                    <a:outerShdw blurRad="38100" dist="38100" dir="2700000" algn="tl">
                      <a:srgbClr val="000000">
                        <a:alpha val="43137"/>
                      </a:srgbClr>
                    </a:outerShdw>
                  </a:effectLst>
                </a:defRPr>
              </a:lvl1pPr>
            </a:lstStyle>
            <a:p>
              <a:pPr algn="ctr"/>
              <a:r>
                <a:rPr lang="ru-RU" sz="3500" dirty="0"/>
                <a:t>Открытый бюджет</a:t>
              </a:r>
            </a:p>
          </p:txBody>
        </p:sp>
        <p:sp>
          <p:nvSpPr>
            <p:cNvPr id="11" name="TextBox 10">
              <a:extLst>
                <a:ext uri="{FF2B5EF4-FFF2-40B4-BE49-F238E27FC236}">
                  <a16:creationId xmlns:a16="http://schemas.microsoft.com/office/drawing/2014/main" id="{A977DBDD-88D3-5127-AD5B-EBAD0D3419BE}"/>
                </a:ext>
              </a:extLst>
            </p:cNvPr>
            <p:cNvSpPr txBox="1"/>
            <p:nvPr/>
          </p:nvSpPr>
          <p:spPr>
            <a:xfrm>
              <a:off x="2162555" y="2169421"/>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2023 год</a:t>
              </a:r>
            </a:p>
          </p:txBody>
        </p:sp>
        <p:sp>
          <p:nvSpPr>
            <p:cNvPr id="12" name="TextBox 11">
              <a:extLst>
                <a:ext uri="{FF2B5EF4-FFF2-40B4-BE49-F238E27FC236}">
                  <a16:creationId xmlns:a16="http://schemas.microsoft.com/office/drawing/2014/main" id="{8EABF707-3098-5726-051F-5955A4FD9E49}"/>
                </a:ext>
              </a:extLst>
            </p:cNvPr>
            <p:cNvSpPr txBox="1"/>
            <p:nvPr/>
          </p:nvSpPr>
          <p:spPr>
            <a:xfrm>
              <a:off x="2192660" y="4053373"/>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2022 год</a:t>
              </a:r>
            </a:p>
          </p:txBody>
        </p:sp>
        <p:sp>
          <p:nvSpPr>
            <p:cNvPr id="13" name="TextBox 12">
              <a:extLst>
                <a:ext uri="{FF2B5EF4-FFF2-40B4-BE49-F238E27FC236}">
                  <a16:creationId xmlns:a16="http://schemas.microsoft.com/office/drawing/2014/main" id="{776615B8-BA8B-EB7D-A69F-9B0BF22F2375}"/>
                </a:ext>
              </a:extLst>
            </p:cNvPr>
            <p:cNvSpPr txBox="1"/>
            <p:nvPr/>
          </p:nvSpPr>
          <p:spPr>
            <a:xfrm>
              <a:off x="3882262" y="4995576"/>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2021 год</a:t>
              </a:r>
            </a:p>
          </p:txBody>
        </p:sp>
        <p:sp>
          <p:nvSpPr>
            <p:cNvPr id="14" name="TextBox 13">
              <a:extLst>
                <a:ext uri="{FF2B5EF4-FFF2-40B4-BE49-F238E27FC236}">
                  <a16:creationId xmlns:a16="http://schemas.microsoft.com/office/drawing/2014/main" id="{539D6C7C-0E30-53DA-CCEE-818D938D3599}"/>
                </a:ext>
              </a:extLst>
            </p:cNvPr>
            <p:cNvSpPr txBox="1"/>
            <p:nvPr/>
          </p:nvSpPr>
          <p:spPr>
            <a:xfrm>
              <a:off x="5557891" y="2168966"/>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2019 год</a:t>
              </a:r>
            </a:p>
          </p:txBody>
        </p:sp>
        <p:sp>
          <p:nvSpPr>
            <p:cNvPr id="15" name="TextBox 14">
              <a:extLst>
                <a:ext uri="{FF2B5EF4-FFF2-40B4-BE49-F238E27FC236}">
                  <a16:creationId xmlns:a16="http://schemas.microsoft.com/office/drawing/2014/main" id="{995A6084-66E2-1229-EEE5-D3C708C37A3C}"/>
                </a:ext>
              </a:extLst>
            </p:cNvPr>
            <p:cNvSpPr txBox="1"/>
            <p:nvPr/>
          </p:nvSpPr>
          <p:spPr>
            <a:xfrm>
              <a:off x="5555920" y="4044950"/>
              <a:ext cx="1368152" cy="477054"/>
            </a:xfrm>
            <a:prstGeom prst="rect">
              <a:avLst/>
            </a:prstGeom>
            <a:noFill/>
          </p:spPr>
          <p:txBody>
            <a:bodyPr wrap="square" rtlCol="0">
              <a:spAutoFit/>
            </a:bodyPr>
            <a:lstStyle/>
            <a:p>
              <a:r>
                <a:rPr lang="ru-RU" sz="2500" b="1" dirty="0">
                  <a:solidFill>
                    <a:srgbClr val="C00000"/>
                  </a:solidFill>
                  <a:effectLst>
                    <a:outerShdw blurRad="38100" dist="38100" dir="2700000" algn="tl">
                      <a:srgbClr val="000000">
                        <a:alpha val="43137"/>
                      </a:srgbClr>
                    </a:outerShdw>
                  </a:effectLst>
                </a:rPr>
                <a:t>2020 год</a:t>
              </a:r>
            </a:p>
          </p:txBody>
        </p:sp>
        <p:pic>
          <p:nvPicPr>
            <p:cNvPr id="16" name="Picture 4" descr="Picture background">
              <a:extLst>
                <a:ext uri="{FF2B5EF4-FFF2-40B4-BE49-F238E27FC236}">
                  <a16:creationId xmlns:a16="http://schemas.microsoft.com/office/drawing/2014/main" id="{445FA2AD-97D1-551E-D86A-645E791E50AD}"/>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2170384" y="2485054"/>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Picture background">
              <a:extLst>
                <a:ext uri="{FF2B5EF4-FFF2-40B4-BE49-F238E27FC236}">
                  <a16:creationId xmlns:a16="http://schemas.microsoft.com/office/drawing/2014/main" id="{C3F43D49-355C-1B22-7C92-531C9E3442F8}"/>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2191364" y="4357867"/>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Picture background">
              <a:extLst>
                <a:ext uri="{FF2B5EF4-FFF2-40B4-BE49-F238E27FC236}">
                  <a16:creationId xmlns:a16="http://schemas.microsoft.com/office/drawing/2014/main" id="{1C007BED-A0F9-2A93-18AA-2D03B9A0E66A}"/>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3882262" y="5301208"/>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Picture background">
              <a:extLst>
                <a:ext uri="{FF2B5EF4-FFF2-40B4-BE49-F238E27FC236}">
                  <a16:creationId xmlns:a16="http://schemas.microsoft.com/office/drawing/2014/main" id="{8463A48A-2BE1-289D-B3DD-F1AB2921F38B}"/>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5557891" y="4328471"/>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Picture background">
              <a:extLst>
                <a:ext uri="{FF2B5EF4-FFF2-40B4-BE49-F238E27FC236}">
                  <a16:creationId xmlns:a16="http://schemas.microsoft.com/office/drawing/2014/main" id="{22D7388C-07BD-101A-9EBB-AABDD755C005}"/>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5626363" y="2473008"/>
              <a:ext cx="1227266" cy="175247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Picture background">
              <a:extLst>
                <a:ext uri="{FF2B5EF4-FFF2-40B4-BE49-F238E27FC236}">
                  <a16:creationId xmlns:a16="http://schemas.microsoft.com/office/drawing/2014/main" id="{6F427C95-5496-D0AA-1D9A-E32F01ED4768}"/>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313" b="98646" l="1354" r="34740"/>
                      </a14:imgEffect>
                    </a14:imgLayer>
                  </a14:imgProps>
                </a:ext>
                <a:ext uri="{28A0092B-C50C-407E-A947-70E740481C1C}">
                  <a14:useLocalDpi xmlns:a14="http://schemas.microsoft.com/office/drawing/2010/main" val="0"/>
                </a:ext>
              </a:extLst>
            </a:blip>
            <a:srcRect r="64985"/>
            <a:stretch/>
          </p:blipFill>
          <p:spPr bwMode="auto">
            <a:xfrm>
              <a:off x="3912988" y="1529174"/>
              <a:ext cx="1227266" cy="175247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7510643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61494"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00668" y="25456"/>
            <a:ext cx="8889870" cy="1292662"/>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Рейтинговая оценка платежеспособности и</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качества управления муниципальными финансами,</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баллы</a:t>
            </a:r>
          </a:p>
        </p:txBody>
      </p:sp>
      <p:sp>
        <p:nvSpPr>
          <p:cNvPr id="28"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75</a:t>
            </a:r>
          </a:p>
        </p:txBody>
      </p:sp>
      <p:grpSp>
        <p:nvGrpSpPr>
          <p:cNvPr id="3" name="Группа 2">
            <a:extLst>
              <a:ext uri="{FF2B5EF4-FFF2-40B4-BE49-F238E27FC236}">
                <a16:creationId xmlns:a16="http://schemas.microsoft.com/office/drawing/2014/main" id="{A13BFCF0-A1AD-A320-8D37-1712D69D5C6C}"/>
              </a:ext>
            </a:extLst>
          </p:cNvPr>
          <p:cNvGrpSpPr/>
          <p:nvPr/>
        </p:nvGrpSpPr>
        <p:grpSpPr>
          <a:xfrm>
            <a:off x="254130" y="1346666"/>
            <a:ext cx="8804951" cy="4912320"/>
            <a:chOff x="155575" y="1397000"/>
            <a:chExt cx="8804951" cy="4912320"/>
          </a:xfrm>
        </p:grpSpPr>
        <p:graphicFrame>
          <p:nvGraphicFramePr>
            <p:cNvPr id="8" name="Диаграмма 7">
              <a:extLst>
                <a:ext uri="{FF2B5EF4-FFF2-40B4-BE49-F238E27FC236}">
                  <a16:creationId xmlns:a16="http://schemas.microsoft.com/office/drawing/2014/main" id="{6C90C664-4456-CFF8-8412-A511F7164B00}"/>
                </a:ext>
              </a:extLst>
            </p:cNvPr>
            <p:cNvGraphicFramePr/>
            <p:nvPr>
              <p:extLst>
                <p:ext uri="{D42A27DB-BD31-4B8C-83A1-F6EECF244321}">
                  <p14:modId xmlns:p14="http://schemas.microsoft.com/office/powerpoint/2010/main" val="781018182"/>
                </p:ext>
              </p:extLst>
            </p:nvPr>
          </p:nvGraphicFramePr>
          <p:xfrm>
            <a:off x="155575" y="1397000"/>
            <a:ext cx="8804951" cy="4912320"/>
          </p:xfrm>
          <a:graphic>
            <a:graphicData uri="http://schemas.openxmlformats.org/drawingml/2006/chart">
              <c:chart xmlns:c="http://schemas.openxmlformats.org/drawingml/2006/chart" xmlns:r="http://schemas.openxmlformats.org/officeDocument/2006/relationships" r:id="rId4"/>
            </a:graphicData>
          </a:graphic>
        </p:graphicFrame>
        <p:pic>
          <p:nvPicPr>
            <p:cNvPr id="9" name="Рисунок 8">
              <a:extLst>
                <a:ext uri="{FF2B5EF4-FFF2-40B4-BE49-F238E27FC236}">
                  <a16:creationId xmlns:a16="http://schemas.microsoft.com/office/drawing/2014/main" id="{F6659FE3-5710-3D85-DB6B-5D24DEABD6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919" y="4241978"/>
              <a:ext cx="1193627" cy="1193627"/>
            </a:xfrm>
            <a:prstGeom prst="ellipse">
              <a:avLst/>
            </a:prstGeom>
          </p:spPr>
        </p:pic>
        <p:pic>
          <p:nvPicPr>
            <p:cNvPr id="10" name="Рисунок 9">
              <a:extLst>
                <a:ext uri="{FF2B5EF4-FFF2-40B4-BE49-F238E27FC236}">
                  <a16:creationId xmlns:a16="http://schemas.microsoft.com/office/drawing/2014/main" id="{B10FFD06-8C6A-55A5-658F-05988253AB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00945" y="4273718"/>
              <a:ext cx="1219713" cy="1205779"/>
            </a:xfrm>
            <a:prstGeom prst="ellipse">
              <a:avLst/>
            </a:prstGeom>
          </p:spPr>
        </p:pic>
        <p:pic>
          <p:nvPicPr>
            <p:cNvPr id="11" name="Рисунок 10">
              <a:extLst>
                <a:ext uri="{FF2B5EF4-FFF2-40B4-BE49-F238E27FC236}">
                  <a16:creationId xmlns:a16="http://schemas.microsoft.com/office/drawing/2014/main" id="{1F6B98C8-CF08-BE80-E62F-1FBCC4C2294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33293" y="4229826"/>
              <a:ext cx="1205779" cy="1205779"/>
            </a:xfrm>
            <a:prstGeom prst="ellipse">
              <a:avLst/>
            </a:prstGeom>
          </p:spPr>
        </p:pic>
        <p:pic>
          <p:nvPicPr>
            <p:cNvPr id="12" name="Рисунок 11">
              <a:extLst>
                <a:ext uri="{FF2B5EF4-FFF2-40B4-BE49-F238E27FC236}">
                  <a16:creationId xmlns:a16="http://schemas.microsoft.com/office/drawing/2014/main" id="{4FDA4D7F-4612-C5E4-8AB2-87429B96E0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4371" y="4251772"/>
              <a:ext cx="1219713" cy="1205779"/>
            </a:xfrm>
            <a:prstGeom prst="ellipse">
              <a:avLst/>
            </a:prstGeom>
          </p:spPr>
        </p:pic>
        <p:grpSp>
          <p:nvGrpSpPr>
            <p:cNvPr id="13" name="Группа 12">
              <a:extLst>
                <a:ext uri="{FF2B5EF4-FFF2-40B4-BE49-F238E27FC236}">
                  <a16:creationId xmlns:a16="http://schemas.microsoft.com/office/drawing/2014/main" id="{250D959B-AF19-E9CF-16DC-8D17305D0BE5}"/>
                </a:ext>
              </a:extLst>
            </p:cNvPr>
            <p:cNvGrpSpPr/>
            <p:nvPr/>
          </p:nvGrpSpPr>
          <p:grpSpPr>
            <a:xfrm>
              <a:off x="5052207" y="4302743"/>
              <a:ext cx="1235222" cy="1886399"/>
              <a:chOff x="5031480" y="4686918"/>
              <a:chExt cx="1235222" cy="1886399"/>
            </a:xfrm>
          </p:grpSpPr>
          <p:grpSp>
            <p:nvGrpSpPr>
              <p:cNvPr id="30" name="Группа 29">
                <a:extLst>
                  <a:ext uri="{FF2B5EF4-FFF2-40B4-BE49-F238E27FC236}">
                    <a16:creationId xmlns:a16="http://schemas.microsoft.com/office/drawing/2014/main" id="{25F2FD20-AF33-2357-AE68-AB2C1C6A1ABB}"/>
                  </a:ext>
                </a:extLst>
              </p:cNvPr>
              <p:cNvGrpSpPr/>
              <p:nvPr/>
            </p:nvGrpSpPr>
            <p:grpSpPr>
              <a:xfrm>
                <a:off x="5031480" y="4686918"/>
                <a:ext cx="1235222" cy="1886399"/>
                <a:chOff x="6607892" y="4475612"/>
                <a:chExt cx="1235222" cy="1886399"/>
              </a:xfrm>
            </p:grpSpPr>
            <p:pic>
              <p:nvPicPr>
                <p:cNvPr id="32" name="Picture 9" descr="Ribbon Award, Achievement, copyright, electric Blue, prize png | PNGWing">
                  <a:extLst>
                    <a:ext uri="{FF2B5EF4-FFF2-40B4-BE49-F238E27FC236}">
                      <a16:creationId xmlns:a16="http://schemas.microsoft.com/office/drawing/2014/main" id="{E814AB39-4E42-3EB6-1AB8-2F43C5B13374}"/>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backgroundMark x1="6413" y1="91530" x2="35978" y2="63559"/>
                              <a14:backgroundMark x1="70543" y1="93665" x2="77174" y2="57082"/>
                              <a14:backgroundMark x1="22065" y1="59786" x2="49130" y2="64626"/>
                              <a14:backgroundMark x1="68043" y1="61922" x2="77174" y2="54947"/>
                            </a14:backgroundRemoval>
                          </a14:imgEffect>
                        </a14:imgLayer>
                      </a14:imgProps>
                    </a:ext>
                    <a:ext uri="{28A0092B-C50C-407E-A947-70E740481C1C}">
                      <a14:useLocalDpi xmlns:a14="http://schemas.microsoft.com/office/drawing/2010/main" val="0"/>
                    </a:ext>
                  </a:extLst>
                </a:blip>
                <a:srcRect/>
                <a:stretch>
                  <a:fillRect/>
                </a:stretch>
              </p:blipFill>
              <p:spPr bwMode="auto">
                <a:xfrm>
                  <a:off x="6607892" y="4475612"/>
                  <a:ext cx="1235222" cy="1886399"/>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1" descr="Медали на заказ: купить медали в Москве: изготовление медалей с  гравировкой: медаль с надписью на заказ">
                  <a:extLst>
                    <a:ext uri="{FF2B5EF4-FFF2-40B4-BE49-F238E27FC236}">
                      <a16:creationId xmlns:a16="http://schemas.microsoft.com/office/drawing/2014/main" id="{BD1F9FF7-6B14-6BB4-1C88-BD741303C58F}"/>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2000" r="97333"/>
                          </a14:imgEffect>
                        </a14:imgLayer>
                      </a14:imgProps>
                    </a:ext>
                    <a:ext uri="{28A0092B-C50C-407E-A947-70E740481C1C}">
                      <a14:useLocalDpi xmlns:a14="http://schemas.microsoft.com/office/drawing/2010/main" val="0"/>
                    </a:ext>
                  </a:extLst>
                </a:blip>
                <a:srcRect l="7490" t="17225" r="7282" b="18083"/>
                <a:stretch/>
              </p:blipFill>
              <p:spPr bwMode="auto">
                <a:xfrm>
                  <a:off x="6750094" y="4487470"/>
                  <a:ext cx="918922" cy="1080120"/>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TextBox 30">
                <a:extLst>
                  <a:ext uri="{FF2B5EF4-FFF2-40B4-BE49-F238E27FC236}">
                    <a16:creationId xmlns:a16="http://schemas.microsoft.com/office/drawing/2014/main" id="{27EDF3B9-6AF3-88A8-13DC-84EF132C31F9}"/>
                  </a:ext>
                </a:extLst>
              </p:cNvPr>
              <p:cNvSpPr txBox="1"/>
              <p:nvPr/>
            </p:nvSpPr>
            <p:spPr>
              <a:xfrm>
                <a:off x="5362346" y="4876061"/>
                <a:ext cx="498855" cy="769441"/>
              </a:xfrm>
              <a:prstGeom prst="rect">
                <a:avLst/>
              </a:prstGeom>
              <a:noFill/>
            </p:spPr>
            <p:txBody>
              <a:bodyPr wrap="none" rtlCol="0">
                <a:spAutoFit/>
              </a:bodyPr>
              <a:lstStyle/>
              <a:p>
                <a:pPr algn="l" rtl="0" fontAlgn="base">
                  <a:spcBef>
                    <a:spcPct val="0"/>
                  </a:spcBef>
                  <a:spcAft>
                    <a:spcPct val="0"/>
                  </a:spcAft>
                </a:pPr>
                <a:r>
                  <a:rPr lang="ru-RU" sz="4400" kern="1200" dirty="0">
                    <a:solidFill>
                      <a:srgbClr val="0038A8"/>
                    </a:solidFill>
                    <a:latin typeface="Arial" charset="0"/>
                    <a:ea typeface="+mn-ea"/>
                    <a:cs typeface="Arial" charset="0"/>
                  </a:rPr>
                  <a:t>4</a:t>
                </a:r>
              </a:p>
            </p:txBody>
          </p:sp>
        </p:grpSp>
        <p:grpSp>
          <p:nvGrpSpPr>
            <p:cNvPr id="14" name="Группа 13">
              <a:extLst>
                <a:ext uri="{FF2B5EF4-FFF2-40B4-BE49-F238E27FC236}">
                  <a16:creationId xmlns:a16="http://schemas.microsoft.com/office/drawing/2014/main" id="{23B4DA2C-1DAC-69F1-649E-EB0B09DDCAE7}"/>
                </a:ext>
              </a:extLst>
            </p:cNvPr>
            <p:cNvGrpSpPr/>
            <p:nvPr/>
          </p:nvGrpSpPr>
          <p:grpSpPr>
            <a:xfrm>
              <a:off x="6153656" y="4314601"/>
              <a:ext cx="1235222" cy="1886399"/>
              <a:chOff x="5803900" y="4638945"/>
              <a:chExt cx="1235222" cy="1886399"/>
            </a:xfrm>
          </p:grpSpPr>
          <p:grpSp>
            <p:nvGrpSpPr>
              <p:cNvPr id="20" name="Группа 19">
                <a:extLst>
                  <a:ext uri="{FF2B5EF4-FFF2-40B4-BE49-F238E27FC236}">
                    <a16:creationId xmlns:a16="http://schemas.microsoft.com/office/drawing/2014/main" id="{EC23A20F-100D-83BB-9CD8-A139870D6F3F}"/>
                  </a:ext>
                </a:extLst>
              </p:cNvPr>
              <p:cNvGrpSpPr/>
              <p:nvPr/>
            </p:nvGrpSpPr>
            <p:grpSpPr>
              <a:xfrm>
                <a:off x="5803900" y="4638945"/>
                <a:ext cx="1235222" cy="1886399"/>
                <a:chOff x="7380312" y="4427639"/>
                <a:chExt cx="1235222" cy="1886399"/>
              </a:xfrm>
            </p:grpSpPr>
            <p:pic>
              <p:nvPicPr>
                <p:cNvPr id="22" name="Picture 9" descr="Ribbon Award, Achievement, copyright, electric Blue, prize png | PNGWing">
                  <a:extLst>
                    <a:ext uri="{FF2B5EF4-FFF2-40B4-BE49-F238E27FC236}">
                      <a16:creationId xmlns:a16="http://schemas.microsoft.com/office/drawing/2014/main" id="{36609814-038D-53FB-7F1E-EB3A0F93153D}"/>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backgroundMark x1="6413" y1="91530" x2="35978" y2="63559"/>
                              <a14:backgroundMark x1="70543" y1="93665" x2="77174" y2="57082"/>
                              <a14:backgroundMark x1="22065" y1="59786" x2="49130" y2="64626"/>
                              <a14:backgroundMark x1="68043" y1="61922" x2="77174" y2="54947"/>
                            </a14:backgroundRemoval>
                          </a14:imgEffect>
                        </a14:imgLayer>
                      </a14:imgProps>
                    </a:ext>
                    <a:ext uri="{28A0092B-C50C-407E-A947-70E740481C1C}">
                      <a14:useLocalDpi xmlns:a14="http://schemas.microsoft.com/office/drawing/2010/main" val="0"/>
                    </a:ext>
                  </a:extLst>
                </a:blip>
                <a:srcRect/>
                <a:stretch>
                  <a:fillRect/>
                </a:stretch>
              </p:blipFill>
              <p:spPr bwMode="auto">
                <a:xfrm>
                  <a:off x="7380312" y="4427639"/>
                  <a:ext cx="1235222" cy="188639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1" descr="Медали на заказ: купить медали в Москве: изготовление медалей с  гравировкой: медаль с надписью на заказ">
                  <a:extLst>
                    <a:ext uri="{FF2B5EF4-FFF2-40B4-BE49-F238E27FC236}">
                      <a16:creationId xmlns:a16="http://schemas.microsoft.com/office/drawing/2014/main" id="{0E790B50-EF24-61CF-487C-D4D045EA904F}"/>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2000" r="97333"/>
                          </a14:imgEffect>
                        </a14:imgLayer>
                      </a14:imgProps>
                    </a:ext>
                    <a:ext uri="{28A0092B-C50C-407E-A947-70E740481C1C}">
                      <a14:useLocalDpi xmlns:a14="http://schemas.microsoft.com/office/drawing/2010/main" val="0"/>
                    </a:ext>
                  </a:extLst>
                </a:blip>
                <a:srcRect l="7490" t="17225" r="7282" b="18083"/>
                <a:stretch/>
              </p:blipFill>
              <p:spPr bwMode="auto">
                <a:xfrm>
                  <a:off x="7524634" y="4437113"/>
                  <a:ext cx="918922" cy="1080120"/>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a:extLst>
                  <a:ext uri="{FF2B5EF4-FFF2-40B4-BE49-F238E27FC236}">
                    <a16:creationId xmlns:a16="http://schemas.microsoft.com/office/drawing/2014/main" id="{5D6FE38C-2E8B-7782-5ACD-21F83AD4EAB2}"/>
                  </a:ext>
                </a:extLst>
              </p:cNvPr>
              <p:cNvSpPr txBox="1"/>
              <p:nvPr/>
            </p:nvSpPr>
            <p:spPr>
              <a:xfrm>
                <a:off x="6133506" y="4803758"/>
                <a:ext cx="498855" cy="769441"/>
              </a:xfrm>
              <a:prstGeom prst="rect">
                <a:avLst/>
              </a:prstGeom>
              <a:noFill/>
            </p:spPr>
            <p:txBody>
              <a:bodyPr wrap="none" rtlCol="0">
                <a:spAutoFit/>
              </a:bodyPr>
              <a:lstStyle/>
              <a:p>
                <a:pPr algn="l" rtl="0" fontAlgn="base">
                  <a:spcBef>
                    <a:spcPct val="0"/>
                  </a:spcBef>
                  <a:spcAft>
                    <a:spcPct val="0"/>
                  </a:spcAft>
                </a:pPr>
                <a:r>
                  <a:rPr lang="ru-RU" sz="4400" kern="1200" dirty="0">
                    <a:solidFill>
                      <a:srgbClr val="0038A8"/>
                    </a:solidFill>
                    <a:latin typeface="Arial" charset="0"/>
                    <a:ea typeface="+mn-ea"/>
                    <a:cs typeface="Arial" charset="0"/>
                  </a:rPr>
                  <a:t>4</a:t>
                </a:r>
              </a:p>
            </p:txBody>
          </p:sp>
        </p:grpSp>
        <p:grpSp>
          <p:nvGrpSpPr>
            <p:cNvPr id="15" name="Группа 14">
              <a:extLst>
                <a:ext uri="{FF2B5EF4-FFF2-40B4-BE49-F238E27FC236}">
                  <a16:creationId xmlns:a16="http://schemas.microsoft.com/office/drawing/2014/main" id="{F0FF68B8-780E-7B80-818F-792BBB16CB49}"/>
                </a:ext>
              </a:extLst>
            </p:cNvPr>
            <p:cNvGrpSpPr/>
            <p:nvPr/>
          </p:nvGrpSpPr>
          <p:grpSpPr>
            <a:xfrm>
              <a:off x="7263859" y="4311678"/>
              <a:ext cx="1235222" cy="1886399"/>
              <a:chOff x="5803900" y="4638945"/>
              <a:chExt cx="1235222" cy="1886399"/>
            </a:xfrm>
          </p:grpSpPr>
          <p:grpSp>
            <p:nvGrpSpPr>
              <p:cNvPr id="16" name="Группа 15">
                <a:extLst>
                  <a:ext uri="{FF2B5EF4-FFF2-40B4-BE49-F238E27FC236}">
                    <a16:creationId xmlns:a16="http://schemas.microsoft.com/office/drawing/2014/main" id="{34758A13-7926-9408-9C55-893F985232C0}"/>
                  </a:ext>
                </a:extLst>
              </p:cNvPr>
              <p:cNvGrpSpPr/>
              <p:nvPr/>
            </p:nvGrpSpPr>
            <p:grpSpPr>
              <a:xfrm>
                <a:off x="5803900" y="4638945"/>
                <a:ext cx="1235222" cy="1886399"/>
                <a:chOff x="7380312" y="4427639"/>
                <a:chExt cx="1235222" cy="1886399"/>
              </a:xfrm>
            </p:grpSpPr>
            <p:pic>
              <p:nvPicPr>
                <p:cNvPr id="18" name="Picture 9" descr="Ribbon Award, Achievement, copyright, electric Blue, prize png | PNGWing">
                  <a:extLst>
                    <a:ext uri="{FF2B5EF4-FFF2-40B4-BE49-F238E27FC236}">
                      <a16:creationId xmlns:a16="http://schemas.microsoft.com/office/drawing/2014/main" id="{07EED4B2-38DB-DEC1-0603-B8609F1E3341}"/>
                    </a:ext>
                  </a:extLst>
                </p:cNvPr>
                <p:cNvPicPr>
                  <a:picLocks noChangeAspect="1" noChangeArrowheads="1"/>
                </p:cNvPicPr>
                <p:nvPr/>
              </p:nvPicPr>
              <p:blipFill>
                <a:blip r:embed="rId8" cstate="print">
                  <a:duotone>
                    <a:schemeClr val="accent1">
                      <a:shade val="45000"/>
                      <a:satMod val="135000"/>
                    </a:schemeClr>
                    <a:prstClr val="white"/>
                  </a:duotone>
                  <a:extLst>
                    <a:ext uri="{BEBA8EAE-BF5A-486C-A8C5-ECC9F3942E4B}">
                      <a14:imgProps xmlns:a14="http://schemas.microsoft.com/office/drawing/2010/main">
                        <a14:imgLayer r:embed="rId9">
                          <a14:imgEffect>
                            <a14:backgroundRemoval t="0" b="100000" l="0" r="100000">
                              <a14:backgroundMark x1="6413" y1="91530" x2="35978" y2="63559"/>
                              <a14:backgroundMark x1="70543" y1="93665" x2="77174" y2="57082"/>
                              <a14:backgroundMark x1="22065" y1="59786" x2="49130" y2="64626"/>
                              <a14:backgroundMark x1="68043" y1="61922" x2="77174" y2="54947"/>
                            </a14:backgroundRemoval>
                          </a14:imgEffect>
                        </a14:imgLayer>
                      </a14:imgProps>
                    </a:ext>
                    <a:ext uri="{28A0092B-C50C-407E-A947-70E740481C1C}">
                      <a14:useLocalDpi xmlns:a14="http://schemas.microsoft.com/office/drawing/2010/main" val="0"/>
                    </a:ext>
                  </a:extLst>
                </a:blip>
                <a:srcRect/>
                <a:stretch>
                  <a:fillRect/>
                </a:stretch>
              </p:blipFill>
              <p:spPr bwMode="auto">
                <a:xfrm>
                  <a:off x="7380312" y="4427639"/>
                  <a:ext cx="1235222" cy="188639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1" descr="Медали на заказ: купить медали в Москве: изготовление медалей с  гравировкой: медаль с надписью на заказ">
                  <a:extLst>
                    <a:ext uri="{FF2B5EF4-FFF2-40B4-BE49-F238E27FC236}">
                      <a16:creationId xmlns:a16="http://schemas.microsoft.com/office/drawing/2014/main" id="{B9EC1443-6BD2-84BB-1464-29B9E2199AE8}"/>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2000" r="97333"/>
                          </a14:imgEffect>
                        </a14:imgLayer>
                      </a14:imgProps>
                    </a:ext>
                    <a:ext uri="{28A0092B-C50C-407E-A947-70E740481C1C}">
                      <a14:useLocalDpi xmlns:a14="http://schemas.microsoft.com/office/drawing/2010/main" val="0"/>
                    </a:ext>
                  </a:extLst>
                </a:blip>
                <a:srcRect l="7490" t="17225" r="7282" b="18083"/>
                <a:stretch/>
              </p:blipFill>
              <p:spPr bwMode="auto">
                <a:xfrm>
                  <a:off x="7524634" y="4437113"/>
                  <a:ext cx="918922" cy="1080120"/>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Box 16">
                <a:extLst>
                  <a:ext uri="{FF2B5EF4-FFF2-40B4-BE49-F238E27FC236}">
                    <a16:creationId xmlns:a16="http://schemas.microsoft.com/office/drawing/2014/main" id="{E9BB613A-C79F-FCA7-5E8E-1B25939F731E}"/>
                  </a:ext>
                </a:extLst>
              </p:cNvPr>
              <p:cNvSpPr txBox="1"/>
              <p:nvPr/>
            </p:nvSpPr>
            <p:spPr>
              <a:xfrm>
                <a:off x="5979773" y="4893959"/>
                <a:ext cx="854721" cy="600164"/>
              </a:xfrm>
              <a:prstGeom prst="rect">
                <a:avLst/>
              </a:prstGeom>
              <a:noFill/>
            </p:spPr>
            <p:txBody>
              <a:bodyPr wrap="none" rtlCol="0">
                <a:spAutoFit/>
              </a:bodyPr>
              <a:lstStyle/>
              <a:p>
                <a:pPr algn="ctr" rtl="0" fontAlgn="base">
                  <a:spcBef>
                    <a:spcPct val="0"/>
                  </a:spcBef>
                  <a:spcAft>
                    <a:spcPct val="0"/>
                  </a:spcAft>
                </a:pPr>
                <a:r>
                  <a:rPr lang="ru-RU" sz="1100" b="1" kern="1200" dirty="0">
                    <a:solidFill>
                      <a:schemeClr val="tx2">
                        <a:lumMod val="50000"/>
                      </a:schemeClr>
                    </a:solidFill>
                    <a:latin typeface="Arial" charset="0"/>
                    <a:ea typeface="+mn-ea"/>
                    <a:cs typeface="Arial" charset="0"/>
                  </a:rPr>
                  <a:t>Высокий </a:t>
                </a:r>
              </a:p>
              <a:p>
                <a:pPr algn="ctr" rtl="0" fontAlgn="base">
                  <a:spcBef>
                    <a:spcPct val="0"/>
                  </a:spcBef>
                  <a:spcAft>
                    <a:spcPct val="0"/>
                  </a:spcAft>
                </a:pPr>
                <a:r>
                  <a:rPr lang="ru-RU" sz="1100" b="1" dirty="0">
                    <a:solidFill>
                      <a:schemeClr val="tx2">
                        <a:lumMod val="50000"/>
                      </a:schemeClr>
                    </a:solidFill>
                    <a:latin typeface="Arial" charset="0"/>
                    <a:cs typeface="Arial" charset="0"/>
                  </a:rPr>
                  <a:t>у</a:t>
                </a:r>
                <a:r>
                  <a:rPr lang="ru-RU" sz="1100" b="1" kern="1200" dirty="0">
                    <a:solidFill>
                      <a:schemeClr val="tx2">
                        <a:lumMod val="50000"/>
                      </a:schemeClr>
                    </a:solidFill>
                    <a:latin typeface="Arial" charset="0"/>
                    <a:ea typeface="+mn-ea"/>
                    <a:cs typeface="Arial" charset="0"/>
                  </a:rPr>
                  <a:t>ровень</a:t>
                </a:r>
              </a:p>
              <a:p>
                <a:pPr algn="ctr" rtl="0" fontAlgn="base">
                  <a:spcBef>
                    <a:spcPct val="0"/>
                  </a:spcBef>
                  <a:spcAft>
                    <a:spcPct val="0"/>
                  </a:spcAft>
                </a:pPr>
                <a:r>
                  <a:rPr lang="ru-RU" sz="1100" b="1" kern="1200" dirty="0">
                    <a:solidFill>
                      <a:schemeClr val="tx2">
                        <a:lumMod val="50000"/>
                      </a:schemeClr>
                    </a:solidFill>
                    <a:latin typeface="Arial" charset="0"/>
                    <a:ea typeface="+mn-ea"/>
                    <a:cs typeface="Arial" charset="0"/>
                  </a:rPr>
                  <a:t> качества</a:t>
                </a:r>
              </a:p>
            </p:txBody>
          </p:sp>
        </p:grpSp>
      </p:grpSp>
    </p:spTree>
    <p:extLst>
      <p:ext uri="{BB962C8B-B14F-4D97-AF65-F5344CB8AC3E}">
        <p14:creationId xmlns:p14="http://schemas.microsoft.com/office/powerpoint/2010/main" val="243808341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95159" y="14920"/>
            <a:ext cx="7353681" cy="1692771"/>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Контактная информация </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финансовому управлению</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администрации муниципального округа </a:t>
            </a:r>
          </a:p>
          <a:p>
            <a:pPr algn="ctr" fontAlgn="base">
              <a:spcBef>
                <a:spcPct val="0"/>
              </a:spcBef>
              <a:spcAft>
                <a:spcPct val="0"/>
              </a:spcAft>
            </a:pPr>
            <a:r>
              <a:rPr lang="ru-RU" sz="26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город Первомайск Нижегородской области</a:t>
            </a:r>
          </a:p>
        </p:txBody>
      </p: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6911" y="3853865"/>
            <a:ext cx="3668233" cy="2550409"/>
          </a:xfrm>
          <a:prstGeom prst="rect">
            <a:avLst/>
          </a:prstGeom>
          <a:ln>
            <a:noFill/>
          </a:ln>
          <a:effectLst>
            <a:outerShdw blurRad="292100" dist="139700" dir="2700000" algn="tl" rotWithShape="0">
              <a:srgbClr val="333333">
                <a:alpha val="65000"/>
              </a:srgbClr>
            </a:outerShdw>
          </a:effectLst>
        </p:spPr>
      </p:pic>
      <p:sp>
        <p:nvSpPr>
          <p:cNvPr id="9" name="Text Box 15"/>
          <p:cNvSpPr txBox="1">
            <a:spLocks noChangeArrowheads="1"/>
          </p:cNvSpPr>
          <p:nvPr/>
        </p:nvSpPr>
        <p:spPr bwMode="auto">
          <a:xfrm>
            <a:off x="-1" y="2199567"/>
            <a:ext cx="8205677" cy="330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Финансовое управление администрации муниципального округа город Первомайск Нижегородской области</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607760, Нижегородская область, г.Первомайск, пл.Ульянова, д.2</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Тел. (883139) 2-27-65</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Адрес электронной почты: </a:t>
            </a:r>
            <a:r>
              <a:rPr lang="en-US" altLang="ru-RU" sz="1900" b="1" i="1" dirty="0">
                <a:solidFill>
                  <a:prstClr val="black"/>
                </a:solidFill>
                <a:latin typeface="Times New Roman" pitchFamily="18" charset="0"/>
                <a:cs typeface="Times New Roman" pitchFamily="18" charset="0"/>
              </a:rPr>
              <a:t>email</a:t>
            </a:r>
            <a:r>
              <a:rPr lang="ru-RU" altLang="ru-RU" sz="1900" b="1" i="1" dirty="0">
                <a:solidFill>
                  <a:prstClr val="black"/>
                </a:solidFill>
                <a:latin typeface="Times New Roman" pitchFamily="18" charset="0"/>
                <a:cs typeface="Times New Roman" pitchFamily="18" charset="0"/>
              </a:rPr>
              <a:t>:</a:t>
            </a:r>
            <a:r>
              <a:rPr lang="en-US" altLang="ru-RU" sz="1900" b="1" i="1" dirty="0">
                <a:solidFill>
                  <a:prstClr val="black"/>
                </a:solidFill>
                <a:latin typeface="Times New Roman" pitchFamily="18" charset="0"/>
                <a:cs typeface="Times New Roman" pitchFamily="18" charset="0"/>
              </a:rPr>
              <a:t>fo@1maysk.ru</a:t>
            </a:r>
            <a:endParaRPr lang="ru-RU" altLang="ru-RU" sz="1900" b="1" i="1" dirty="0">
              <a:solidFill>
                <a:prstClr val="black"/>
              </a:solidFill>
              <a:latin typeface="Times New Roman" pitchFamily="18" charset="0"/>
              <a:cs typeface="Times New Roman" pitchFamily="18" charset="0"/>
            </a:endParaRPr>
          </a:p>
          <a:p>
            <a:pPr eaLnBrk="1" fontAlgn="base" hangingPunct="1">
              <a:spcBef>
                <a:spcPct val="0"/>
              </a:spcBef>
              <a:spcAft>
                <a:spcPct val="0"/>
              </a:spcAft>
            </a:pPr>
            <a:r>
              <a:rPr lang="ru-RU" sz="1900" b="1" i="1" dirty="0">
                <a:latin typeface="Times New Roman" pitchFamily="18" charset="0"/>
                <a:cs typeface="Times New Roman" pitchFamily="18" charset="0"/>
              </a:rPr>
              <a:t>Официальный сайт: </a:t>
            </a:r>
            <a:r>
              <a:rPr lang="en-US" sz="1900" b="1" i="1" dirty="0">
                <a:latin typeface="Times New Roman" pitchFamily="18" charset="0"/>
                <a:cs typeface="Times New Roman" pitchFamily="18" charset="0"/>
              </a:rPr>
              <a:t>http</a:t>
            </a:r>
            <a:r>
              <a:rPr lang="ru-RU" sz="1900" b="1" i="1" dirty="0">
                <a:latin typeface="Times New Roman" pitchFamily="18" charset="0"/>
                <a:cs typeface="Times New Roman" pitchFamily="18" charset="0"/>
              </a:rPr>
              <a:t>://1</a:t>
            </a:r>
            <a:r>
              <a:rPr lang="en-US" sz="1900" b="1" i="1" dirty="0" err="1">
                <a:latin typeface="Times New Roman" pitchFamily="18" charset="0"/>
                <a:cs typeface="Times New Roman" pitchFamily="18" charset="0"/>
              </a:rPr>
              <a:t>maysk</a:t>
            </a:r>
            <a:r>
              <a:rPr lang="ru-RU" sz="1900" b="1" i="1" dirty="0">
                <a:latin typeface="Times New Roman" pitchFamily="18" charset="0"/>
                <a:cs typeface="Times New Roman" pitchFamily="18" charset="0"/>
              </a:rPr>
              <a:t>.</a:t>
            </a:r>
            <a:r>
              <a:rPr lang="en-US" sz="1900" b="1" i="1" dirty="0" err="1">
                <a:latin typeface="Times New Roman" pitchFamily="18" charset="0"/>
                <a:cs typeface="Times New Roman" pitchFamily="18" charset="0"/>
              </a:rPr>
              <a:t>nobl</a:t>
            </a:r>
            <a:r>
              <a:rPr lang="ru-RU" sz="1900" b="1" i="1" dirty="0">
                <a:latin typeface="Times New Roman" pitchFamily="18" charset="0"/>
                <a:cs typeface="Times New Roman" pitchFamily="18" charset="0"/>
              </a:rPr>
              <a:t>.</a:t>
            </a:r>
            <a:r>
              <a:rPr lang="en-US" sz="1900" b="1" i="1" dirty="0" err="1">
                <a:latin typeface="Times New Roman" pitchFamily="18" charset="0"/>
                <a:cs typeface="Times New Roman" pitchFamily="18" charset="0"/>
              </a:rPr>
              <a:t>ru</a:t>
            </a:r>
            <a:endParaRPr lang="en-US" altLang="ru-RU" sz="1900" b="1" i="1" dirty="0">
              <a:solidFill>
                <a:prstClr val="black"/>
              </a:solidFill>
              <a:latin typeface="Times New Roman" pitchFamily="18" charset="0"/>
              <a:cs typeface="Times New Roman" pitchFamily="18" charset="0"/>
            </a:endParaRP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График работы:</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Понедельник - пятница – с 8-00 до 17-00</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Обеденный перерыв - с 12-00 до 13-00</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Суббота, воскресенье – выходные дни</a:t>
            </a:r>
          </a:p>
          <a:p>
            <a:pPr eaLnBrk="1" fontAlgn="base" hangingPunct="1">
              <a:spcBef>
                <a:spcPct val="0"/>
              </a:spcBef>
              <a:spcAft>
                <a:spcPct val="0"/>
              </a:spcAft>
            </a:pPr>
            <a:r>
              <a:rPr lang="ru-RU" altLang="ru-RU" sz="1900" b="1" i="1" dirty="0">
                <a:solidFill>
                  <a:prstClr val="black"/>
                </a:solidFill>
                <a:latin typeface="Times New Roman" pitchFamily="18" charset="0"/>
                <a:cs typeface="Times New Roman" pitchFamily="18" charset="0"/>
              </a:rPr>
              <a:t>Часы приема граждан: пятница с 9-00 до 12-00</a:t>
            </a:r>
          </a:p>
        </p:txBody>
      </p:sp>
      <p:sp>
        <p:nvSpPr>
          <p:cNvPr id="10"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76</a:t>
            </a:r>
          </a:p>
        </p:txBody>
      </p:sp>
    </p:spTree>
    <p:extLst>
      <p:ext uri="{BB962C8B-B14F-4D97-AF65-F5344CB8AC3E}">
        <p14:creationId xmlns:p14="http://schemas.microsoft.com/office/powerpoint/2010/main" val="631023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11</a:t>
            </a:r>
          </a:p>
        </p:txBody>
      </p:sp>
      <p:sp>
        <p:nvSpPr>
          <p:cNvPr id="38" name="Graphic 2"/>
          <p:cNvSpPr/>
          <p:nvPr/>
        </p:nvSpPr>
        <p:spPr>
          <a:xfrm>
            <a:off x="1456870" y="1312984"/>
            <a:ext cx="6857790" cy="568980"/>
          </a:xfrm>
          <a:prstGeom prst="flowChartTerminator">
            <a:avLst/>
          </a:prstGeom>
          <a:gradFill flip="none" rotWithShape="1">
            <a:gsLst>
              <a:gs pos="0">
                <a:schemeClr val="accent4">
                  <a:lumMod val="20000"/>
                  <a:lumOff val="80000"/>
                </a:schemeClr>
              </a:gs>
              <a:gs pos="100000">
                <a:schemeClr val="accent4">
                  <a:lumMod val="60000"/>
                  <a:lumOff val="40000"/>
                </a:schemeClr>
              </a:gs>
            </a:gsLst>
            <a:lin ang="2700000" scaled="1"/>
            <a:tileRect/>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500" kern="0" dirty="0">
                <a:solidFill>
                  <a:srgbClr val="000000"/>
                </a:solidFill>
                <a:latin typeface="Calibri"/>
                <a:cs typeface="Calibri"/>
                <a:sym typeface="Calibri"/>
              </a:rPr>
              <a:t>Обеспечение сбалансированности бюджета</a:t>
            </a:r>
          </a:p>
        </p:txBody>
      </p:sp>
      <p:sp>
        <p:nvSpPr>
          <p:cNvPr id="39" name="Graphic 2"/>
          <p:cNvSpPr/>
          <p:nvPr/>
        </p:nvSpPr>
        <p:spPr>
          <a:xfrm>
            <a:off x="396948" y="1222193"/>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0" name="Прямоугольник 39"/>
          <p:cNvSpPr/>
          <p:nvPr/>
        </p:nvSpPr>
        <p:spPr>
          <a:xfrm>
            <a:off x="-391509" y="139537"/>
            <a:ext cx="9631202" cy="827147"/>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Основные задачи, решаемые в процессе исполнения бюджета в 2025 году</a:t>
            </a:r>
          </a:p>
        </p:txBody>
      </p:sp>
      <p:pic>
        <p:nvPicPr>
          <p:cNvPr id="41" name="Рисунок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704" y="1192304"/>
            <a:ext cx="899014" cy="810340"/>
          </a:xfrm>
          <a:prstGeom prst="flowChartConnector">
            <a:avLst/>
          </a:prstGeom>
          <a:ln>
            <a:noFill/>
          </a:ln>
          <a:effectLst>
            <a:softEdge rad="112500"/>
          </a:effectLst>
        </p:spPr>
      </p:pic>
      <p:sp>
        <p:nvSpPr>
          <p:cNvPr id="42" name="Graphic 2"/>
          <p:cNvSpPr/>
          <p:nvPr/>
        </p:nvSpPr>
        <p:spPr>
          <a:xfrm>
            <a:off x="404835" y="2074579"/>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3" name="Graphic 2"/>
          <p:cNvSpPr/>
          <p:nvPr/>
        </p:nvSpPr>
        <p:spPr>
          <a:xfrm>
            <a:off x="409177" y="3101565"/>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4" name="Graphic 2"/>
          <p:cNvSpPr/>
          <p:nvPr/>
        </p:nvSpPr>
        <p:spPr>
          <a:xfrm>
            <a:off x="413519" y="4039819"/>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5" name="Graphic 2"/>
          <p:cNvSpPr/>
          <p:nvPr/>
        </p:nvSpPr>
        <p:spPr>
          <a:xfrm>
            <a:off x="416946" y="4957765"/>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46" name="Graphic 2"/>
          <p:cNvSpPr/>
          <p:nvPr/>
        </p:nvSpPr>
        <p:spPr>
          <a:xfrm>
            <a:off x="416946" y="5847091"/>
            <a:ext cx="792068" cy="750559"/>
          </a:xfrm>
          <a:custGeom>
            <a:avLst/>
            <a:gdLst/>
            <a:ahLst/>
            <a:cxnLst>
              <a:cxn ang="0">
                <a:pos x="wd2" y="hd2"/>
              </a:cxn>
              <a:cxn ang="5400000">
                <a:pos x="wd2" y="hd2"/>
              </a:cxn>
              <a:cxn ang="10800000">
                <a:pos x="wd2" y="hd2"/>
              </a:cxn>
              <a:cxn ang="16200000">
                <a:pos x="wd2" y="hd2"/>
              </a:cxn>
            </a:cxnLst>
            <a:rect l="0" t="0" r="r" b="b"/>
            <a:pathLst>
              <a:path w="21588" h="21600" extrusionOk="0">
                <a:moveTo>
                  <a:pt x="10800" y="21600"/>
                </a:moveTo>
                <a:cubicBezTo>
                  <a:pt x="4844" y="21600"/>
                  <a:pt x="12" y="16765"/>
                  <a:pt x="0" y="10806"/>
                </a:cubicBezTo>
                <a:cubicBezTo>
                  <a:pt x="-12" y="4847"/>
                  <a:pt x="4832" y="12"/>
                  <a:pt x="10788" y="0"/>
                </a:cubicBezTo>
                <a:cubicBezTo>
                  <a:pt x="16744" y="0"/>
                  <a:pt x="21576" y="4835"/>
                  <a:pt x="21588" y="10794"/>
                </a:cubicBezTo>
                <a:cubicBezTo>
                  <a:pt x="21588" y="13654"/>
                  <a:pt x="20452" y="16406"/>
                  <a:pt x="18431" y="18429"/>
                </a:cubicBezTo>
                <a:cubicBezTo>
                  <a:pt x="16409" y="20463"/>
                  <a:pt x="13658" y="21600"/>
                  <a:pt x="10800" y="21600"/>
                </a:cubicBezTo>
                <a:close/>
              </a:path>
            </a:pathLst>
          </a:custGeom>
          <a:gradFill>
            <a:gsLst>
              <a:gs pos="22846">
                <a:srgbClr val="FFFFFF"/>
              </a:gs>
              <a:gs pos="63322">
                <a:srgbClr val="E6EAEB"/>
              </a:gs>
              <a:gs pos="99960">
                <a:srgbClr val="CDD5D8"/>
              </a:gs>
            </a:gsLst>
            <a:lin ang="2089253"/>
          </a:gradFill>
          <a:ln w="12700">
            <a:miter lim="400000"/>
          </a:ln>
          <a:effectLst>
            <a:outerShdw blurRad="76200" dist="50800" dir="2315233" rotWithShape="0">
              <a:srgbClr val="000000">
                <a:alpha val="28814"/>
              </a:srgbClr>
            </a:outerShdw>
          </a:effectLst>
        </p:spPr>
        <p:txBody>
          <a:bodyPr tIns="91439" bIns="91439" anchor="ctr"/>
          <a:lstStyle/>
          <a:p>
            <a:pPr marL="0" marR="0" lvl="0" indent="0" algn="l" defTabSz="1828800" eaLnBrk="1" fontAlgn="auto" latinLnBrk="0" hangingPunct="1">
              <a:lnSpc>
                <a:spcPct val="100000"/>
              </a:lnSpc>
              <a:spcBef>
                <a:spcPts val="0"/>
              </a:spcBef>
              <a:spcAft>
                <a:spcPts val="0"/>
              </a:spcAft>
              <a:buClrTx/>
              <a:buSzTx/>
              <a:buFontTx/>
              <a:buNone/>
              <a:tabLst/>
              <a:defRPr sz="3600">
                <a:solidFill>
                  <a:srgbClr val="FFFFFF"/>
                </a:solidFill>
                <a:latin typeface="Avenir Next Regular"/>
                <a:ea typeface="Avenir Next Regular"/>
                <a:cs typeface="Avenir Next Regular"/>
                <a:sym typeface="Avenir Next Regular"/>
              </a:defRPr>
            </a:pPr>
            <a:endParaRPr kumimoji="0" sz="3600" b="0" i="0" u="none" strike="noStrike" kern="0" cap="none" spc="0" normalizeH="0" baseline="0" noProof="0" dirty="0">
              <a:ln>
                <a:noFill/>
              </a:ln>
              <a:solidFill>
                <a:srgbClr val="FFFFFF"/>
              </a:solidFill>
              <a:effectLst/>
              <a:uLnTx/>
              <a:uFillTx/>
              <a:latin typeface="Avenir Next Regular"/>
              <a:sym typeface="Avenir Next Regular"/>
            </a:endParaRPr>
          </a:p>
        </p:txBody>
      </p:sp>
      <p:pic>
        <p:nvPicPr>
          <p:cNvPr id="47" name="Рисунок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6814" y="2074579"/>
            <a:ext cx="935082" cy="789158"/>
          </a:xfrm>
          <a:prstGeom prst="flowChartConnector">
            <a:avLst/>
          </a:prstGeom>
          <a:ln>
            <a:noFill/>
          </a:ln>
          <a:effectLst>
            <a:softEdge rad="112500"/>
          </a:effectLst>
        </p:spPr>
      </p:pic>
      <p:pic>
        <p:nvPicPr>
          <p:cNvPr id="48" name="Рисунок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6048" y="3101565"/>
            <a:ext cx="822968" cy="807306"/>
          </a:xfrm>
          <a:prstGeom prst="flowChartConnector">
            <a:avLst/>
          </a:prstGeom>
          <a:ln>
            <a:noFill/>
          </a:ln>
          <a:effectLst>
            <a:softEdge rad="112500"/>
          </a:effectLst>
        </p:spPr>
      </p:pic>
      <p:pic>
        <p:nvPicPr>
          <p:cNvPr id="49" name="Рисунок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6315" y="4089179"/>
            <a:ext cx="885582" cy="701549"/>
          </a:xfrm>
          <a:prstGeom prst="flowChartConnector">
            <a:avLst/>
          </a:prstGeom>
          <a:ln>
            <a:noFill/>
          </a:ln>
          <a:effectLst>
            <a:softEdge rad="112500"/>
          </a:effectLst>
        </p:spPr>
      </p:pic>
      <p:pic>
        <p:nvPicPr>
          <p:cNvPr id="50" name="Рисунок 4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2330" y="4993421"/>
            <a:ext cx="857022" cy="714903"/>
          </a:xfrm>
          <a:prstGeom prst="flowChartConnector">
            <a:avLst/>
          </a:prstGeom>
          <a:ln>
            <a:noFill/>
          </a:ln>
          <a:effectLst>
            <a:softEdge rad="112500"/>
          </a:effectLst>
        </p:spPr>
      </p:pic>
      <p:pic>
        <p:nvPicPr>
          <p:cNvPr id="51" name="Рисунок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4835" y="5847091"/>
            <a:ext cx="804179" cy="757110"/>
          </a:xfrm>
          <a:prstGeom prst="flowChartConnector">
            <a:avLst/>
          </a:prstGeom>
          <a:ln>
            <a:noFill/>
          </a:ln>
          <a:effectLst>
            <a:softEdge rad="112500"/>
          </a:effectLst>
        </p:spPr>
      </p:pic>
      <p:sp>
        <p:nvSpPr>
          <p:cNvPr id="52" name="Graphic 2"/>
          <p:cNvSpPr/>
          <p:nvPr/>
        </p:nvSpPr>
        <p:spPr>
          <a:xfrm>
            <a:off x="1456870" y="5937880"/>
            <a:ext cx="6857790" cy="568980"/>
          </a:xfrm>
          <a:prstGeom prst="flowChartTerminator">
            <a:avLst/>
          </a:prstGeom>
          <a:gradFill>
            <a:gsLst>
              <a:gs pos="0">
                <a:srgbClr val="CCCCFF"/>
              </a:gs>
              <a:gs pos="84000">
                <a:srgbClr val="AE77D7"/>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300" kern="0" dirty="0">
                <a:solidFill>
                  <a:srgbClr val="000000"/>
                </a:solidFill>
                <a:latin typeface="Calibri"/>
                <a:cs typeface="Calibri"/>
                <a:sym typeface="Calibri"/>
              </a:rPr>
              <a:t>Повышение открытости бюджетного процесса</a:t>
            </a:r>
          </a:p>
        </p:txBody>
      </p:sp>
      <p:sp>
        <p:nvSpPr>
          <p:cNvPr id="53" name="Graphic 2"/>
          <p:cNvSpPr/>
          <p:nvPr/>
        </p:nvSpPr>
        <p:spPr>
          <a:xfrm>
            <a:off x="1456870" y="5048554"/>
            <a:ext cx="6857790" cy="659770"/>
          </a:xfrm>
          <a:prstGeom prst="flowChartTerminator">
            <a:avLst/>
          </a:prstGeom>
          <a:gradFill>
            <a:gsLst>
              <a:gs pos="0">
                <a:schemeClr val="accent2">
                  <a:lumMod val="40000"/>
                  <a:lumOff val="60000"/>
                </a:schemeClr>
              </a:gs>
              <a:gs pos="100000">
                <a:srgbClr val="FF8029"/>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200" kern="0" dirty="0">
                <a:solidFill>
                  <a:srgbClr val="000000"/>
                </a:solidFill>
                <a:latin typeface="Calibri"/>
                <a:cs typeface="Calibri"/>
                <a:sym typeface="Calibri"/>
              </a:rPr>
              <a:t>Осуществление внутреннего муниципального </a:t>
            </a:r>
          </a:p>
          <a:p>
            <a:pPr lvl="0" defTabSz="1828800">
              <a:defRPr sz="3600">
                <a:solidFill>
                  <a:srgbClr val="000000"/>
                </a:solidFill>
                <a:latin typeface="Calibri"/>
                <a:ea typeface="Calibri"/>
                <a:cs typeface="Calibri"/>
                <a:sym typeface="Calibri"/>
              </a:defRPr>
            </a:pPr>
            <a:r>
              <a:rPr lang="ru-RU" sz="2200" kern="0" dirty="0">
                <a:solidFill>
                  <a:srgbClr val="000000"/>
                </a:solidFill>
                <a:latin typeface="Calibri"/>
                <a:cs typeface="Calibri"/>
                <a:sym typeface="Calibri"/>
              </a:rPr>
              <a:t>               финансового контроля</a:t>
            </a:r>
          </a:p>
        </p:txBody>
      </p:sp>
      <p:sp>
        <p:nvSpPr>
          <p:cNvPr id="54" name="Graphic 2"/>
          <p:cNvSpPr/>
          <p:nvPr/>
        </p:nvSpPr>
        <p:spPr>
          <a:xfrm>
            <a:off x="1456870" y="4130608"/>
            <a:ext cx="6857790" cy="568980"/>
          </a:xfrm>
          <a:prstGeom prst="flowChartTerminator">
            <a:avLst/>
          </a:prstGeom>
          <a:gradFill>
            <a:gsLst>
              <a:gs pos="0">
                <a:schemeClr val="accent5">
                  <a:lumMod val="40000"/>
                  <a:lumOff val="60000"/>
                </a:schemeClr>
              </a:gs>
              <a:gs pos="100000">
                <a:srgbClr val="00B0F0"/>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150" kern="0" dirty="0">
                <a:solidFill>
                  <a:srgbClr val="000000"/>
                </a:solidFill>
                <a:latin typeface="Calibri"/>
                <a:cs typeface="Calibri"/>
                <a:sym typeface="Calibri"/>
              </a:rPr>
              <a:t>Эффективное управление муниципальным долгом</a:t>
            </a:r>
          </a:p>
        </p:txBody>
      </p:sp>
      <p:sp>
        <p:nvSpPr>
          <p:cNvPr id="55" name="Graphic 2"/>
          <p:cNvSpPr/>
          <p:nvPr/>
        </p:nvSpPr>
        <p:spPr>
          <a:xfrm>
            <a:off x="1456870" y="3144510"/>
            <a:ext cx="6857790" cy="568980"/>
          </a:xfrm>
          <a:prstGeom prst="flowChartTerminator">
            <a:avLst/>
          </a:prstGeom>
          <a:gradFill>
            <a:gsLst>
              <a:gs pos="0">
                <a:schemeClr val="accent6">
                  <a:lumMod val="20000"/>
                  <a:lumOff val="80000"/>
                </a:schemeClr>
              </a:gs>
              <a:gs pos="100000">
                <a:srgbClr val="92D050"/>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200" kern="0" dirty="0">
                <a:solidFill>
                  <a:srgbClr val="000000"/>
                </a:solidFill>
                <a:latin typeface="Calibri"/>
                <a:cs typeface="Calibri"/>
                <a:sym typeface="Calibri"/>
              </a:rPr>
              <a:t>Повышение эффективности бюджетных расходов</a:t>
            </a:r>
          </a:p>
        </p:txBody>
      </p:sp>
      <p:sp>
        <p:nvSpPr>
          <p:cNvPr id="56" name="Graphic 2"/>
          <p:cNvSpPr/>
          <p:nvPr/>
        </p:nvSpPr>
        <p:spPr>
          <a:xfrm>
            <a:off x="1456870" y="2165368"/>
            <a:ext cx="6857790" cy="568980"/>
          </a:xfrm>
          <a:prstGeom prst="flowChartTerminator">
            <a:avLst/>
          </a:prstGeom>
          <a:gradFill>
            <a:gsLst>
              <a:gs pos="0">
                <a:srgbClr val="FFE7FF"/>
              </a:gs>
              <a:gs pos="100000">
                <a:srgbClr val="FFBDFF"/>
              </a:gs>
            </a:gsLst>
            <a:lin ang="2700000" scaled="1"/>
          </a:gradFill>
          <a:ln w="12700">
            <a:miter lim="400000"/>
          </a:ln>
          <a:effectLst>
            <a:outerShdw blurRad="50800" dist="38100" dir="2700000" algn="tl" rotWithShape="0">
              <a:prstClr val="black">
                <a:alpha val="40000"/>
              </a:prstClr>
            </a:outerShdw>
          </a:effectLst>
        </p:spPr>
        <p:txBody>
          <a:bodyPr tIns="91439" bIns="91439" anchor="ctr"/>
          <a:lstStyle/>
          <a:p>
            <a:pPr lvl="0" defTabSz="1828800">
              <a:defRPr sz="3600">
                <a:solidFill>
                  <a:srgbClr val="000000"/>
                </a:solidFill>
                <a:latin typeface="Calibri"/>
                <a:ea typeface="Calibri"/>
                <a:cs typeface="Calibri"/>
                <a:sym typeface="Calibri"/>
              </a:defRPr>
            </a:pPr>
            <a:r>
              <a:rPr lang="ru-RU" sz="2500" kern="0" dirty="0">
                <a:solidFill>
                  <a:srgbClr val="000000"/>
                </a:solidFill>
                <a:latin typeface="Calibri"/>
                <a:cs typeface="Calibri"/>
                <a:sym typeface="Calibri"/>
              </a:rPr>
              <a:t>Укрепление доходной базы бюджета</a:t>
            </a:r>
          </a:p>
        </p:txBody>
      </p:sp>
    </p:spTree>
    <p:extLst>
      <p:ext uri="{BB962C8B-B14F-4D97-AF65-F5344CB8AC3E}">
        <p14:creationId xmlns:p14="http://schemas.microsoft.com/office/powerpoint/2010/main" val="3848640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12</a:t>
            </a:r>
          </a:p>
        </p:txBody>
      </p:sp>
      <p:sp>
        <p:nvSpPr>
          <p:cNvPr id="8" name="Прямоугольник 7"/>
          <p:cNvSpPr/>
          <p:nvPr/>
        </p:nvSpPr>
        <p:spPr>
          <a:xfrm>
            <a:off x="962008" y="129346"/>
            <a:ext cx="7056784" cy="827147"/>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Показатели, характеризующие </a:t>
            </a:r>
          </a:p>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городской округ за 2025 год</a:t>
            </a:r>
          </a:p>
        </p:txBody>
      </p:sp>
      <p:grpSp>
        <p:nvGrpSpPr>
          <p:cNvPr id="9" name="Group"/>
          <p:cNvGrpSpPr/>
          <p:nvPr/>
        </p:nvGrpSpPr>
        <p:grpSpPr>
          <a:xfrm>
            <a:off x="1203808" y="1465105"/>
            <a:ext cx="7037521" cy="4919663"/>
            <a:chOff x="0" y="0"/>
            <a:chExt cx="7037519" cy="4919661"/>
          </a:xfrm>
        </p:grpSpPr>
        <p:sp>
          <p:nvSpPr>
            <p:cNvPr id="10" name="Freeform 2714"/>
            <p:cNvSpPr/>
            <p:nvPr/>
          </p:nvSpPr>
          <p:spPr>
            <a:xfrm>
              <a:off x="3580335" y="82770"/>
              <a:ext cx="3457185" cy="4829731"/>
            </a:xfrm>
            <a:custGeom>
              <a:avLst/>
              <a:gdLst/>
              <a:ahLst/>
              <a:cxnLst>
                <a:cxn ang="0">
                  <a:pos x="wd2" y="hd2"/>
                </a:cxn>
                <a:cxn ang="5400000">
                  <a:pos x="wd2" y="hd2"/>
                </a:cxn>
                <a:cxn ang="10800000">
                  <a:pos x="wd2" y="hd2"/>
                </a:cxn>
                <a:cxn ang="16200000">
                  <a:pos x="wd2" y="hd2"/>
                </a:cxn>
              </a:cxnLst>
              <a:rect l="0" t="0" r="r" b="b"/>
              <a:pathLst>
                <a:path w="21600" h="20457" extrusionOk="0">
                  <a:moveTo>
                    <a:pt x="0" y="458"/>
                  </a:moveTo>
                  <a:lnTo>
                    <a:pt x="0" y="20000"/>
                  </a:lnTo>
                  <a:cubicBezTo>
                    <a:pt x="0" y="21029"/>
                    <a:pt x="9692" y="20000"/>
                    <a:pt x="21600" y="20000"/>
                  </a:cubicBezTo>
                  <a:lnTo>
                    <a:pt x="21600" y="458"/>
                  </a:lnTo>
                  <a:cubicBezTo>
                    <a:pt x="9692" y="458"/>
                    <a:pt x="0" y="-571"/>
                    <a:pt x="0" y="458"/>
                  </a:cubicBezTo>
                  <a:close/>
                </a:path>
              </a:pathLst>
            </a:custGeom>
            <a:solidFill>
              <a:srgbClr val="D4D4D4"/>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1" name="Freeform 2715"/>
            <p:cNvSpPr/>
            <p:nvPr/>
          </p:nvSpPr>
          <p:spPr>
            <a:xfrm>
              <a:off x="3555008" y="42622"/>
              <a:ext cx="3457190" cy="4867786"/>
            </a:xfrm>
            <a:custGeom>
              <a:avLst/>
              <a:gdLst/>
              <a:ahLst/>
              <a:cxnLst>
                <a:cxn ang="0">
                  <a:pos x="wd2" y="hd2"/>
                </a:cxn>
                <a:cxn ang="5400000">
                  <a:pos x="wd2" y="hd2"/>
                </a:cxn>
                <a:cxn ang="10800000">
                  <a:pos x="wd2" y="hd2"/>
                </a:cxn>
                <a:cxn ang="16200000">
                  <a:pos x="wd2" y="hd2"/>
                </a:cxn>
              </a:cxnLst>
              <a:rect l="0" t="0" r="r" b="b"/>
              <a:pathLst>
                <a:path w="21600" h="20461" extrusionOk="0">
                  <a:moveTo>
                    <a:pt x="0" y="454"/>
                  </a:moveTo>
                  <a:lnTo>
                    <a:pt x="0" y="20004"/>
                  </a:lnTo>
                  <a:cubicBezTo>
                    <a:pt x="0" y="21033"/>
                    <a:pt x="9692" y="20004"/>
                    <a:pt x="21600" y="20004"/>
                  </a:cubicBezTo>
                  <a:lnTo>
                    <a:pt x="21600" y="454"/>
                  </a:lnTo>
                  <a:cubicBezTo>
                    <a:pt x="9692" y="454"/>
                    <a:pt x="0" y="-567"/>
                    <a:pt x="0" y="454"/>
                  </a:cubicBezTo>
                  <a:close/>
                </a:path>
              </a:pathLst>
            </a:custGeom>
            <a:solidFill>
              <a:srgbClr val="D4D4D4"/>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2" name="Freeform 2716"/>
            <p:cNvSpPr/>
            <p:nvPr/>
          </p:nvSpPr>
          <p:spPr>
            <a:xfrm>
              <a:off x="0" y="131889"/>
              <a:ext cx="3472580" cy="4766181"/>
            </a:xfrm>
            <a:custGeom>
              <a:avLst/>
              <a:gdLst/>
              <a:ahLst/>
              <a:cxnLst>
                <a:cxn ang="0">
                  <a:pos x="wd2" y="hd2"/>
                </a:cxn>
                <a:cxn ang="5400000">
                  <a:pos x="wd2" y="hd2"/>
                </a:cxn>
                <a:cxn ang="10800000">
                  <a:pos x="wd2" y="hd2"/>
                </a:cxn>
                <a:cxn ang="16200000">
                  <a:pos x="wd2" y="hd2"/>
                </a:cxn>
              </a:cxnLst>
              <a:rect l="0" t="0" r="r" b="b"/>
              <a:pathLst>
                <a:path w="21600" h="20458" extrusionOk="0">
                  <a:moveTo>
                    <a:pt x="0" y="457"/>
                  </a:moveTo>
                  <a:lnTo>
                    <a:pt x="0" y="20001"/>
                  </a:lnTo>
                  <a:cubicBezTo>
                    <a:pt x="11907" y="20001"/>
                    <a:pt x="21600" y="21029"/>
                    <a:pt x="21600" y="20001"/>
                  </a:cubicBezTo>
                  <a:lnTo>
                    <a:pt x="21600" y="457"/>
                  </a:lnTo>
                  <a:cubicBezTo>
                    <a:pt x="21600" y="-571"/>
                    <a:pt x="11907" y="457"/>
                    <a:pt x="0" y="457"/>
                  </a:cubicBezTo>
                  <a:close/>
                </a:path>
              </a:pathLst>
            </a:custGeom>
            <a:solidFill>
              <a:srgbClr val="EBEBEB"/>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3" name="Freeform 2717"/>
            <p:cNvSpPr/>
            <p:nvPr/>
          </p:nvSpPr>
          <p:spPr>
            <a:xfrm>
              <a:off x="23335" y="87233"/>
              <a:ext cx="3472580" cy="4810730"/>
            </a:xfrm>
            <a:custGeom>
              <a:avLst/>
              <a:gdLst/>
              <a:ahLst/>
              <a:cxnLst>
                <a:cxn ang="0">
                  <a:pos x="wd2" y="hd2"/>
                </a:cxn>
                <a:cxn ang="5400000">
                  <a:pos x="wd2" y="hd2"/>
                </a:cxn>
                <a:cxn ang="10800000">
                  <a:pos x="wd2" y="hd2"/>
                </a:cxn>
                <a:cxn ang="16200000">
                  <a:pos x="wd2" y="hd2"/>
                </a:cxn>
              </a:cxnLst>
              <a:rect l="0" t="0" r="r" b="b"/>
              <a:pathLst>
                <a:path w="21600" h="20456" extrusionOk="0">
                  <a:moveTo>
                    <a:pt x="0" y="459"/>
                  </a:moveTo>
                  <a:lnTo>
                    <a:pt x="0" y="20000"/>
                  </a:lnTo>
                  <a:cubicBezTo>
                    <a:pt x="11907" y="20000"/>
                    <a:pt x="21600" y="21026"/>
                    <a:pt x="21600" y="20000"/>
                  </a:cubicBezTo>
                  <a:lnTo>
                    <a:pt x="21600" y="459"/>
                  </a:lnTo>
                  <a:cubicBezTo>
                    <a:pt x="21600" y="-574"/>
                    <a:pt x="11907" y="459"/>
                    <a:pt x="0" y="459"/>
                  </a:cubicBezTo>
                  <a:close/>
                </a:path>
              </a:pathLst>
            </a:custGeom>
            <a:solidFill>
              <a:srgbClr val="EBEBEB"/>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4" name="Freeform 2718"/>
            <p:cNvSpPr/>
            <p:nvPr/>
          </p:nvSpPr>
          <p:spPr>
            <a:xfrm>
              <a:off x="57603" y="42622"/>
              <a:ext cx="3472580" cy="4867786"/>
            </a:xfrm>
            <a:custGeom>
              <a:avLst/>
              <a:gdLst/>
              <a:ahLst/>
              <a:cxnLst>
                <a:cxn ang="0">
                  <a:pos x="wd2" y="hd2"/>
                </a:cxn>
                <a:cxn ang="5400000">
                  <a:pos x="wd2" y="hd2"/>
                </a:cxn>
                <a:cxn ang="10800000">
                  <a:pos x="wd2" y="hd2"/>
                </a:cxn>
                <a:cxn ang="16200000">
                  <a:pos x="wd2" y="hd2"/>
                </a:cxn>
              </a:cxnLst>
              <a:rect l="0" t="0" r="r" b="b"/>
              <a:pathLst>
                <a:path w="21600" h="20461" extrusionOk="0">
                  <a:moveTo>
                    <a:pt x="0" y="454"/>
                  </a:moveTo>
                  <a:lnTo>
                    <a:pt x="0" y="20004"/>
                  </a:lnTo>
                  <a:cubicBezTo>
                    <a:pt x="11907" y="20004"/>
                    <a:pt x="21600" y="21033"/>
                    <a:pt x="21600" y="20004"/>
                  </a:cubicBezTo>
                  <a:lnTo>
                    <a:pt x="21600" y="454"/>
                  </a:lnTo>
                  <a:cubicBezTo>
                    <a:pt x="21585" y="-567"/>
                    <a:pt x="11892" y="454"/>
                    <a:pt x="0" y="454"/>
                  </a:cubicBezTo>
                  <a:close/>
                </a:path>
              </a:pathLst>
            </a:custGeom>
            <a:solidFill>
              <a:srgbClr val="EBEBEB"/>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5" name="Freeform 2719"/>
            <p:cNvSpPr/>
            <p:nvPr/>
          </p:nvSpPr>
          <p:spPr>
            <a:xfrm>
              <a:off x="3527695" y="42622"/>
              <a:ext cx="3457190" cy="4867786"/>
            </a:xfrm>
            <a:custGeom>
              <a:avLst/>
              <a:gdLst/>
              <a:ahLst/>
              <a:cxnLst>
                <a:cxn ang="0">
                  <a:pos x="wd2" y="hd2"/>
                </a:cxn>
                <a:cxn ang="5400000">
                  <a:pos x="wd2" y="hd2"/>
                </a:cxn>
                <a:cxn ang="10800000">
                  <a:pos x="wd2" y="hd2"/>
                </a:cxn>
                <a:cxn ang="16200000">
                  <a:pos x="wd2" y="hd2"/>
                </a:cxn>
              </a:cxnLst>
              <a:rect l="0" t="0" r="r" b="b"/>
              <a:pathLst>
                <a:path w="21600" h="20461" extrusionOk="0">
                  <a:moveTo>
                    <a:pt x="0" y="454"/>
                  </a:moveTo>
                  <a:lnTo>
                    <a:pt x="0" y="20004"/>
                  </a:lnTo>
                  <a:cubicBezTo>
                    <a:pt x="0" y="21033"/>
                    <a:pt x="9689" y="20004"/>
                    <a:pt x="21600" y="20004"/>
                  </a:cubicBezTo>
                  <a:lnTo>
                    <a:pt x="21600" y="454"/>
                  </a:lnTo>
                  <a:cubicBezTo>
                    <a:pt x="9689" y="454"/>
                    <a:pt x="0" y="-567"/>
                    <a:pt x="0" y="454"/>
                  </a:cubicBezTo>
                  <a:close/>
                </a:path>
              </a:pathLst>
            </a:custGeom>
            <a:solidFill>
              <a:srgbClr val="D4D4D4"/>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6" name="Freeform 2720"/>
            <p:cNvSpPr/>
            <p:nvPr/>
          </p:nvSpPr>
          <p:spPr>
            <a:xfrm>
              <a:off x="107260" y="-1"/>
              <a:ext cx="3422427" cy="4919663"/>
            </a:xfrm>
            <a:custGeom>
              <a:avLst/>
              <a:gdLst/>
              <a:ahLst/>
              <a:cxnLst>
                <a:cxn ang="0">
                  <a:pos x="wd2" y="hd2"/>
                </a:cxn>
                <a:cxn ang="5400000">
                  <a:pos x="wd2" y="hd2"/>
                </a:cxn>
                <a:cxn ang="10800000">
                  <a:pos x="wd2" y="hd2"/>
                </a:cxn>
                <a:cxn ang="16200000">
                  <a:pos x="wd2" y="hd2"/>
                </a:cxn>
              </a:cxnLst>
              <a:rect l="0" t="0" r="r" b="b"/>
              <a:pathLst>
                <a:path w="21600" h="20456" extrusionOk="0">
                  <a:moveTo>
                    <a:pt x="0" y="457"/>
                  </a:moveTo>
                  <a:lnTo>
                    <a:pt x="0" y="19999"/>
                  </a:lnTo>
                  <a:cubicBezTo>
                    <a:pt x="11909" y="19999"/>
                    <a:pt x="21600" y="21029"/>
                    <a:pt x="21600" y="19999"/>
                  </a:cubicBezTo>
                  <a:lnTo>
                    <a:pt x="21600" y="457"/>
                  </a:lnTo>
                  <a:cubicBezTo>
                    <a:pt x="21587" y="-571"/>
                    <a:pt x="11909" y="457"/>
                    <a:pt x="0" y="457"/>
                  </a:cubicBezTo>
                  <a:close/>
                </a:path>
              </a:pathLst>
            </a:custGeom>
            <a:solidFill>
              <a:srgbClr val="F7F7F7"/>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7" name="Freeform 2721"/>
            <p:cNvSpPr/>
            <p:nvPr/>
          </p:nvSpPr>
          <p:spPr>
            <a:xfrm>
              <a:off x="3527695" y="-1"/>
              <a:ext cx="3421932" cy="4919663"/>
            </a:xfrm>
            <a:custGeom>
              <a:avLst/>
              <a:gdLst/>
              <a:ahLst/>
              <a:cxnLst>
                <a:cxn ang="0">
                  <a:pos x="wd2" y="hd2"/>
                </a:cxn>
                <a:cxn ang="5400000">
                  <a:pos x="wd2" y="hd2"/>
                </a:cxn>
                <a:cxn ang="10800000">
                  <a:pos x="wd2" y="hd2"/>
                </a:cxn>
                <a:cxn ang="16200000">
                  <a:pos x="wd2" y="hd2"/>
                </a:cxn>
              </a:cxnLst>
              <a:rect l="0" t="0" r="r" b="b"/>
              <a:pathLst>
                <a:path w="21600" h="20456" extrusionOk="0">
                  <a:moveTo>
                    <a:pt x="0" y="457"/>
                  </a:moveTo>
                  <a:lnTo>
                    <a:pt x="0" y="19999"/>
                  </a:lnTo>
                  <a:cubicBezTo>
                    <a:pt x="0" y="21029"/>
                    <a:pt x="9692" y="19999"/>
                    <a:pt x="21600" y="19999"/>
                  </a:cubicBezTo>
                  <a:lnTo>
                    <a:pt x="21600" y="457"/>
                  </a:lnTo>
                  <a:cubicBezTo>
                    <a:pt x="9692" y="457"/>
                    <a:pt x="0" y="-571"/>
                    <a:pt x="0" y="457"/>
                  </a:cubicBezTo>
                  <a:close/>
                </a:path>
              </a:pathLst>
            </a:custGeom>
            <a:solidFill>
              <a:srgbClr val="C5C5C5"/>
            </a:solidFill>
            <a:ln w="12700" cap="flat">
              <a:noFill/>
              <a:miter lim="400000"/>
            </a:ln>
            <a:effectLst>
              <a:outerShdw blurRad="139700" dist="26654" dir="5773139" rotWithShape="0">
                <a:srgbClr val="000000">
                  <a:alpha val="6901"/>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18" name="Freeform 2722"/>
            <p:cNvSpPr/>
            <p:nvPr/>
          </p:nvSpPr>
          <p:spPr>
            <a:xfrm>
              <a:off x="3527695" y="-1"/>
              <a:ext cx="3421932" cy="4919663"/>
            </a:xfrm>
            <a:custGeom>
              <a:avLst/>
              <a:gdLst/>
              <a:ahLst/>
              <a:cxnLst>
                <a:cxn ang="0">
                  <a:pos x="wd2" y="hd2"/>
                </a:cxn>
                <a:cxn ang="5400000">
                  <a:pos x="wd2" y="hd2"/>
                </a:cxn>
                <a:cxn ang="10800000">
                  <a:pos x="wd2" y="hd2"/>
                </a:cxn>
                <a:cxn ang="16200000">
                  <a:pos x="wd2" y="hd2"/>
                </a:cxn>
              </a:cxnLst>
              <a:rect l="0" t="0" r="r" b="b"/>
              <a:pathLst>
                <a:path w="21600" h="20456" extrusionOk="0">
                  <a:moveTo>
                    <a:pt x="0" y="457"/>
                  </a:moveTo>
                  <a:lnTo>
                    <a:pt x="0" y="19999"/>
                  </a:lnTo>
                  <a:cubicBezTo>
                    <a:pt x="0" y="21029"/>
                    <a:pt x="9692" y="19999"/>
                    <a:pt x="21600" y="19999"/>
                  </a:cubicBezTo>
                  <a:lnTo>
                    <a:pt x="21600" y="457"/>
                  </a:lnTo>
                  <a:cubicBezTo>
                    <a:pt x="9692" y="457"/>
                    <a:pt x="0" y="-571"/>
                    <a:pt x="0" y="457"/>
                  </a:cubicBezTo>
                  <a:close/>
                </a:path>
              </a:pathLst>
            </a:custGeom>
            <a:gradFill flip="none" rotWithShape="1">
              <a:gsLst>
                <a:gs pos="22846">
                  <a:srgbClr val="FFFFFF"/>
                </a:gs>
                <a:gs pos="63322">
                  <a:srgbClr val="E6EAEB"/>
                </a:gs>
                <a:gs pos="99960">
                  <a:srgbClr val="CDD5D8"/>
                </a:gs>
              </a:gsLst>
              <a:lin ang="2089253" scaled="0"/>
            </a:gradFill>
            <a:ln w="12700" cap="flat">
              <a:noFill/>
              <a:miter lim="400000"/>
            </a:ln>
            <a:effectLst>
              <a:outerShdw blurRad="38100" dist="26654" dir="2315233" rotWithShape="0">
                <a:srgbClr val="000000">
                  <a:alpha val="28814"/>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FFFFFF"/>
                  </a:solidFill>
                  <a:latin typeface="Avenir Next Regular"/>
                  <a:ea typeface="Avenir Next Regular"/>
                  <a:cs typeface="Avenir Next Regular"/>
                  <a:sym typeface="Avenir Next Regular"/>
                </a:defRPr>
              </a:pPr>
              <a:endParaRPr kumimoji="0" sz="1800" b="0" i="0" u="none" strike="noStrike" kern="0" cap="none" spc="0" normalizeH="0" baseline="0" noProof="0" dirty="0">
                <a:ln>
                  <a:noFill/>
                </a:ln>
                <a:solidFill>
                  <a:srgbClr val="FFFFFF"/>
                </a:solidFill>
                <a:effectLst/>
                <a:uLnTx/>
                <a:uFillTx/>
                <a:latin typeface="Avenir Next Regular"/>
                <a:sym typeface="Avenir Next Regular"/>
              </a:endParaRPr>
            </a:p>
          </p:txBody>
        </p:sp>
        <p:sp>
          <p:nvSpPr>
            <p:cNvPr id="19" name="Freeform 2723"/>
            <p:cNvSpPr/>
            <p:nvPr/>
          </p:nvSpPr>
          <p:spPr>
            <a:xfrm>
              <a:off x="107260" y="-1"/>
              <a:ext cx="3422427" cy="4919663"/>
            </a:xfrm>
            <a:custGeom>
              <a:avLst/>
              <a:gdLst/>
              <a:ahLst/>
              <a:cxnLst>
                <a:cxn ang="0">
                  <a:pos x="wd2" y="hd2"/>
                </a:cxn>
                <a:cxn ang="5400000">
                  <a:pos x="wd2" y="hd2"/>
                </a:cxn>
                <a:cxn ang="10800000">
                  <a:pos x="wd2" y="hd2"/>
                </a:cxn>
                <a:cxn ang="16200000">
                  <a:pos x="wd2" y="hd2"/>
                </a:cxn>
              </a:cxnLst>
              <a:rect l="0" t="0" r="r" b="b"/>
              <a:pathLst>
                <a:path w="21600" h="20456" extrusionOk="0">
                  <a:moveTo>
                    <a:pt x="0" y="457"/>
                  </a:moveTo>
                  <a:lnTo>
                    <a:pt x="0" y="19999"/>
                  </a:lnTo>
                  <a:cubicBezTo>
                    <a:pt x="11909" y="19999"/>
                    <a:pt x="21600" y="21029"/>
                    <a:pt x="21600" y="19999"/>
                  </a:cubicBezTo>
                  <a:lnTo>
                    <a:pt x="21600" y="457"/>
                  </a:lnTo>
                  <a:cubicBezTo>
                    <a:pt x="21587" y="-571"/>
                    <a:pt x="11909" y="457"/>
                    <a:pt x="0" y="457"/>
                  </a:cubicBezTo>
                  <a:close/>
                </a:path>
              </a:pathLst>
            </a:custGeom>
            <a:gradFill flip="none" rotWithShape="1">
              <a:gsLst>
                <a:gs pos="22846">
                  <a:srgbClr val="FFFFFF"/>
                </a:gs>
                <a:gs pos="63322">
                  <a:srgbClr val="E6EAEB"/>
                </a:gs>
                <a:gs pos="99960">
                  <a:srgbClr val="CDD5D8"/>
                </a:gs>
              </a:gsLst>
              <a:lin ang="2089253" scaled="0"/>
            </a:gradFill>
            <a:ln w="12700" cap="flat">
              <a:noFill/>
              <a:miter lim="400000"/>
            </a:ln>
            <a:effectLst>
              <a:outerShdw blurRad="38100" dist="26654" dir="2315233" rotWithShape="0">
                <a:srgbClr val="000000">
                  <a:alpha val="28814"/>
                </a:srgbClr>
              </a:outerShdw>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FFFFFF"/>
                  </a:solidFill>
                  <a:latin typeface="Avenir Next Regular"/>
                  <a:ea typeface="Avenir Next Regular"/>
                  <a:cs typeface="Avenir Next Regular"/>
                  <a:sym typeface="Avenir Next Regular"/>
                </a:defRPr>
              </a:pPr>
              <a:endParaRPr kumimoji="0" sz="1800" b="0" i="0" u="none" strike="noStrike" kern="0" cap="none" spc="0" normalizeH="0" baseline="0" noProof="0" dirty="0">
                <a:ln>
                  <a:noFill/>
                </a:ln>
                <a:solidFill>
                  <a:srgbClr val="FFFFFF"/>
                </a:solidFill>
                <a:effectLst/>
                <a:uLnTx/>
                <a:uFillTx/>
                <a:latin typeface="Avenir Next Regular"/>
                <a:sym typeface="Avenir Next Regular"/>
              </a:endParaRPr>
            </a:p>
          </p:txBody>
        </p:sp>
      </p:grpSp>
      <p:grpSp>
        <p:nvGrpSpPr>
          <p:cNvPr id="20" name="Group"/>
          <p:cNvGrpSpPr/>
          <p:nvPr/>
        </p:nvGrpSpPr>
        <p:grpSpPr>
          <a:xfrm>
            <a:off x="20373" y="629447"/>
            <a:ext cx="2181502" cy="1856578"/>
            <a:chOff x="0" y="0"/>
            <a:chExt cx="2396037" cy="2057512"/>
          </a:xfrm>
        </p:grpSpPr>
        <p:sp>
          <p:nvSpPr>
            <p:cNvPr id="21" name="Freeform 10361"/>
            <p:cNvSpPr/>
            <p:nvPr/>
          </p:nvSpPr>
          <p:spPr>
            <a:xfrm rot="13191301">
              <a:off x="67302" y="-3165"/>
              <a:ext cx="76300" cy="237704"/>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14084" y="0"/>
                  </a:lnTo>
                  <a:lnTo>
                    <a:pt x="21600" y="6937"/>
                  </a:lnTo>
                  <a:lnTo>
                    <a:pt x="21600" y="14663"/>
                  </a:lnTo>
                  <a:lnTo>
                    <a:pt x="14084" y="21600"/>
                  </a:lnTo>
                  <a:lnTo>
                    <a:pt x="0" y="16200"/>
                  </a:lnTo>
                  <a:lnTo>
                    <a:pt x="0" y="5400"/>
                  </a:lnTo>
                  <a:close/>
                </a:path>
              </a:pathLst>
            </a:custGeom>
            <a:solidFill>
              <a:srgbClr val="BCA17D"/>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22" name="Freeform 10362"/>
            <p:cNvSpPr/>
            <p:nvPr/>
          </p:nvSpPr>
          <p:spPr>
            <a:xfrm rot="13191301">
              <a:off x="86674" y="74354"/>
              <a:ext cx="19530" cy="67764"/>
            </a:xfrm>
            <a:custGeom>
              <a:avLst/>
              <a:gdLst/>
              <a:ahLst/>
              <a:cxnLst>
                <a:cxn ang="0">
                  <a:pos x="wd2" y="hd2"/>
                </a:cxn>
                <a:cxn ang="5400000">
                  <a:pos x="wd2" y="hd2"/>
                </a:cxn>
                <a:cxn ang="10800000">
                  <a:pos x="wd2" y="hd2"/>
                </a:cxn>
                <a:cxn ang="16200000">
                  <a:pos x="wd2" y="hd2"/>
                </a:cxn>
              </a:cxnLst>
              <a:rect l="0" t="0" r="r" b="b"/>
              <a:pathLst>
                <a:path w="21600" h="21600" extrusionOk="0">
                  <a:moveTo>
                    <a:pt x="10823" y="21600"/>
                  </a:moveTo>
                  <a:cubicBezTo>
                    <a:pt x="4840" y="21600"/>
                    <a:pt x="0" y="16759"/>
                    <a:pt x="0" y="10800"/>
                  </a:cubicBezTo>
                  <a:cubicBezTo>
                    <a:pt x="0" y="4841"/>
                    <a:pt x="4840" y="0"/>
                    <a:pt x="10823" y="0"/>
                  </a:cubicBezTo>
                  <a:cubicBezTo>
                    <a:pt x="16805" y="0"/>
                    <a:pt x="21600" y="4841"/>
                    <a:pt x="21600" y="10800"/>
                  </a:cubicBezTo>
                  <a:cubicBezTo>
                    <a:pt x="21600" y="16759"/>
                    <a:pt x="16760" y="21600"/>
                    <a:pt x="10823" y="21600"/>
                  </a:cubicBezTo>
                  <a:close/>
                </a:path>
              </a:pathLst>
            </a:custGeom>
            <a:solidFill>
              <a:srgbClr val="1A1818"/>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23" name="Freeform 10365"/>
            <p:cNvSpPr/>
            <p:nvPr/>
          </p:nvSpPr>
          <p:spPr>
            <a:xfrm rot="13191301">
              <a:off x="-268813" y="1001978"/>
              <a:ext cx="2719945" cy="79400"/>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6" y="0"/>
                  </a:lnTo>
                  <a:cubicBezTo>
                    <a:pt x="206" y="139"/>
                    <a:pt x="142" y="1358"/>
                    <a:pt x="101" y="3312"/>
                  </a:cubicBezTo>
                  <a:lnTo>
                    <a:pt x="25" y="7522"/>
                  </a:lnTo>
                  <a:cubicBezTo>
                    <a:pt x="-8" y="9576"/>
                    <a:pt x="-8" y="12069"/>
                    <a:pt x="25" y="14123"/>
                  </a:cubicBezTo>
                  <a:lnTo>
                    <a:pt x="101" y="18299"/>
                  </a:lnTo>
                  <a:cubicBezTo>
                    <a:pt x="142" y="20249"/>
                    <a:pt x="206" y="21463"/>
                    <a:pt x="276" y="21600"/>
                  </a:cubicBezTo>
                  <a:lnTo>
                    <a:pt x="21370" y="21600"/>
                  </a:lnTo>
                  <a:close/>
                </a:path>
              </a:pathLst>
            </a:custGeom>
            <a:solidFill>
              <a:srgbClr val="EB5829"/>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24" name="Freeform 10366"/>
            <p:cNvSpPr/>
            <p:nvPr/>
          </p:nvSpPr>
          <p:spPr>
            <a:xfrm rot="13191301">
              <a:off x="-193374" y="950299"/>
              <a:ext cx="2691952" cy="79236"/>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8" y="0"/>
                  </a:lnTo>
                  <a:cubicBezTo>
                    <a:pt x="208" y="137"/>
                    <a:pt x="143" y="1354"/>
                    <a:pt x="103" y="3307"/>
                  </a:cubicBezTo>
                  <a:lnTo>
                    <a:pt x="25" y="7492"/>
                  </a:lnTo>
                  <a:cubicBezTo>
                    <a:pt x="-8" y="9551"/>
                    <a:pt x="-8" y="12049"/>
                    <a:pt x="25" y="14108"/>
                  </a:cubicBezTo>
                  <a:lnTo>
                    <a:pt x="103" y="18293"/>
                  </a:lnTo>
                  <a:cubicBezTo>
                    <a:pt x="143" y="20246"/>
                    <a:pt x="208" y="21463"/>
                    <a:pt x="278" y="21600"/>
                  </a:cubicBezTo>
                  <a:lnTo>
                    <a:pt x="21592" y="21600"/>
                  </a:lnTo>
                  <a:close/>
                </a:path>
              </a:pathLst>
            </a:custGeom>
            <a:solidFill>
              <a:srgbClr val="F0A139"/>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25" name="Freeform 10367"/>
            <p:cNvSpPr/>
            <p:nvPr/>
          </p:nvSpPr>
          <p:spPr>
            <a:xfrm rot="13191301">
              <a:off x="-167352" y="880540"/>
              <a:ext cx="2719945" cy="79194"/>
            </a:xfrm>
            <a:custGeom>
              <a:avLst/>
              <a:gdLst/>
              <a:ahLst/>
              <a:cxnLst>
                <a:cxn ang="0">
                  <a:pos x="wd2" y="hd2"/>
                </a:cxn>
                <a:cxn ang="5400000">
                  <a:pos x="wd2" y="hd2"/>
                </a:cxn>
                <a:cxn ang="10800000">
                  <a:pos x="wd2" y="hd2"/>
                </a:cxn>
                <a:cxn ang="16200000">
                  <a:pos x="wd2" y="hd2"/>
                </a:cxn>
              </a:cxnLst>
              <a:rect l="0" t="0" r="r" b="b"/>
              <a:pathLst>
                <a:path w="21592" h="21600" extrusionOk="0">
                  <a:moveTo>
                    <a:pt x="21370" y="0"/>
                  </a:moveTo>
                  <a:lnTo>
                    <a:pt x="276" y="0"/>
                  </a:lnTo>
                  <a:cubicBezTo>
                    <a:pt x="206" y="137"/>
                    <a:pt x="142" y="1355"/>
                    <a:pt x="101" y="3309"/>
                  </a:cubicBezTo>
                  <a:lnTo>
                    <a:pt x="25" y="7485"/>
                  </a:lnTo>
                  <a:cubicBezTo>
                    <a:pt x="-8" y="9545"/>
                    <a:pt x="-8" y="12044"/>
                    <a:pt x="25" y="14104"/>
                  </a:cubicBezTo>
                  <a:lnTo>
                    <a:pt x="101" y="18291"/>
                  </a:lnTo>
                  <a:cubicBezTo>
                    <a:pt x="142" y="20245"/>
                    <a:pt x="206" y="21463"/>
                    <a:pt x="276" y="21600"/>
                  </a:cubicBezTo>
                  <a:lnTo>
                    <a:pt x="21592" y="21600"/>
                  </a:lnTo>
                  <a:close/>
                </a:path>
              </a:pathLst>
            </a:custGeom>
            <a:solidFill>
              <a:srgbClr val="F8D648"/>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grpSp>
          <p:nvGrpSpPr>
            <p:cNvPr id="26" name="Group"/>
            <p:cNvGrpSpPr/>
            <p:nvPr/>
          </p:nvGrpSpPr>
          <p:grpSpPr>
            <a:xfrm rot="2460077">
              <a:off x="2127023" y="1774379"/>
              <a:ext cx="216183" cy="241887"/>
              <a:chOff x="0" y="0"/>
              <a:chExt cx="216181" cy="241886"/>
            </a:xfrm>
          </p:grpSpPr>
          <p:sp>
            <p:nvSpPr>
              <p:cNvPr id="27" name="Freeform 38"/>
              <p:cNvSpPr/>
              <p:nvPr/>
            </p:nvSpPr>
            <p:spPr>
              <a:xfrm rot="21600000">
                <a:off x="26" y="-1"/>
                <a:ext cx="130480" cy="102716"/>
              </a:xfrm>
              <a:custGeom>
                <a:avLst/>
                <a:gdLst/>
                <a:ahLst/>
                <a:cxnLst>
                  <a:cxn ang="0">
                    <a:pos x="wd2" y="hd2"/>
                  </a:cxn>
                  <a:cxn ang="5400000">
                    <a:pos x="wd2" y="hd2"/>
                  </a:cxn>
                  <a:cxn ang="10800000">
                    <a:pos x="wd2" y="hd2"/>
                  </a:cxn>
                  <a:cxn ang="16200000">
                    <a:pos x="wd2" y="hd2"/>
                  </a:cxn>
                </a:cxnLst>
                <a:rect l="0" t="0" r="r" b="b"/>
                <a:pathLst>
                  <a:path w="21534" h="21600" extrusionOk="0">
                    <a:moveTo>
                      <a:pt x="2615" y="0"/>
                    </a:moveTo>
                    <a:cubicBezTo>
                      <a:pt x="879" y="2047"/>
                      <a:pt x="-66" y="4861"/>
                      <a:pt x="4" y="7772"/>
                    </a:cubicBezTo>
                    <a:cubicBezTo>
                      <a:pt x="-22" y="10779"/>
                      <a:pt x="935" y="13681"/>
                      <a:pt x="2673" y="15859"/>
                    </a:cubicBezTo>
                    <a:lnTo>
                      <a:pt x="21534" y="21600"/>
                    </a:lnTo>
                    <a:cubicBezTo>
                      <a:pt x="21417" y="19584"/>
                      <a:pt x="21417" y="17560"/>
                      <a:pt x="21534" y="15544"/>
                    </a:cubicBezTo>
                    <a:close/>
                  </a:path>
                </a:pathLst>
              </a:custGeom>
              <a:solidFill>
                <a:srgbClr val="FFE6CA"/>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28" name="Freeform 39"/>
              <p:cNvSpPr/>
              <p:nvPr/>
            </p:nvSpPr>
            <p:spPr>
              <a:xfrm rot="21600000">
                <a:off x="-1" y="75412"/>
                <a:ext cx="130507" cy="90730"/>
              </a:xfrm>
              <a:custGeom>
                <a:avLst/>
                <a:gdLst/>
                <a:ahLst/>
                <a:cxnLst>
                  <a:cxn ang="0">
                    <a:pos x="wd2" y="hd2"/>
                  </a:cxn>
                  <a:cxn ang="5400000">
                    <a:pos x="wd2" y="hd2"/>
                  </a:cxn>
                  <a:cxn ang="10800000">
                    <a:pos x="wd2" y="hd2"/>
                  </a:cxn>
                  <a:cxn ang="16200000">
                    <a:pos x="wd2" y="hd2"/>
                  </a:cxn>
                </a:cxnLst>
                <a:rect l="0" t="0" r="r" b="b"/>
                <a:pathLst>
                  <a:path w="21503" h="21600" extrusionOk="0">
                    <a:moveTo>
                      <a:pt x="21386" y="6500"/>
                    </a:moveTo>
                    <a:lnTo>
                      <a:pt x="2644" y="0"/>
                    </a:lnTo>
                    <a:cubicBezTo>
                      <a:pt x="882" y="3142"/>
                      <a:pt x="-46" y="6995"/>
                      <a:pt x="8" y="10939"/>
                    </a:cubicBezTo>
                    <a:cubicBezTo>
                      <a:pt x="-97" y="14814"/>
                      <a:pt x="851" y="18607"/>
                      <a:pt x="2673" y="21600"/>
                    </a:cubicBezTo>
                    <a:lnTo>
                      <a:pt x="21503" y="14506"/>
                    </a:lnTo>
                    <a:cubicBezTo>
                      <a:pt x="21415" y="11930"/>
                      <a:pt x="21386" y="9076"/>
                      <a:pt x="21386" y="6500"/>
                    </a:cubicBezTo>
                    <a:close/>
                  </a:path>
                </a:pathLst>
              </a:custGeom>
              <a:solidFill>
                <a:srgbClr val="FFDAB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29" name="Freeform 40"/>
              <p:cNvSpPr/>
              <p:nvPr/>
            </p:nvSpPr>
            <p:spPr>
              <a:xfrm rot="21600000">
                <a:off x="39" y="136340"/>
                <a:ext cx="132955" cy="105547"/>
              </a:xfrm>
              <a:custGeom>
                <a:avLst/>
                <a:gdLst/>
                <a:ahLst/>
                <a:cxnLst>
                  <a:cxn ang="0">
                    <a:pos x="wd2" y="hd2"/>
                  </a:cxn>
                  <a:cxn ang="5400000">
                    <a:pos x="wd2" y="hd2"/>
                  </a:cxn>
                  <a:cxn ang="10800000">
                    <a:pos x="wd2" y="hd2"/>
                  </a:cxn>
                  <a:cxn ang="16200000">
                    <a:pos x="wd2" y="hd2"/>
                  </a:cxn>
                </a:cxnLst>
                <a:rect l="0" t="0" r="r" b="b"/>
                <a:pathLst>
                  <a:path w="21559" h="21600" extrusionOk="0">
                    <a:moveTo>
                      <a:pt x="2" y="13458"/>
                    </a:moveTo>
                    <a:cubicBezTo>
                      <a:pt x="34" y="16447"/>
                      <a:pt x="952" y="19328"/>
                      <a:pt x="2595" y="21600"/>
                    </a:cubicBezTo>
                    <a:lnTo>
                      <a:pt x="21559" y="6201"/>
                    </a:lnTo>
                    <a:cubicBezTo>
                      <a:pt x="21286" y="4150"/>
                      <a:pt x="21151" y="2076"/>
                      <a:pt x="21156" y="0"/>
                    </a:cubicBezTo>
                    <a:lnTo>
                      <a:pt x="2480" y="6235"/>
                    </a:lnTo>
                    <a:cubicBezTo>
                      <a:pt x="855" y="8141"/>
                      <a:pt x="-41" y="10751"/>
                      <a:pt x="2" y="13458"/>
                    </a:cubicBezTo>
                    <a:close/>
                  </a:path>
                </a:pathLst>
              </a:custGeom>
              <a:solidFill>
                <a:srgbClr val="D6B38B"/>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30" name="Freeform 41"/>
              <p:cNvSpPr/>
              <p:nvPr/>
            </p:nvSpPr>
            <p:spPr>
              <a:xfrm rot="21600000">
                <a:off x="118867" y="73914"/>
                <a:ext cx="97315" cy="92727"/>
              </a:xfrm>
              <a:custGeom>
                <a:avLst/>
                <a:gdLst/>
                <a:ahLst/>
                <a:cxnLst>
                  <a:cxn ang="0">
                    <a:pos x="wd2" y="hd2"/>
                  </a:cxn>
                  <a:cxn ang="5400000">
                    <a:pos x="wd2" y="hd2"/>
                  </a:cxn>
                  <a:cxn ang="10800000">
                    <a:pos x="wd2" y="hd2"/>
                  </a:cxn>
                  <a:cxn ang="16200000">
                    <a:pos x="wd2" y="hd2"/>
                  </a:cxn>
                </a:cxnLst>
                <a:rect l="0" t="0" r="r" b="b"/>
                <a:pathLst>
                  <a:path w="21284" h="21600" extrusionOk="0">
                    <a:moveTo>
                      <a:pt x="2584" y="0"/>
                    </a:moveTo>
                    <a:lnTo>
                      <a:pt x="20583" y="9462"/>
                    </a:lnTo>
                    <a:cubicBezTo>
                      <a:pt x="21047" y="9824"/>
                      <a:pt x="21308" y="10387"/>
                      <a:pt x="21283" y="10975"/>
                    </a:cubicBezTo>
                    <a:cubicBezTo>
                      <a:pt x="21308" y="11551"/>
                      <a:pt x="21046" y="12103"/>
                      <a:pt x="20583" y="12448"/>
                    </a:cubicBezTo>
                    <a:lnTo>
                      <a:pt x="3090" y="21600"/>
                    </a:lnTo>
                    <a:cubicBezTo>
                      <a:pt x="2468" y="19933"/>
                      <a:pt x="407" y="18808"/>
                      <a:pt x="58" y="17218"/>
                    </a:cubicBezTo>
                    <a:cubicBezTo>
                      <a:pt x="-292" y="15628"/>
                      <a:pt x="1068" y="12836"/>
                      <a:pt x="991" y="11052"/>
                    </a:cubicBezTo>
                    <a:cubicBezTo>
                      <a:pt x="537" y="8995"/>
                      <a:pt x="225" y="6909"/>
                      <a:pt x="58" y="4809"/>
                    </a:cubicBezTo>
                    <a:cubicBezTo>
                      <a:pt x="369" y="2792"/>
                      <a:pt x="2079" y="1435"/>
                      <a:pt x="2584" y="0"/>
                    </a:cubicBezTo>
                    <a:close/>
                  </a:path>
                </a:pathLst>
              </a:custGeom>
              <a:solidFill>
                <a:srgbClr val="00000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31" name="Freeform 501"/>
              <p:cNvSpPr/>
              <p:nvPr/>
            </p:nvSpPr>
            <p:spPr>
              <a:xfrm rot="16200000" flipH="1">
                <a:off x="147796" y="62553"/>
                <a:ext cx="35881" cy="79767"/>
              </a:xfrm>
              <a:custGeom>
                <a:avLst/>
                <a:gdLst/>
                <a:ahLst/>
                <a:cxnLst>
                  <a:cxn ang="0">
                    <a:pos x="wd2" y="hd2"/>
                  </a:cxn>
                  <a:cxn ang="5400000">
                    <a:pos x="wd2" y="hd2"/>
                  </a:cxn>
                  <a:cxn ang="10800000">
                    <a:pos x="wd2" y="hd2"/>
                  </a:cxn>
                  <a:cxn ang="16200000">
                    <a:pos x="wd2" y="hd2"/>
                  </a:cxn>
                </a:cxnLst>
                <a:rect l="0" t="0" r="r" b="b"/>
                <a:pathLst>
                  <a:path w="21600" h="21419" extrusionOk="0">
                    <a:moveTo>
                      <a:pt x="21600" y="704"/>
                    </a:moveTo>
                    <a:cubicBezTo>
                      <a:pt x="17570" y="-16"/>
                      <a:pt x="13432" y="-181"/>
                      <a:pt x="9708" y="195"/>
                    </a:cubicBezTo>
                    <a:cubicBezTo>
                      <a:pt x="5775" y="592"/>
                      <a:pt x="2375" y="1582"/>
                      <a:pt x="0" y="2943"/>
                    </a:cubicBezTo>
                    <a:lnTo>
                      <a:pt x="9626" y="13322"/>
                    </a:lnTo>
                    <a:cubicBezTo>
                      <a:pt x="11106" y="14566"/>
                      <a:pt x="12398" y="15883"/>
                      <a:pt x="13835" y="17026"/>
                    </a:cubicBezTo>
                    <a:cubicBezTo>
                      <a:pt x="15866" y="18641"/>
                      <a:pt x="18330" y="20067"/>
                      <a:pt x="21502" y="21419"/>
                    </a:cubicBezTo>
                    <a:lnTo>
                      <a:pt x="21600" y="704"/>
                    </a:lnTo>
                    <a:close/>
                  </a:path>
                </a:pathLst>
              </a:custGeom>
              <a:solidFill>
                <a:srgbClr val="FFFFFF">
                  <a:alpha val="80000"/>
                </a:srgbClr>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grpSp>
      </p:grpSp>
      <p:grpSp>
        <p:nvGrpSpPr>
          <p:cNvPr id="32" name="Group"/>
          <p:cNvGrpSpPr/>
          <p:nvPr/>
        </p:nvGrpSpPr>
        <p:grpSpPr>
          <a:xfrm rot="19132947">
            <a:off x="6652031" y="1405126"/>
            <a:ext cx="2528582" cy="226221"/>
            <a:chOff x="0" y="0"/>
            <a:chExt cx="2836594" cy="238804"/>
          </a:xfrm>
        </p:grpSpPr>
        <p:sp>
          <p:nvSpPr>
            <p:cNvPr id="33" name="Freeform 10322"/>
            <p:cNvSpPr/>
            <p:nvPr/>
          </p:nvSpPr>
          <p:spPr>
            <a:xfrm>
              <a:off x="2762574" y="7060"/>
              <a:ext cx="74021" cy="230599"/>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14084" y="0"/>
                  </a:lnTo>
                  <a:lnTo>
                    <a:pt x="21600" y="6937"/>
                  </a:lnTo>
                  <a:lnTo>
                    <a:pt x="21600" y="14663"/>
                  </a:lnTo>
                  <a:lnTo>
                    <a:pt x="14084" y="21600"/>
                  </a:lnTo>
                  <a:lnTo>
                    <a:pt x="0" y="16200"/>
                  </a:lnTo>
                  <a:lnTo>
                    <a:pt x="0" y="5400"/>
                  </a:lnTo>
                  <a:close/>
                </a:path>
              </a:pathLst>
            </a:custGeom>
            <a:solidFill>
              <a:srgbClr val="BCA17D"/>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34" name="Freeform 10323"/>
            <p:cNvSpPr/>
            <p:nvPr/>
          </p:nvSpPr>
          <p:spPr>
            <a:xfrm>
              <a:off x="2801456" y="89436"/>
              <a:ext cx="18946" cy="65738"/>
            </a:xfrm>
            <a:custGeom>
              <a:avLst/>
              <a:gdLst/>
              <a:ahLst/>
              <a:cxnLst>
                <a:cxn ang="0">
                  <a:pos x="wd2" y="hd2"/>
                </a:cxn>
                <a:cxn ang="5400000">
                  <a:pos x="wd2" y="hd2"/>
                </a:cxn>
                <a:cxn ang="10800000">
                  <a:pos x="wd2" y="hd2"/>
                </a:cxn>
                <a:cxn ang="16200000">
                  <a:pos x="wd2" y="hd2"/>
                </a:cxn>
              </a:cxnLst>
              <a:rect l="0" t="0" r="r" b="b"/>
              <a:pathLst>
                <a:path w="21600" h="21600" extrusionOk="0">
                  <a:moveTo>
                    <a:pt x="10823" y="21600"/>
                  </a:moveTo>
                  <a:cubicBezTo>
                    <a:pt x="4840" y="21600"/>
                    <a:pt x="0" y="16772"/>
                    <a:pt x="0" y="10800"/>
                  </a:cubicBezTo>
                  <a:cubicBezTo>
                    <a:pt x="0" y="4828"/>
                    <a:pt x="4840" y="0"/>
                    <a:pt x="10823" y="0"/>
                  </a:cubicBezTo>
                  <a:cubicBezTo>
                    <a:pt x="16805" y="0"/>
                    <a:pt x="21600" y="4841"/>
                    <a:pt x="21600" y="10800"/>
                  </a:cubicBezTo>
                  <a:cubicBezTo>
                    <a:pt x="21600" y="16759"/>
                    <a:pt x="16760" y="21600"/>
                    <a:pt x="10823" y="21600"/>
                  </a:cubicBezTo>
                  <a:close/>
                </a:path>
              </a:pathLst>
            </a:custGeom>
            <a:solidFill>
              <a:srgbClr val="1A1818"/>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35" name="Freeform 10326"/>
            <p:cNvSpPr/>
            <p:nvPr/>
          </p:nvSpPr>
          <p:spPr>
            <a:xfrm>
              <a:off x="170497" y="7045"/>
              <a:ext cx="2638650" cy="76867"/>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6" y="0"/>
                  </a:lnTo>
                  <a:cubicBezTo>
                    <a:pt x="206" y="137"/>
                    <a:pt x="142" y="1354"/>
                    <a:pt x="101" y="3307"/>
                  </a:cubicBezTo>
                  <a:lnTo>
                    <a:pt x="25" y="7493"/>
                  </a:lnTo>
                  <a:cubicBezTo>
                    <a:pt x="-8" y="9551"/>
                    <a:pt x="-8" y="12049"/>
                    <a:pt x="25" y="14107"/>
                  </a:cubicBezTo>
                  <a:lnTo>
                    <a:pt x="101" y="18293"/>
                  </a:lnTo>
                  <a:cubicBezTo>
                    <a:pt x="142" y="20246"/>
                    <a:pt x="206" y="21463"/>
                    <a:pt x="276" y="21600"/>
                  </a:cubicBezTo>
                  <a:lnTo>
                    <a:pt x="21370" y="21600"/>
                  </a:lnTo>
                  <a:close/>
                </a:path>
              </a:pathLst>
            </a:custGeom>
            <a:solidFill>
              <a:srgbClr val="F25EA9"/>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36" name="Freeform 10327"/>
            <p:cNvSpPr/>
            <p:nvPr/>
          </p:nvSpPr>
          <p:spPr>
            <a:xfrm>
              <a:off x="170497" y="83911"/>
              <a:ext cx="2611494" cy="76827"/>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8" y="0"/>
                  </a:lnTo>
                  <a:cubicBezTo>
                    <a:pt x="208" y="137"/>
                    <a:pt x="143" y="1355"/>
                    <a:pt x="103" y="3309"/>
                  </a:cubicBezTo>
                  <a:lnTo>
                    <a:pt x="25" y="7485"/>
                  </a:lnTo>
                  <a:cubicBezTo>
                    <a:pt x="-8" y="9549"/>
                    <a:pt x="-8" y="12051"/>
                    <a:pt x="25" y="14115"/>
                  </a:cubicBezTo>
                  <a:lnTo>
                    <a:pt x="103" y="18291"/>
                  </a:lnTo>
                  <a:cubicBezTo>
                    <a:pt x="143" y="20245"/>
                    <a:pt x="208" y="21463"/>
                    <a:pt x="278" y="21600"/>
                  </a:cubicBezTo>
                  <a:lnTo>
                    <a:pt x="21592" y="21600"/>
                  </a:lnTo>
                  <a:close/>
                </a:path>
              </a:pathLst>
            </a:custGeom>
            <a:solidFill>
              <a:srgbClr val="E9396C"/>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37" name="Freeform 10328"/>
            <p:cNvSpPr/>
            <p:nvPr/>
          </p:nvSpPr>
          <p:spPr>
            <a:xfrm>
              <a:off x="170497" y="160737"/>
              <a:ext cx="2638650" cy="76868"/>
            </a:xfrm>
            <a:custGeom>
              <a:avLst/>
              <a:gdLst/>
              <a:ahLst/>
              <a:cxnLst>
                <a:cxn ang="0">
                  <a:pos x="wd2" y="hd2"/>
                </a:cxn>
                <a:cxn ang="5400000">
                  <a:pos x="wd2" y="hd2"/>
                </a:cxn>
                <a:cxn ang="10800000">
                  <a:pos x="wd2" y="hd2"/>
                </a:cxn>
                <a:cxn ang="16200000">
                  <a:pos x="wd2" y="hd2"/>
                </a:cxn>
              </a:cxnLst>
              <a:rect l="0" t="0" r="r" b="b"/>
              <a:pathLst>
                <a:path w="21592" h="21600" extrusionOk="0">
                  <a:moveTo>
                    <a:pt x="21370" y="0"/>
                  </a:moveTo>
                  <a:lnTo>
                    <a:pt x="276" y="0"/>
                  </a:lnTo>
                  <a:cubicBezTo>
                    <a:pt x="206" y="137"/>
                    <a:pt x="142" y="1354"/>
                    <a:pt x="101" y="3307"/>
                  </a:cubicBezTo>
                  <a:lnTo>
                    <a:pt x="25" y="7493"/>
                  </a:lnTo>
                  <a:cubicBezTo>
                    <a:pt x="-8" y="9551"/>
                    <a:pt x="-8" y="12049"/>
                    <a:pt x="25" y="14108"/>
                  </a:cubicBezTo>
                  <a:lnTo>
                    <a:pt x="101" y="18293"/>
                  </a:lnTo>
                  <a:cubicBezTo>
                    <a:pt x="142" y="20246"/>
                    <a:pt x="206" y="21463"/>
                    <a:pt x="276" y="21600"/>
                  </a:cubicBezTo>
                  <a:lnTo>
                    <a:pt x="21592" y="21600"/>
                  </a:lnTo>
                  <a:close/>
                </a:path>
              </a:pathLst>
            </a:custGeom>
            <a:solidFill>
              <a:srgbClr val="C6225F"/>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grpSp>
          <p:nvGrpSpPr>
            <p:cNvPr id="38" name="Group"/>
            <p:cNvGrpSpPr/>
            <p:nvPr/>
          </p:nvGrpSpPr>
          <p:grpSpPr>
            <a:xfrm rot="68776" flipH="1">
              <a:off x="2326" y="2074"/>
              <a:ext cx="209721" cy="234657"/>
              <a:chOff x="0" y="0"/>
              <a:chExt cx="209720" cy="234656"/>
            </a:xfrm>
          </p:grpSpPr>
          <p:sp>
            <p:nvSpPr>
              <p:cNvPr id="39" name="Freeform 38"/>
              <p:cNvSpPr/>
              <p:nvPr/>
            </p:nvSpPr>
            <p:spPr>
              <a:xfrm rot="21600000">
                <a:off x="25" y="-1"/>
                <a:ext cx="126580" cy="99646"/>
              </a:xfrm>
              <a:custGeom>
                <a:avLst/>
                <a:gdLst/>
                <a:ahLst/>
                <a:cxnLst>
                  <a:cxn ang="0">
                    <a:pos x="wd2" y="hd2"/>
                  </a:cxn>
                  <a:cxn ang="5400000">
                    <a:pos x="wd2" y="hd2"/>
                  </a:cxn>
                  <a:cxn ang="10800000">
                    <a:pos x="wd2" y="hd2"/>
                  </a:cxn>
                  <a:cxn ang="16200000">
                    <a:pos x="wd2" y="hd2"/>
                  </a:cxn>
                </a:cxnLst>
                <a:rect l="0" t="0" r="r" b="b"/>
                <a:pathLst>
                  <a:path w="21534" h="21600" extrusionOk="0">
                    <a:moveTo>
                      <a:pt x="2615" y="0"/>
                    </a:moveTo>
                    <a:cubicBezTo>
                      <a:pt x="879" y="2047"/>
                      <a:pt x="-66" y="4861"/>
                      <a:pt x="4" y="7772"/>
                    </a:cubicBezTo>
                    <a:cubicBezTo>
                      <a:pt x="-22" y="10779"/>
                      <a:pt x="935" y="13681"/>
                      <a:pt x="2673" y="15859"/>
                    </a:cubicBezTo>
                    <a:lnTo>
                      <a:pt x="21534" y="21600"/>
                    </a:lnTo>
                    <a:cubicBezTo>
                      <a:pt x="21417" y="19584"/>
                      <a:pt x="21417" y="17560"/>
                      <a:pt x="21534" y="15544"/>
                    </a:cubicBezTo>
                    <a:close/>
                  </a:path>
                </a:pathLst>
              </a:custGeom>
              <a:solidFill>
                <a:srgbClr val="FFE6CA"/>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40" name="Freeform 39"/>
              <p:cNvSpPr/>
              <p:nvPr/>
            </p:nvSpPr>
            <p:spPr>
              <a:xfrm rot="21600000">
                <a:off x="-1" y="73158"/>
                <a:ext cx="126606" cy="88018"/>
              </a:xfrm>
              <a:custGeom>
                <a:avLst/>
                <a:gdLst/>
                <a:ahLst/>
                <a:cxnLst>
                  <a:cxn ang="0">
                    <a:pos x="wd2" y="hd2"/>
                  </a:cxn>
                  <a:cxn ang="5400000">
                    <a:pos x="wd2" y="hd2"/>
                  </a:cxn>
                  <a:cxn ang="10800000">
                    <a:pos x="wd2" y="hd2"/>
                  </a:cxn>
                  <a:cxn ang="16200000">
                    <a:pos x="wd2" y="hd2"/>
                  </a:cxn>
                </a:cxnLst>
                <a:rect l="0" t="0" r="r" b="b"/>
                <a:pathLst>
                  <a:path w="21503" h="21600" extrusionOk="0">
                    <a:moveTo>
                      <a:pt x="21386" y="6500"/>
                    </a:moveTo>
                    <a:lnTo>
                      <a:pt x="2644" y="0"/>
                    </a:lnTo>
                    <a:cubicBezTo>
                      <a:pt x="882" y="3142"/>
                      <a:pt x="-46" y="6995"/>
                      <a:pt x="8" y="10939"/>
                    </a:cubicBezTo>
                    <a:cubicBezTo>
                      <a:pt x="-97" y="14814"/>
                      <a:pt x="851" y="18607"/>
                      <a:pt x="2673" y="21600"/>
                    </a:cubicBezTo>
                    <a:lnTo>
                      <a:pt x="21503" y="14506"/>
                    </a:lnTo>
                    <a:cubicBezTo>
                      <a:pt x="21415" y="11930"/>
                      <a:pt x="21386" y="9076"/>
                      <a:pt x="21386" y="6500"/>
                    </a:cubicBezTo>
                    <a:close/>
                  </a:path>
                </a:pathLst>
              </a:custGeom>
              <a:solidFill>
                <a:srgbClr val="FFDAB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41" name="Freeform 40"/>
              <p:cNvSpPr/>
              <p:nvPr/>
            </p:nvSpPr>
            <p:spPr>
              <a:xfrm rot="21600000">
                <a:off x="38" y="132265"/>
                <a:ext cx="128981" cy="102392"/>
              </a:xfrm>
              <a:custGeom>
                <a:avLst/>
                <a:gdLst/>
                <a:ahLst/>
                <a:cxnLst>
                  <a:cxn ang="0">
                    <a:pos x="wd2" y="hd2"/>
                  </a:cxn>
                  <a:cxn ang="5400000">
                    <a:pos x="wd2" y="hd2"/>
                  </a:cxn>
                  <a:cxn ang="10800000">
                    <a:pos x="wd2" y="hd2"/>
                  </a:cxn>
                  <a:cxn ang="16200000">
                    <a:pos x="wd2" y="hd2"/>
                  </a:cxn>
                </a:cxnLst>
                <a:rect l="0" t="0" r="r" b="b"/>
                <a:pathLst>
                  <a:path w="21559" h="21600" extrusionOk="0">
                    <a:moveTo>
                      <a:pt x="2" y="13458"/>
                    </a:moveTo>
                    <a:cubicBezTo>
                      <a:pt x="34" y="16447"/>
                      <a:pt x="952" y="19328"/>
                      <a:pt x="2595" y="21600"/>
                    </a:cubicBezTo>
                    <a:lnTo>
                      <a:pt x="21559" y="6201"/>
                    </a:lnTo>
                    <a:cubicBezTo>
                      <a:pt x="21286" y="4150"/>
                      <a:pt x="21151" y="2076"/>
                      <a:pt x="21156" y="0"/>
                    </a:cubicBezTo>
                    <a:lnTo>
                      <a:pt x="2480" y="6235"/>
                    </a:lnTo>
                    <a:cubicBezTo>
                      <a:pt x="855" y="8141"/>
                      <a:pt x="-41" y="10751"/>
                      <a:pt x="2" y="13458"/>
                    </a:cubicBezTo>
                    <a:close/>
                  </a:path>
                </a:pathLst>
              </a:custGeom>
              <a:solidFill>
                <a:srgbClr val="D6B38B"/>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42" name="Freeform 41"/>
              <p:cNvSpPr/>
              <p:nvPr/>
            </p:nvSpPr>
            <p:spPr>
              <a:xfrm rot="21600000">
                <a:off x="115314" y="71705"/>
                <a:ext cx="94406" cy="89955"/>
              </a:xfrm>
              <a:custGeom>
                <a:avLst/>
                <a:gdLst/>
                <a:ahLst/>
                <a:cxnLst>
                  <a:cxn ang="0">
                    <a:pos x="wd2" y="hd2"/>
                  </a:cxn>
                  <a:cxn ang="5400000">
                    <a:pos x="wd2" y="hd2"/>
                  </a:cxn>
                  <a:cxn ang="10800000">
                    <a:pos x="wd2" y="hd2"/>
                  </a:cxn>
                  <a:cxn ang="16200000">
                    <a:pos x="wd2" y="hd2"/>
                  </a:cxn>
                </a:cxnLst>
                <a:rect l="0" t="0" r="r" b="b"/>
                <a:pathLst>
                  <a:path w="21284" h="21600" extrusionOk="0">
                    <a:moveTo>
                      <a:pt x="2584" y="0"/>
                    </a:moveTo>
                    <a:lnTo>
                      <a:pt x="20583" y="9462"/>
                    </a:lnTo>
                    <a:cubicBezTo>
                      <a:pt x="21047" y="9824"/>
                      <a:pt x="21308" y="10387"/>
                      <a:pt x="21283" y="10975"/>
                    </a:cubicBezTo>
                    <a:cubicBezTo>
                      <a:pt x="21308" y="11551"/>
                      <a:pt x="21046" y="12103"/>
                      <a:pt x="20583" y="12448"/>
                    </a:cubicBezTo>
                    <a:lnTo>
                      <a:pt x="3090" y="21600"/>
                    </a:lnTo>
                    <a:cubicBezTo>
                      <a:pt x="2468" y="19933"/>
                      <a:pt x="407" y="18808"/>
                      <a:pt x="58" y="17218"/>
                    </a:cubicBezTo>
                    <a:cubicBezTo>
                      <a:pt x="-292" y="15628"/>
                      <a:pt x="1068" y="12836"/>
                      <a:pt x="991" y="11052"/>
                    </a:cubicBezTo>
                    <a:cubicBezTo>
                      <a:pt x="537" y="8995"/>
                      <a:pt x="225" y="6909"/>
                      <a:pt x="58" y="4809"/>
                    </a:cubicBezTo>
                    <a:cubicBezTo>
                      <a:pt x="369" y="2792"/>
                      <a:pt x="2079" y="1435"/>
                      <a:pt x="2584" y="0"/>
                    </a:cubicBezTo>
                    <a:close/>
                  </a:path>
                </a:pathLst>
              </a:custGeom>
              <a:solidFill>
                <a:srgbClr val="00000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43" name="Freeform 501"/>
              <p:cNvSpPr/>
              <p:nvPr/>
            </p:nvSpPr>
            <p:spPr>
              <a:xfrm rot="16200000" flipH="1">
                <a:off x="143379" y="60684"/>
                <a:ext cx="34809" cy="77382"/>
              </a:xfrm>
              <a:custGeom>
                <a:avLst/>
                <a:gdLst/>
                <a:ahLst/>
                <a:cxnLst>
                  <a:cxn ang="0">
                    <a:pos x="wd2" y="hd2"/>
                  </a:cxn>
                  <a:cxn ang="5400000">
                    <a:pos x="wd2" y="hd2"/>
                  </a:cxn>
                  <a:cxn ang="10800000">
                    <a:pos x="wd2" y="hd2"/>
                  </a:cxn>
                  <a:cxn ang="16200000">
                    <a:pos x="wd2" y="hd2"/>
                  </a:cxn>
                </a:cxnLst>
                <a:rect l="0" t="0" r="r" b="b"/>
                <a:pathLst>
                  <a:path w="21600" h="21419" extrusionOk="0">
                    <a:moveTo>
                      <a:pt x="21600" y="704"/>
                    </a:moveTo>
                    <a:cubicBezTo>
                      <a:pt x="17570" y="-16"/>
                      <a:pt x="13432" y="-181"/>
                      <a:pt x="9708" y="195"/>
                    </a:cubicBezTo>
                    <a:cubicBezTo>
                      <a:pt x="5775" y="592"/>
                      <a:pt x="2375" y="1582"/>
                      <a:pt x="0" y="2943"/>
                    </a:cubicBezTo>
                    <a:lnTo>
                      <a:pt x="9626" y="13322"/>
                    </a:lnTo>
                    <a:cubicBezTo>
                      <a:pt x="11106" y="14566"/>
                      <a:pt x="12398" y="15883"/>
                      <a:pt x="13835" y="17026"/>
                    </a:cubicBezTo>
                    <a:cubicBezTo>
                      <a:pt x="15866" y="18641"/>
                      <a:pt x="18330" y="20067"/>
                      <a:pt x="21502" y="21419"/>
                    </a:cubicBezTo>
                    <a:lnTo>
                      <a:pt x="21600" y="704"/>
                    </a:lnTo>
                    <a:close/>
                  </a:path>
                </a:pathLst>
              </a:custGeom>
              <a:solidFill>
                <a:srgbClr val="FFFFFF">
                  <a:alpha val="80000"/>
                </a:srgbClr>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grpSp>
      </p:grpSp>
      <p:grpSp>
        <p:nvGrpSpPr>
          <p:cNvPr id="55" name="Group"/>
          <p:cNvGrpSpPr/>
          <p:nvPr/>
        </p:nvGrpSpPr>
        <p:grpSpPr>
          <a:xfrm>
            <a:off x="7102389" y="4962393"/>
            <a:ext cx="2007521" cy="1608390"/>
            <a:chOff x="0" y="0"/>
            <a:chExt cx="2703100" cy="2148683"/>
          </a:xfrm>
        </p:grpSpPr>
        <p:sp>
          <p:nvSpPr>
            <p:cNvPr id="56" name="Freeform 10336"/>
            <p:cNvSpPr/>
            <p:nvPr/>
          </p:nvSpPr>
          <p:spPr>
            <a:xfrm rot="2237184">
              <a:off x="2549433" y="1889999"/>
              <a:ext cx="83449" cy="259976"/>
            </a:xfrm>
            <a:custGeom>
              <a:avLst/>
              <a:gdLst/>
              <a:ahLst/>
              <a:cxnLst>
                <a:cxn ang="0">
                  <a:pos x="wd2" y="hd2"/>
                </a:cxn>
                <a:cxn ang="5400000">
                  <a:pos x="wd2" y="hd2"/>
                </a:cxn>
                <a:cxn ang="10800000">
                  <a:pos x="wd2" y="hd2"/>
                </a:cxn>
                <a:cxn ang="16200000">
                  <a:pos x="wd2" y="hd2"/>
                </a:cxn>
              </a:cxnLst>
              <a:rect l="0" t="0" r="r" b="b"/>
              <a:pathLst>
                <a:path w="21600" h="21600" extrusionOk="0">
                  <a:moveTo>
                    <a:pt x="0" y="5400"/>
                  </a:moveTo>
                  <a:lnTo>
                    <a:pt x="14084" y="0"/>
                  </a:lnTo>
                  <a:lnTo>
                    <a:pt x="21600" y="6937"/>
                  </a:lnTo>
                  <a:lnTo>
                    <a:pt x="21600" y="14663"/>
                  </a:lnTo>
                  <a:lnTo>
                    <a:pt x="14084" y="21600"/>
                  </a:lnTo>
                  <a:lnTo>
                    <a:pt x="0" y="16200"/>
                  </a:lnTo>
                  <a:lnTo>
                    <a:pt x="0" y="5400"/>
                  </a:lnTo>
                  <a:close/>
                </a:path>
              </a:pathLst>
            </a:custGeom>
            <a:solidFill>
              <a:srgbClr val="BCA17D"/>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57" name="Freeform 10337"/>
            <p:cNvSpPr/>
            <p:nvPr/>
          </p:nvSpPr>
          <p:spPr>
            <a:xfrm rot="2237184">
              <a:off x="2590691" y="1990629"/>
              <a:ext cx="21360" cy="74112"/>
            </a:xfrm>
            <a:custGeom>
              <a:avLst/>
              <a:gdLst/>
              <a:ahLst/>
              <a:cxnLst>
                <a:cxn ang="0">
                  <a:pos x="wd2" y="hd2"/>
                </a:cxn>
                <a:cxn ang="5400000">
                  <a:pos x="wd2" y="hd2"/>
                </a:cxn>
                <a:cxn ang="10800000">
                  <a:pos x="wd2" y="hd2"/>
                </a:cxn>
                <a:cxn ang="16200000">
                  <a:pos x="wd2" y="hd2"/>
                </a:cxn>
              </a:cxnLst>
              <a:rect l="0" t="0" r="r" b="b"/>
              <a:pathLst>
                <a:path w="21600" h="21600" extrusionOk="0">
                  <a:moveTo>
                    <a:pt x="10823" y="21600"/>
                  </a:moveTo>
                  <a:cubicBezTo>
                    <a:pt x="4840" y="21600"/>
                    <a:pt x="0" y="16772"/>
                    <a:pt x="0" y="10800"/>
                  </a:cubicBezTo>
                  <a:cubicBezTo>
                    <a:pt x="0" y="4828"/>
                    <a:pt x="4840" y="0"/>
                    <a:pt x="10823" y="0"/>
                  </a:cubicBezTo>
                  <a:cubicBezTo>
                    <a:pt x="16805" y="0"/>
                    <a:pt x="21600" y="4841"/>
                    <a:pt x="21600" y="10800"/>
                  </a:cubicBezTo>
                  <a:cubicBezTo>
                    <a:pt x="21600" y="16759"/>
                    <a:pt x="16760" y="21600"/>
                    <a:pt x="10823" y="21600"/>
                  </a:cubicBezTo>
                  <a:close/>
                </a:path>
              </a:pathLst>
            </a:custGeom>
            <a:solidFill>
              <a:srgbClr val="1A1818"/>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58" name="Freeform 10340"/>
            <p:cNvSpPr/>
            <p:nvPr/>
          </p:nvSpPr>
          <p:spPr>
            <a:xfrm rot="2237184">
              <a:off x="-18549" y="1013165"/>
              <a:ext cx="2974790" cy="86659"/>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6" y="0"/>
                  </a:lnTo>
                  <a:cubicBezTo>
                    <a:pt x="206" y="137"/>
                    <a:pt x="142" y="1354"/>
                    <a:pt x="101" y="3307"/>
                  </a:cubicBezTo>
                  <a:lnTo>
                    <a:pt x="25" y="7493"/>
                  </a:lnTo>
                  <a:cubicBezTo>
                    <a:pt x="-8" y="9551"/>
                    <a:pt x="-8" y="12049"/>
                    <a:pt x="25" y="14107"/>
                  </a:cubicBezTo>
                  <a:lnTo>
                    <a:pt x="101" y="18293"/>
                  </a:lnTo>
                  <a:cubicBezTo>
                    <a:pt x="142" y="20246"/>
                    <a:pt x="206" y="21463"/>
                    <a:pt x="276" y="21600"/>
                  </a:cubicBezTo>
                  <a:lnTo>
                    <a:pt x="21370" y="21600"/>
                  </a:lnTo>
                  <a:close/>
                </a:path>
              </a:pathLst>
            </a:custGeom>
            <a:solidFill>
              <a:srgbClr val="8FF4EF"/>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59" name="Freeform 10341"/>
            <p:cNvSpPr/>
            <p:nvPr/>
          </p:nvSpPr>
          <p:spPr>
            <a:xfrm rot="2237184">
              <a:off x="-67905" y="1072842"/>
              <a:ext cx="2944174" cy="86615"/>
            </a:xfrm>
            <a:custGeom>
              <a:avLst/>
              <a:gdLst/>
              <a:ahLst/>
              <a:cxnLst>
                <a:cxn ang="0">
                  <a:pos x="wd2" y="hd2"/>
                </a:cxn>
                <a:cxn ang="5400000">
                  <a:pos x="wd2" y="hd2"/>
                </a:cxn>
                <a:cxn ang="10800000">
                  <a:pos x="wd2" y="hd2"/>
                </a:cxn>
                <a:cxn ang="16200000">
                  <a:pos x="wd2" y="hd2"/>
                </a:cxn>
              </a:cxnLst>
              <a:rect l="0" t="0" r="r" b="b"/>
              <a:pathLst>
                <a:path w="21592" h="21600" extrusionOk="0">
                  <a:moveTo>
                    <a:pt x="21592" y="0"/>
                  </a:moveTo>
                  <a:lnTo>
                    <a:pt x="278" y="0"/>
                  </a:lnTo>
                  <a:cubicBezTo>
                    <a:pt x="208" y="137"/>
                    <a:pt x="143" y="1355"/>
                    <a:pt x="103" y="3309"/>
                  </a:cubicBezTo>
                  <a:lnTo>
                    <a:pt x="25" y="7485"/>
                  </a:lnTo>
                  <a:cubicBezTo>
                    <a:pt x="-8" y="9549"/>
                    <a:pt x="-8" y="12051"/>
                    <a:pt x="25" y="14115"/>
                  </a:cubicBezTo>
                  <a:lnTo>
                    <a:pt x="103" y="18291"/>
                  </a:lnTo>
                  <a:cubicBezTo>
                    <a:pt x="143" y="20245"/>
                    <a:pt x="208" y="21463"/>
                    <a:pt x="278" y="21600"/>
                  </a:cubicBezTo>
                  <a:lnTo>
                    <a:pt x="21592" y="21600"/>
                  </a:lnTo>
                  <a:close/>
                </a:path>
              </a:pathLst>
            </a:custGeom>
            <a:solidFill>
              <a:srgbClr val="3B89E1"/>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sp>
          <p:nvSpPr>
            <p:cNvPr id="60" name="Freeform 10342"/>
            <p:cNvSpPr/>
            <p:nvPr/>
          </p:nvSpPr>
          <p:spPr>
            <a:xfrm rot="2237184">
              <a:off x="-123518" y="1151022"/>
              <a:ext cx="2974790" cy="86660"/>
            </a:xfrm>
            <a:custGeom>
              <a:avLst/>
              <a:gdLst/>
              <a:ahLst/>
              <a:cxnLst>
                <a:cxn ang="0">
                  <a:pos x="wd2" y="hd2"/>
                </a:cxn>
                <a:cxn ang="5400000">
                  <a:pos x="wd2" y="hd2"/>
                </a:cxn>
                <a:cxn ang="10800000">
                  <a:pos x="wd2" y="hd2"/>
                </a:cxn>
                <a:cxn ang="16200000">
                  <a:pos x="wd2" y="hd2"/>
                </a:cxn>
              </a:cxnLst>
              <a:rect l="0" t="0" r="r" b="b"/>
              <a:pathLst>
                <a:path w="21592" h="21600" extrusionOk="0">
                  <a:moveTo>
                    <a:pt x="21370" y="0"/>
                  </a:moveTo>
                  <a:lnTo>
                    <a:pt x="276" y="0"/>
                  </a:lnTo>
                  <a:cubicBezTo>
                    <a:pt x="206" y="137"/>
                    <a:pt x="142" y="1354"/>
                    <a:pt x="101" y="3307"/>
                  </a:cubicBezTo>
                  <a:lnTo>
                    <a:pt x="25" y="7493"/>
                  </a:lnTo>
                  <a:cubicBezTo>
                    <a:pt x="-8" y="9551"/>
                    <a:pt x="-8" y="12049"/>
                    <a:pt x="25" y="14108"/>
                  </a:cubicBezTo>
                  <a:lnTo>
                    <a:pt x="101" y="18293"/>
                  </a:lnTo>
                  <a:cubicBezTo>
                    <a:pt x="142" y="20246"/>
                    <a:pt x="206" y="21463"/>
                    <a:pt x="276" y="21600"/>
                  </a:cubicBezTo>
                  <a:lnTo>
                    <a:pt x="21592" y="21600"/>
                  </a:lnTo>
                  <a:close/>
                </a:path>
              </a:pathLst>
            </a:custGeom>
            <a:solidFill>
              <a:srgbClr val="4063AA"/>
            </a:solidFill>
            <a:ln w="12700" cap="flat">
              <a:noFill/>
              <a:miter lim="400000"/>
            </a:ln>
            <a:effectLst/>
          </p:spPr>
          <p:txBody>
            <a:bodyPr wrap="square" lIns="45718" tIns="45718" rIns="45718" bIns="45718"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solidFill>
                    <a:srgbClr val="A9E800"/>
                  </a:solidFill>
                  <a:latin typeface="Avenir"/>
                  <a:ea typeface="Avenir"/>
                  <a:cs typeface="Avenir"/>
                  <a:sym typeface="Avenir Roman"/>
                </a:defRPr>
              </a:pPr>
              <a:endParaRPr kumimoji="0" sz="1800" b="0" i="0" u="none" strike="noStrike" kern="0" cap="none" spc="0" normalizeH="0" baseline="0" noProof="0" dirty="0">
                <a:ln>
                  <a:noFill/>
                </a:ln>
                <a:solidFill>
                  <a:srgbClr val="A9E800"/>
                </a:solidFill>
                <a:effectLst/>
                <a:uLnTx/>
                <a:uFillTx/>
                <a:latin typeface="Avenir"/>
                <a:sym typeface="Avenir Roman"/>
              </a:endParaRPr>
            </a:p>
          </p:txBody>
        </p:sp>
        <p:grpSp>
          <p:nvGrpSpPr>
            <p:cNvPr id="61" name="Group"/>
            <p:cNvGrpSpPr/>
            <p:nvPr/>
          </p:nvGrpSpPr>
          <p:grpSpPr>
            <a:xfrm rot="2305961" flipH="1">
              <a:off x="56608" y="44825"/>
              <a:ext cx="236437" cy="264550"/>
              <a:chOff x="0" y="0"/>
              <a:chExt cx="236436" cy="264549"/>
            </a:xfrm>
          </p:grpSpPr>
          <p:sp>
            <p:nvSpPr>
              <p:cNvPr id="62" name="Freeform 38"/>
              <p:cNvSpPr/>
              <p:nvPr/>
            </p:nvSpPr>
            <p:spPr>
              <a:xfrm rot="21600000">
                <a:off x="28" y="0"/>
                <a:ext cx="142706" cy="112339"/>
              </a:xfrm>
              <a:custGeom>
                <a:avLst/>
                <a:gdLst/>
                <a:ahLst/>
                <a:cxnLst>
                  <a:cxn ang="0">
                    <a:pos x="wd2" y="hd2"/>
                  </a:cxn>
                  <a:cxn ang="5400000">
                    <a:pos x="wd2" y="hd2"/>
                  </a:cxn>
                  <a:cxn ang="10800000">
                    <a:pos x="wd2" y="hd2"/>
                  </a:cxn>
                  <a:cxn ang="16200000">
                    <a:pos x="wd2" y="hd2"/>
                  </a:cxn>
                </a:cxnLst>
                <a:rect l="0" t="0" r="r" b="b"/>
                <a:pathLst>
                  <a:path w="21534" h="21600" extrusionOk="0">
                    <a:moveTo>
                      <a:pt x="2615" y="0"/>
                    </a:moveTo>
                    <a:cubicBezTo>
                      <a:pt x="879" y="2047"/>
                      <a:pt x="-66" y="4861"/>
                      <a:pt x="4" y="7772"/>
                    </a:cubicBezTo>
                    <a:cubicBezTo>
                      <a:pt x="-22" y="10779"/>
                      <a:pt x="935" y="13681"/>
                      <a:pt x="2673" y="15859"/>
                    </a:cubicBezTo>
                    <a:lnTo>
                      <a:pt x="21534" y="21600"/>
                    </a:lnTo>
                    <a:cubicBezTo>
                      <a:pt x="21417" y="19584"/>
                      <a:pt x="21417" y="17560"/>
                      <a:pt x="21534" y="15544"/>
                    </a:cubicBezTo>
                    <a:close/>
                  </a:path>
                </a:pathLst>
              </a:custGeom>
              <a:solidFill>
                <a:srgbClr val="FFE6CA"/>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63" name="Freeform 39"/>
              <p:cNvSpPr/>
              <p:nvPr/>
            </p:nvSpPr>
            <p:spPr>
              <a:xfrm rot="21600000">
                <a:off x="0" y="82477"/>
                <a:ext cx="142734" cy="99231"/>
              </a:xfrm>
              <a:custGeom>
                <a:avLst/>
                <a:gdLst/>
                <a:ahLst/>
                <a:cxnLst>
                  <a:cxn ang="0">
                    <a:pos x="wd2" y="hd2"/>
                  </a:cxn>
                  <a:cxn ang="5400000">
                    <a:pos x="wd2" y="hd2"/>
                  </a:cxn>
                  <a:cxn ang="10800000">
                    <a:pos x="wd2" y="hd2"/>
                  </a:cxn>
                  <a:cxn ang="16200000">
                    <a:pos x="wd2" y="hd2"/>
                  </a:cxn>
                </a:cxnLst>
                <a:rect l="0" t="0" r="r" b="b"/>
                <a:pathLst>
                  <a:path w="21503" h="21600" extrusionOk="0">
                    <a:moveTo>
                      <a:pt x="21386" y="6500"/>
                    </a:moveTo>
                    <a:lnTo>
                      <a:pt x="2644" y="0"/>
                    </a:lnTo>
                    <a:cubicBezTo>
                      <a:pt x="882" y="3142"/>
                      <a:pt x="-46" y="6995"/>
                      <a:pt x="8" y="10939"/>
                    </a:cubicBezTo>
                    <a:cubicBezTo>
                      <a:pt x="-97" y="14814"/>
                      <a:pt x="851" y="18607"/>
                      <a:pt x="2673" y="21600"/>
                    </a:cubicBezTo>
                    <a:lnTo>
                      <a:pt x="21503" y="14506"/>
                    </a:lnTo>
                    <a:cubicBezTo>
                      <a:pt x="21415" y="11930"/>
                      <a:pt x="21386" y="9076"/>
                      <a:pt x="21386" y="6500"/>
                    </a:cubicBezTo>
                    <a:close/>
                  </a:path>
                </a:pathLst>
              </a:custGeom>
              <a:solidFill>
                <a:srgbClr val="FFDAB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64" name="Freeform 40"/>
              <p:cNvSpPr/>
              <p:nvPr/>
            </p:nvSpPr>
            <p:spPr>
              <a:xfrm rot="21600000">
                <a:off x="42" y="149115"/>
                <a:ext cx="145413" cy="115435"/>
              </a:xfrm>
              <a:custGeom>
                <a:avLst/>
                <a:gdLst/>
                <a:ahLst/>
                <a:cxnLst>
                  <a:cxn ang="0">
                    <a:pos x="wd2" y="hd2"/>
                  </a:cxn>
                  <a:cxn ang="5400000">
                    <a:pos x="wd2" y="hd2"/>
                  </a:cxn>
                  <a:cxn ang="10800000">
                    <a:pos x="wd2" y="hd2"/>
                  </a:cxn>
                  <a:cxn ang="16200000">
                    <a:pos x="wd2" y="hd2"/>
                  </a:cxn>
                </a:cxnLst>
                <a:rect l="0" t="0" r="r" b="b"/>
                <a:pathLst>
                  <a:path w="21559" h="21600" extrusionOk="0">
                    <a:moveTo>
                      <a:pt x="2" y="13458"/>
                    </a:moveTo>
                    <a:cubicBezTo>
                      <a:pt x="34" y="16447"/>
                      <a:pt x="952" y="19328"/>
                      <a:pt x="2595" y="21600"/>
                    </a:cubicBezTo>
                    <a:lnTo>
                      <a:pt x="21559" y="6201"/>
                    </a:lnTo>
                    <a:cubicBezTo>
                      <a:pt x="21286" y="4150"/>
                      <a:pt x="21151" y="2076"/>
                      <a:pt x="21156" y="0"/>
                    </a:cubicBezTo>
                    <a:lnTo>
                      <a:pt x="2480" y="6235"/>
                    </a:lnTo>
                    <a:cubicBezTo>
                      <a:pt x="855" y="8141"/>
                      <a:pt x="-41" y="10751"/>
                      <a:pt x="2" y="13458"/>
                    </a:cubicBezTo>
                    <a:close/>
                  </a:path>
                </a:pathLst>
              </a:custGeom>
              <a:solidFill>
                <a:srgbClr val="D6B38B"/>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65" name="Freeform 41"/>
              <p:cNvSpPr/>
              <p:nvPr/>
            </p:nvSpPr>
            <p:spPr>
              <a:xfrm rot="21600000">
                <a:off x="130004" y="80839"/>
                <a:ext cx="106433" cy="101415"/>
              </a:xfrm>
              <a:custGeom>
                <a:avLst/>
                <a:gdLst/>
                <a:ahLst/>
                <a:cxnLst>
                  <a:cxn ang="0">
                    <a:pos x="wd2" y="hd2"/>
                  </a:cxn>
                  <a:cxn ang="5400000">
                    <a:pos x="wd2" y="hd2"/>
                  </a:cxn>
                  <a:cxn ang="10800000">
                    <a:pos x="wd2" y="hd2"/>
                  </a:cxn>
                  <a:cxn ang="16200000">
                    <a:pos x="wd2" y="hd2"/>
                  </a:cxn>
                </a:cxnLst>
                <a:rect l="0" t="0" r="r" b="b"/>
                <a:pathLst>
                  <a:path w="21284" h="21600" extrusionOk="0">
                    <a:moveTo>
                      <a:pt x="2584" y="0"/>
                    </a:moveTo>
                    <a:lnTo>
                      <a:pt x="20583" y="9462"/>
                    </a:lnTo>
                    <a:cubicBezTo>
                      <a:pt x="21047" y="9824"/>
                      <a:pt x="21308" y="10387"/>
                      <a:pt x="21283" y="10975"/>
                    </a:cubicBezTo>
                    <a:cubicBezTo>
                      <a:pt x="21308" y="11551"/>
                      <a:pt x="21046" y="12103"/>
                      <a:pt x="20583" y="12448"/>
                    </a:cubicBezTo>
                    <a:lnTo>
                      <a:pt x="3090" y="21600"/>
                    </a:lnTo>
                    <a:cubicBezTo>
                      <a:pt x="2468" y="19933"/>
                      <a:pt x="407" y="18808"/>
                      <a:pt x="58" y="17218"/>
                    </a:cubicBezTo>
                    <a:cubicBezTo>
                      <a:pt x="-292" y="15628"/>
                      <a:pt x="1068" y="12836"/>
                      <a:pt x="991" y="11052"/>
                    </a:cubicBezTo>
                    <a:cubicBezTo>
                      <a:pt x="537" y="8995"/>
                      <a:pt x="225" y="6909"/>
                      <a:pt x="58" y="4809"/>
                    </a:cubicBezTo>
                    <a:cubicBezTo>
                      <a:pt x="369" y="2792"/>
                      <a:pt x="2079" y="1435"/>
                      <a:pt x="2584" y="0"/>
                    </a:cubicBezTo>
                    <a:close/>
                  </a:path>
                </a:pathLst>
              </a:custGeom>
              <a:solidFill>
                <a:srgbClr val="000000"/>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sp>
            <p:nvSpPr>
              <p:cNvPr id="66" name="Freeform 501"/>
              <p:cNvSpPr/>
              <p:nvPr/>
            </p:nvSpPr>
            <p:spPr>
              <a:xfrm rot="16200000" flipH="1">
                <a:off x="161644" y="68414"/>
                <a:ext cx="39243" cy="87241"/>
              </a:xfrm>
              <a:custGeom>
                <a:avLst/>
                <a:gdLst/>
                <a:ahLst/>
                <a:cxnLst>
                  <a:cxn ang="0">
                    <a:pos x="wd2" y="hd2"/>
                  </a:cxn>
                  <a:cxn ang="5400000">
                    <a:pos x="wd2" y="hd2"/>
                  </a:cxn>
                  <a:cxn ang="10800000">
                    <a:pos x="wd2" y="hd2"/>
                  </a:cxn>
                  <a:cxn ang="16200000">
                    <a:pos x="wd2" y="hd2"/>
                  </a:cxn>
                </a:cxnLst>
                <a:rect l="0" t="0" r="r" b="b"/>
                <a:pathLst>
                  <a:path w="21600" h="21419" extrusionOk="0">
                    <a:moveTo>
                      <a:pt x="21600" y="704"/>
                    </a:moveTo>
                    <a:cubicBezTo>
                      <a:pt x="17570" y="-16"/>
                      <a:pt x="13432" y="-181"/>
                      <a:pt x="9708" y="195"/>
                    </a:cubicBezTo>
                    <a:cubicBezTo>
                      <a:pt x="5775" y="592"/>
                      <a:pt x="2375" y="1582"/>
                      <a:pt x="0" y="2943"/>
                    </a:cubicBezTo>
                    <a:lnTo>
                      <a:pt x="9626" y="13322"/>
                    </a:lnTo>
                    <a:cubicBezTo>
                      <a:pt x="11106" y="14566"/>
                      <a:pt x="12398" y="15883"/>
                      <a:pt x="13835" y="17026"/>
                    </a:cubicBezTo>
                    <a:cubicBezTo>
                      <a:pt x="15866" y="18641"/>
                      <a:pt x="18330" y="20067"/>
                      <a:pt x="21502" y="21419"/>
                    </a:cubicBezTo>
                    <a:lnTo>
                      <a:pt x="21600" y="704"/>
                    </a:lnTo>
                    <a:close/>
                  </a:path>
                </a:pathLst>
              </a:custGeom>
              <a:solidFill>
                <a:srgbClr val="FFFFFF">
                  <a:alpha val="80000"/>
                </a:srgbClr>
              </a:solidFill>
              <a:ln w="12700" cap="flat">
                <a:noFill/>
                <a:miter lim="400000"/>
              </a:ln>
              <a:effectLst/>
            </p:spPr>
            <p:txBody>
              <a:bodyPr wrap="square" lIns="45719" tIns="45719" rIns="45719" bIns="45719"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latin typeface="Calibri"/>
                    <a:ea typeface="Calibri"/>
                    <a:cs typeface="Calibri"/>
                    <a:sym typeface="Calibri"/>
                  </a:defRPr>
                </a:pPr>
                <a:endParaRPr kumimoji="0" sz="1800" b="0" i="0" u="none" strike="noStrike" kern="0" cap="none" spc="0" normalizeH="0" baseline="0" noProof="0" dirty="0">
                  <a:ln>
                    <a:noFill/>
                  </a:ln>
                  <a:solidFill>
                    <a:sysClr val="windowText" lastClr="000000"/>
                  </a:solidFill>
                  <a:effectLst/>
                  <a:uLnTx/>
                  <a:uFillTx/>
                  <a:latin typeface="Calibri"/>
                  <a:cs typeface="Calibri"/>
                  <a:sym typeface="Calibri"/>
                </a:endParaRPr>
              </a:p>
            </p:txBody>
          </p:sp>
        </p:grpSp>
      </p:grpSp>
      <p:grpSp>
        <p:nvGrpSpPr>
          <p:cNvPr id="67" name="Group"/>
          <p:cNvGrpSpPr/>
          <p:nvPr/>
        </p:nvGrpSpPr>
        <p:grpSpPr>
          <a:xfrm>
            <a:off x="31643" y="5148294"/>
            <a:ext cx="2090169" cy="1518146"/>
            <a:chOff x="0" y="0"/>
            <a:chExt cx="2636710" cy="1925959"/>
          </a:xfrm>
        </p:grpSpPr>
        <p:sp>
          <p:nvSpPr>
            <p:cNvPr id="68" name="Freeform 10336"/>
            <p:cNvSpPr/>
            <p:nvPr/>
          </p:nvSpPr>
          <p:spPr>
            <a:xfrm rot="19595739" flipH="1">
              <a:off x="76142" y="1668295"/>
              <a:ext cx="83162" cy="255910"/>
            </a:xfrm>
            <a:custGeom>
              <a:avLst/>
              <a:gdLst/>
              <a:ahLst/>
              <a:cxnLst>
                <a:cxn ang="0">
                  <a:pos x="wd2" y="hd2"/>
                </a:cxn>
                <a:cxn ang="5400000">
                  <a:pos x="wd2" y="hd2"/>
                </a:cxn>
                <a:cxn ang="10800000">
                  <a:pos x="wd2" y="hd2"/>
                </a:cxn>
                <a:cxn ang="16200000">
                  <a:pos x="wd2" y="hd2"/>
                </a:cxn>
              </a:cxnLst>
              <a:rect l="0" t="0" r="r" b="b"/>
              <a:pathLst>
                <a:path w="21600" h="21600" extrusionOk="0">
                  <a:moveTo>
                    <a:pt x="0" y="5283"/>
                  </a:moveTo>
                  <a:lnTo>
                    <a:pt x="13174" y="0"/>
                  </a:lnTo>
                  <a:lnTo>
                    <a:pt x="20985" y="7000"/>
                  </a:lnTo>
                  <a:lnTo>
                    <a:pt x="21600" y="14725"/>
                  </a:lnTo>
                  <a:lnTo>
                    <a:pt x="14893" y="21600"/>
                  </a:lnTo>
                  <a:lnTo>
                    <a:pt x="859" y="16083"/>
                  </a:lnTo>
                  <a:lnTo>
                    <a:pt x="0" y="5283"/>
                  </a:lnTo>
                  <a:close/>
                </a:path>
              </a:pathLst>
            </a:custGeom>
            <a:solidFill>
              <a:srgbClr val="BCA17D"/>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69" name="Freeform 10337"/>
            <p:cNvSpPr/>
            <p:nvPr/>
          </p:nvSpPr>
          <p:spPr>
            <a:xfrm rot="19595739" flipH="1">
              <a:off x="96895" y="1766631"/>
              <a:ext cx="20648" cy="72955"/>
            </a:xfrm>
            <a:custGeom>
              <a:avLst/>
              <a:gdLst/>
              <a:ahLst/>
              <a:cxnLst>
                <a:cxn ang="0">
                  <a:pos x="wd2" y="hd2"/>
                </a:cxn>
                <a:cxn ang="5400000">
                  <a:pos x="wd2" y="hd2"/>
                </a:cxn>
                <a:cxn ang="10800000">
                  <a:pos x="wd2" y="hd2"/>
                </a:cxn>
                <a:cxn ang="16200000">
                  <a:pos x="wd2" y="hd2"/>
                </a:cxn>
              </a:cxnLst>
              <a:rect l="0" t="0" r="r" b="b"/>
              <a:pathLst>
                <a:path w="20646" h="21512" extrusionOk="0">
                  <a:moveTo>
                    <a:pt x="11287" y="21512"/>
                  </a:moveTo>
                  <a:cubicBezTo>
                    <a:pt x="5593" y="21468"/>
                    <a:pt x="565" y="16624"/>
                    <a:pt x="43" y="10676"/>
                  </a:cubicBezTo>
                  <a:cubicBezTo>
                    <a:pt x="-478" y="4728"/>
                    <a:pt x="3707" y="-44"/>
                    <a:pt x="9401" y="0"/>
                  </a:cubicBezTo>
                  <a:cubicBezTo>
                    <a:pt x="15095" y="45"/>
                    <a:pt x="20081" y="4901"/>
                    <a:pt x="20602" y="10836"/>
                  </a:cubicBezTo>
                  <a:cubicBezTo>
                    <a:pt x="21122" y="16771"/>
                    <a:pt x="16938" y="21556"/>
                    <a:pt x="11287" y="21512"/>
                  </a:cubicBezTo>
                  <a:close/>
                </a:path>
              </a:pathLst>
            </a:custGeom>
            <a:solidFill>
              <a:srgbClr val="1A1818"/>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0" name="Freeform 10340"/>
            <p:cNvSpPr/>
            <p:nvPr/>
          </p:nvSpPr>
          <p:spPr>
            <a:xfrm rot="19595739" flipH="1">
              <a:off x="-192579" y="829943"/>
              <a:ext cx="2862307" cy="159260"/>
            </a:xfrm>
            <a:custGeom>
              <a:avLst/>
              <a:gdLst/>
              <a:ahLst/>
              <a:cxnLst>
                <a:cxn ang="0">
                  <a:pos x="wd2" y="hd2"/>
                </a:cxn>
                <a:cxn ang="5400000">
                  <a:pos x="wd2" y="hd2"/>
                </a:cxn>
                <a:cxn ang="10800000">
                  <a:pos x="wd2" y="hd2"/>
                </a:cxn>
                <a:cxn ang="16200000">
                  <a:pos x="wd2" y="hd2"/>
                </a:cxn>
              </a:cxnLst>
              <a:rect l="0" t="0" r="r" b="b"/>
              <a:pathLst>
                <a:path w="21591" h="21600" extrusionOk="0">
                  <a:moveTo>
                    <a:pt x="21591" y="10136"/>
                  </a:moveTo>
                  <a:lnTo>
                    <a:pt x="267" y="0"/>
                  </a:lnTo>
                  <a:cubicBezTo>
                    <a:pt x="198" y="40"/>
                    <a:pt x="135" y="662"/>
                    <a:pt x="96" y="1689"/>
                  </a:cubicBezTo>
                  <a:lnTo>
                    <a:pt x="23" y="3894"/>
                  </a:lnTo>
                  <a:cubicBezTo>
                    <a:pt x="-9" y="4981"/>
                    <a:pt x="-7" y="6319"/>
                    <a:pt x="28" y="7437"/>
                  </a:cubicBezTo>
                  <a:lnTo>
                    <a:pt x="107" y="9715"/>
                  </a:lnTo>
                  <a:cubicBezTo>
                    <a:pt x="149" y="10781"/>
                    <a:pt x="214" y="11463"/>
                    <a:pt x="284" y="11569"/>
                  </a:cubicBezTo>
                  <a:lnTo>
                    <a:pt x="21385" y="21600"/>
                  </a:lnTo>
                  <a:close/>
                </a:path>
              </a:pathLst>
            </a:custGeom>
            <a:solidFill>
              <a:srgbClr val="A1E153"/>
            </a:solidFill>
            <a:ln w="12700" cap="flat">
              <a:noFill/>
              <a:miter lim="400000"/>
            </a:ln>
            <a:effectLst/>
          </p:spPr>
          <p:txBody>
            <a:bodyPr wrap="square" lIns="45718" tIns="45718" rIns="45718" bIns="45718" numCol="1" anchor="ctr">
              <a:noAutofit/>
            </a:bodyPr>
            <a:lstStyle/>
            <a:p>
              <a:pPr>
                <a:defRPr>
                  <a:solidFill>
                    <a:srgbClr val="A9E800"/>
                  </a:solidFill>
                  <a:latin typeface="Avenir"/>
                  <a:ea typeface="Avenir"/>
                  <a:cs typeface="Avenir"/>
                  <a:sym typeface="Avenir Roman"/>
                </a:defRPr>
              </a:pPr>
              <a:endParaRPr dirty="0"/>
            </a:p>
          </p:txBody>
        </p:sp>
        <p:sp>
          <p:nvSpPr>
            <p:cNvPr id="71" name="Freeform 10341"/>
            <p:cNvSpPr/>
            <p:nvPr/>
          </p:nvSpPr>
          <p:spPr>
            <a:xfrm rot="19595739" flipH="1">
              <a:off x="-122456" y="894867"/>
              <a:ext cx="2835042" cy="159215"/>
            </a:xfrm>
            <a:custGeom>
              <a:avLst/>
              <a:gdLst/>
              <a:ahLst/>
              <a:cxnLst>
                <a:cxn ang="0">
                  <a:pos x="wd2" y="hd2"/>
                </a:cxn>
                <a:cxn ang="5400000">
                  <a:pos x="wd2" y="hd2"/>
                </a:cxn>
                <a:cxn ang="10800000">
                  <a:pos x="wd2" y="hd2"/>
                </a:cxn>
                <a:cxn ang="16200000">
                  <a:pos x="wd2" y="hd2"/>
                </a:cxn>
              </a:cxnLst>
              <a:rect l="0" t="0" r="r" b="b"/>
              <a:pathLst>
                <a:path w="21591" h="21600" extrusionOk="0">
                  <a:moveTo>
                    <a:pt x="21574" y="10033"/>
                  </a:moveTo>
                  <a:lnTo>
                    <a:pt x="270" y="0"/>
                  </a:lnTo>
                  <a:cubicBezTo>
                    <a:pt x="200" y="40"/>
                    <a:pt x="136" y="662"/>
                    <a:pt x="97" y="1689"/>
                  </a:cubicBezTo>
                  <a:lnTo>
                    <a:pt x="23" y="3889"/>
                  </a:lnTo>
                  <a:cubicBezTo>
                    <a:pt x="-9" y="4978"/>
                    <a:pt x="-7" y="6319"/>
                    <a:pt x="28" y="7439"/>
                  </a:cubicBezTo>
                  <a:lnTo>
                    <a:pt x="108" y="9712"/>
                  </a:lnTo>
                  <a:cubicBezTo>
                    <a:pt x="151" y="10778"/>
                    <a:pt x="216" y="11460"/>
                    <a:pt x="287" y="11567"/>
                  </a:cubicBezTo>
                  <a:lnTo>
                    <a:pt x="21591" y="21600"/>
                  </a:lnTo>
                  <a:close/>
                </a:path>
              </a:pathLst>
            </a:custGeom>
            <a:solidFill>
              <a:srgbClr val="8CC14E"/>
            </a:solidFill>
            <a:ln w="12700" cap="flat">
              <a:noFill/>
              <a:miter lim="400000"/>
            </a:ln>
            <a:effectLst/>
          </p:spPr>
          <p:txBody>
            <a:bodyPr wrap="square" lIns="45718" tIns="45718" rIns="45718" bIns="45718" numCol="1" anchor="ctr">
              <a:noAutofit/>
            </a:bodyPr>
            <a:lstStyle/>
            <a:p>
              <a:pPr>
                <a:defRPr>
                  <a:solidFill>
                    <a:srgbClr val="A9E800"/>
                  </a:solidFill>
                  <a:latin typeface="Avenir"/>
                  <a:ea typeface="Avenir"/>
                  <a:cs typeface="Avenir"/>
                  <a:sym typeface="Avenir Roman"/>
                </a:defRPr>
              </a:pPr>
              <a:endParaRPr dirty="0"/>
            </a:p>
          </p:txBody>
        </p:sp>
        <p:sp>
          <p:nvSpPr>
            <p:cNvPr id="72" name="Freeform 10342"/>
            <p:cNvSpPr/>
            <p:nvPr/>
          </p:nvSpPr>
          <p:spPr>
            <a:xfrm rot="19595739" flipH="1">
              <a:off x="-104167" y="975299"/>
              <a:ext cx="2864512" cy="160039"/>
            </a:xfrm>
            <a:custGeom>
              <a:avLst/>
              <a:gdLst/>
              <a:ahLst/>
              <a:cxnLst>
                <a:cxn ang="0">
                  <a:pos x="wd2" y="hd2"/>
                </a:cxn>
                <a:cxn ang="5400000">
                  <a:pos x="wd2" y="hd2"/>
                </a:cxn>
                <a:cxn ang="10800000">
                  <a:pos x="wd2" y="hd2"/>
                </a:cxn>
                <a:cxn ang="16200000">
                  <a:pos x="wd2" y="hd2"/>
                </a:cxn>
              </a:cxnLst>
              <a:rect l="0" t="0" r="r" b="b"/>
              <a:pathLst>
                <a:path w="21591" h="21600" extrusionOk="0">
                  <a:moveTo>
                    <a:pt x="21352" y="9982"/>
                  </a:moveTo>
                  <a:lnTo>
                    <a:pt x="267" y="0"/>
                  </a:lnTo>
                  <a:cubicBezTo>
                    <a:pt x="198" y="40"/>
                    <a:pt x="134" y="659"/>
                    <a:pt x="96" y="1681"/>
                  </a:cubicBezTo>
                  <a:lnTo>
                    <a:pt x="23" y="3875"/>
                  </a:lnTo>
                  <a:cubicBezTo>
                    <a:pt x="-9" y="4957"/>
                    <a:pt x="-7" y="6288"/>
                    <a:pt x="28" y="7401"/>
                  </a:cubicBezTo>
                  <a:lnTo>
                    <a:pt x="107" y="9668"/>
                  </a:lnTo>
                  <a:cubicBezTo>
                    <a:pt x="149" y="10728"/>
                    <a:pt x="214" y="11407"/>
                    <a:pt x="284" y="11513"/>
                  </a:cubicBezTo>
                  <a:lnTo>
                    <a:pt x="21591" y="21600"/>
                  </a:lnTo>
                  <a:close/>
                </a:path>
              </a:pathLst>
            </a:custGeom>
            <a:solidFill>
              <a:srgbClr val="5F882A"/>
            </a:solidFill>
            <a:ln w="12700" cap="flat">
              <a:noFill/>
              <a:miter lim="400000"/>
            </a:ln>
            <a:effectLst/>
          </p:spPr>
          <p:txBody>
            <a:bodyPr wrap="square" lIns="45718" tIns="45718" rIns="45718" bIns="45718" numCol="1" anchor="ctr">
              <a:noAutofit/>
            </a:bodyPr>
            <a:lstStyle/>
            <a:p>
              <a:pPr>
                <a:defRPr>
                  <a:solidFill>
                    <a:srgbClr val="A9E800"/>
                  </a:solidFill>
                  <a:latin typeface="Avenir"/>
                  <a:ea typeface="Avenir"/>
                  <a:cs typeface="Avenir"/>
                  <a:sym typeface="Avenir Roman"/>
                </a:defRPr>
              </a:pPr>
              <a:endParaRPr dirty="0"/>
            </a:p>
          </p:txBody>
        </p:sp>
        <p:sp>
          <p:nvSpPr>
            <p:cNvPr id="73" name="Freeform 38"/>
            <p:cNvSpPr/>
            <p:nvPr/>
          </p:nvSpPr>
          <p:spPr>
            <a:xfrm rot="19526962">
              <a:off x="2369635" y="29245"/>
              <a:ext cx="136479" cy="107224"/>
            </a:xfrm>
            <a:custGeom>
              <a:avLst/>
              <a:gdLst/>
              <a:ahLst/>
              <a:cxnLst>
                <a:cxn ang="0">
                  <a:pos x="wd2" y="hd2"/>
                </a:cxn>
                <a:cxn ang="5400000">
                  <a:pos x="wd2" y="hd2"/>
                </a:cxn>
                <a:cxn ang="10800000">
                  <a:pos x="wd2" y="hd2"/>
                </a:cxn>
                <a:cxn ang="16200000">
                  <a:pos x="wd2" y="hd2"/>
                </a:cxn>
              </a:cxnLst>
              <a:rect l="0" t="0" r="r" b="b"/>
              <a:pathLst>
                <a:path w="21516" h="21600" extrusionOk="0">
                  <a:moveTo>
                    <a:pt x="2799" y="0"/>
                  </a:moveTo>
                  <a:cubicBezTo>
                    <a:pt x="1009" y="2169"/>
                    <a:pt x="-3" y="5101"/>
                    <a:pt x="6" y="8097"/>
                  </a:cubicBezTo>
                  <a:cubicBezTo>
                    <a:pt x="-84" y="11196"/>
                    <a:pt x="819" y="14152"/>
                    <a:pt x="2522" y="16336"/>
                  </a:cubicBezTo>
                  <a:lnTo>
                    <a:pt x="21388" y="21600"/>
                  </a:lnTo>
                  <a:cubicBezTo>
                    <a:pt x="21313" y="19527"/>
                    <a:pt x="21356" y="17442"/>
                    <a:pt x="21516" y="15361"/>
                  </a:cubicBezTo>
                  <a:close/>
                </a:path>
              </a:pathLst>
            </a:custGeom>
            <a:solidFill>
              <a:srgbClr val="FFE6CA"/>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4" name="Freeform 39"/>
            <p:cNvSpPr/>
            <p:nvPr/>
          </p:nvSpPr>
          <p:spPr>
            <a:xfrm rot="19526962">
              <a:off x="2410757" y="98040"/>
              <a:ext cx="137406" cy="97572"/>
            </a:xfrm>
            <a:custGeom>
              <a:avLst/>
              <a:gdLst/>
              <a:ahLst/>
              <a:cxnLst>
                <a:cxn ang="0">
                  <a:pos x="wd2" y="hd2"/>
                </a:cxn>
                <a:cxn ang="5400000">
                  <a:pos x="wd2" y="hd2"/>
                </a:cxn>
                <a:cxn ang="10800000">
                  <a:pos x="wd2" y="hd2"/>
                </a:cxn>
                <a:cxn ang="16200000">
                  <a:pos x="wd2" y="hd2"/>
                </a:cxn>
              </a:cxnLst>
              <a:rect l="0" t="0" r="r" b="b"/>
              <a:pathLst>
                <a:path w="21446" h="21600" extrusionOk="0">
                  <a:moveTo>
                    <a:pt x="21446" y="5788"/>
                  </a:moveTo>
                  <a:lnTo>
                    <a:pt x="2857" y="0"/>
                  </a:lnTo>
                  <a:cubicBezTo>
                    <a:pt x="1040" y="3209"/>
                    <a:pt x="42" y="7098"/>
                    <a:pt x="23" y="11040"/>
                  </a:cubicBezTo>
                  <a:cubicBezTo>
                    <a:pt x="-154" y="14919"/>
                    <a:pt x="722" y="18676"/>
                    <a:pt x="2485" y="21600"/>
                  </a:cubicBezTo>
                  <a:lnTo>
                    <a:pt x="21415" y="13790"/>
                  </a:lnTo>
                  <a:cubicBezTo>
                    <a:pt x="21375" y="11217"/>
                    <a:pt x="21398" y="8364"/>
                    <a:pt x="21446" y="5788"/>
                  </a:cubicBezTo>
                  <a:close/>
                </a:path>
              </a:pathLst>
            </a:custGeom>
            <a:solidFill>
              <a:srgbClr val="FFDAB0"/>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5" name="Freeform 40"/>
            <p:cNvSpPr/>
            <p:nvPr/>
          </p:nvSpPr>
          <p:spPr>
            <a:xfrm rot="19526962">
              <a:off x="2449427" y="147817"/>
              <a:ext cx="141116" cy="116749"/>
            </a:xfrm>
            <a:custGeom>
              <a:avLst/>
              <a:gdLst/>
              <a:ahLst/>
              <a:cxnLst>
                <a:cxn ang="0">
                  <a:pos x="wd2" y="hd2"/>
                </a:cxn>
                <a:cxn ang="5400000">
                  <a:pos x="wd2" y="hd2"/>
                </a:cxn>
                <a:cxn ang="10800000">
                  <a:pos x="wd2" y="hd2"/>
                </a:cxn>
                <a:cxn ang="16200000">
                  <a:pos x="wd2" y="hd2"/>
                </a:cxn>
              </a:cxnLst>
              <a:rect l="0" t="0" r="r" b="b"/>
              <a:pathLst>
                <a:path w="21569" h="21600" extrusionOk="0">
                  <a:moveTo>
                    <a:pt x="0" y="13767"/>
                  </a:moveTo>
                  <a:cubicBezTo>
                    <a:pt x="-31" y="16672"/>
                    <a:pt x="820" y="19444"/>
                    <a:pt x="2405" y="21600"/>
                  </a:cubicBezTo>
                  <a:lnTo>
                    <a:pt x="21569" y="6016"/>
                  </a:lnTo>
                  <a:cubicBezTo>
                    <a:pt x="21341" y="4030"/>
                    <a:pt x="21251" y="2019"/>
                    <a:pt x="21299" y="0"/>
                  </a:cubicBezTo>
                  <a:lnTo>
                    <a:pt x="2615" y="6665"/>
                  </a:lnTo>
                  <a:cubicBezTo>
                    <a:pt x="960" y="8571"/>
                    <a:pt x="15" y="11137"/>
                    <a:pt x="0" y="13767"/>
                  </a:cubicBezTo>
                  <a:close/>
                </a:path>
              </a:pathLst>
            </a:custGeom>
            <a:solidFill>
              <a:srgbClr val="D6B38B"/>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6" name="Freeform 41"/>
            <p:cNvSpPr/>
            <p:nvPr/>
          </p:nvSpPr>
          <p:spPr>
            <a:xfrm rot="19526962">
              <a:off x="2514297" y="32831"/>
              <a:ext cx="103261" cy="99659"/>
            </a:xfrm>
            <a:custGeom>
              <a:avLst/>
              <a:gdLst/>
              <a:ahLst/>
              <a:cxnLst>
                <a:cxn ang="0">
                  <a:pos x="wd2" y="hd2"/>
                </a:cxn>
                <a:cxn ang="5400000">
                  <a:pos x="wd2" y="hd2"/>
                </a:cxn>
                <a:cxn ang="10800000">
                  <a:pos x="wd2" y="hd2"/>
                </a:cxn>
                <a:cxn ang="16200000">
                  <a:pos x="wd2" y="hd2"/>
                </a:cxn>
              </a:cxnLst>
              <a:rect l="0" t="0" r="r" b="b"/>
              <a:pathLst>
                <a:path w="21301" h="21600" extrusionOk="0">
                  <a:moveTo>
                    <a:pt x="2986" y="0"/>
                  </a:moveTo>
                  <a:lnTo>
                    <a:pt x="20639" y="8964"/>
                  </a:lnTo>
                  <a:cubicBezTo>
                    <a:pt x="21091" y="9313"/>
                    <a:pt x="21336" y="9869"/>
                    <a:pt x="21297" y="10458"/>
                  </a:cubicBezTo>
                  <a:cubicBezTo>
                    <a:pt x="21307" y="11034"/>
                    <a:pt x="21033" y="11593"/>
                    <a:pt x="20564" y="11952"/>
                  </a:cubicBezTo>
                  <a:lnTo>
                    <a:pt x="2948" y="21600"/>
                  </a:lnTo>
                  <a:cubicBezTo>
                    <a:pt x="2372" y="19949"/>
                    <a:pt x="352" y="18881"/>
                    <a:pt x="44" y="17300"/>
                  </a:cubicBezTo>
                  <a:cubicBezTo>
                    <a:pt x="-264" y="15719"/>
                    <a:pt x="1158" y="12887"/>
                    <a:pt x="1126" y="11104"/>
                  </a:cubicBezTo>
                  <a:cubicBezTo>
                    <a:pt x="726" y="9058"/>
                    <a:pt x="468" y="6979"/>
                    <a:pt x="355" y="4883"/>
                  </a:cubicBezTo>
                  <a:cubicBezTo>
                    <a:pt x="714" y="2856"/>
                    <a:pt x="2448" y="1450"/>
                    <a:pt x="2986" y="0"/>
                  </a:cubicBezTo>
                  <a:close/>
                </a:path>
              </a:pathLst>
            </a:custGeom>
            <a:solidFill>
              <a:srgbClr val="000000"/>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sp>
          <p:nvSpPr>
            <p:cNvPr id="77" name="Freeform 501"/>
            <p:cNvSpPr/>
            <p:nvPr/>
          </p:nvSpPr>
          <p:spPr>
            <a:xfrm rot="14126962" flipH="1">
              <a:off x="2531550" y="31375"/>
              <a:ext cx="41590" cy="78036"/>
            </a:xfrm>
            <a:custGeom>
              <a:avLst/>
              <a:gdLst/>
              <a:ahLst/>
              <a:cxnLst>
                <a:cxn ang="0">
                  <a:pos x="wd2" y="hd2"/>
                </a:cxn>
                <a:cxn ang="5400000">
                  <a:pos x="wd2" y="hd2"/>
                </a:cxn>
                <a:cxn ang="10800000">
                  <a:pos x="wd2" y="hd2"/>
                </a:cxn>
                <a:cxn ang="16200000">
                  <a:pos x="wd2" y="hd2"/>
                </a:cxn>
              </a:cxnLst>
              <a:rect l="0" t="0" r="r" b="b"/>
              <a:pathLst>
                <a:path w="21600" h="21426" extrusionOk="0">
                  <a:moveTo>
                    <a:pt x="21600" y="602"/>
                  </a:moveTo>
                  <a:cubicBezTo>
                    <a:pt x="17628" y="-65"/>
                    <a:pt x="13520" y="-174"/>
                    <a:pt x="9796" y="256"/>
                  </a:cubicBezTo>
                  <a:cubicBezTo>
                    <a:pt x="5864" y="709"/>
                    <a:pt x="2432" y="1751"/>
                    <a:pt x="0" y="3152"/>
                  </a:cubicBezTo>
                  <a:lnTo>
                    <a:pt x="9046" y="13452"/>
                  </a:lnTo>
                  <a:cubicBezTo>
                    <a:pt x="10454" y="14681"/>
                    <a:pt x="11672" y="15988"/>
                    <a:pt x="13043" y="17117"/>
                  </a:cubicBezTo>
                  <a:cubicBezTo>
                    <a:pt x="14981" y="18712"/>
                    <a:pt x="17359" y="20111"/>
                    <a:pt x="20445" y="21426"/>
                  </a:cubicBezTo>
                  <a:lnTo>
                    <a:pt x="21600" y="602"/>
                  </a:lnTo>
                  <a:close/>
                </a:path>
              </a:pathLst>
            </a:custGeom>
            <a:solidFill>
              <a:srgbClr val="FFFFFF">
                <a:alpha val="80000"/>
              </a:srgbClr>
            </a:solidFill>
            <a:ln w="12700" cap="flat">
              <a:noFill/>
              <a:miter lim="400000"/>
            </a:ln>
            <a:effectLst/>
          </p:spPr>
          <p:txBody>
            <a:bodyPr wrap="square" lIns="45719" tIns="45719" rIns="45719" bIns="45719" numCol="1" anchor="ctr">
              <a:noAutofit/>
            </a:bodyPr>
            <a:lstStyle/>
            <a:p>
              <a:pPr>
                <a:defRPr>
                  <a:latin typeface="Calibri"/>
                  <a:ea typeface="Calibri"/>
                  <a:cs typeface="Calibri"/>
                  <a:sym typeface="Calibri"/>
                </a:defRPr>
              </a:pPr>
              <a:endParaRPr dirty="0"/>
            </a:p>
          </p:txBody>
        </p:sp>
      </p:grpSp>
      <p:sp>
        <p:nvSpPr>
          <p:cNvPr id="2" name="Прямоугольник 1"/>
          <p:cNvSpPr/>
          <p:nvPr/>
        </p:nvSpPr>
        <p:spPr>
          <a:xfrm>
            <a:off x="2301933" y="1832007"/>
            <a:ext cx="1733167" cy="861774"/>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500" b="1" i="0" u="none" strike="noStrike" kern="0" cap="none" spc="0" normalizeH="0" baseline="0" noProof="0" dirty="0">
                <a:ln>
                  <a:noFill/>
                </a:ln>
                <a:solidFill>
                  <a:srgbClr val="FF8029"/>
                </a:solidFill>
                <a:effectLst/>
                <a:uLnTx/>
                <a:uFillTx/>
              </a:rPr>
              <a:t>Площадь</a:t>
            </a:r>
            <a:r>
              <a:rPr kumimoji="0" lang="ru-RU" sz="2500" b="1" i="0" u="none" strike="noStrike" kern="0" cap="none" spc="0" normalizeH="0" baseline="0" noProof="0" dirty="0">
                <a:ln>
                  <a:noFill/>
                </a:ln>
                <a:solidFill>
                  <a:srgbClr val="FF0000"/>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500" b="1" i="0" u="none" strike="noStrike" kern="0" cap="none" spc="0" normalizeH="0" baseline="0" noProof="0" dirty="0">
                <a:ln>
                  <a:noFill/>
                </a:ln>
                <a:effectLst/>
                <a:uLnTx/>
                <a:uFillTx/>
              </a:rPr>
              <a:t>– 122732 га</a:t>
            </a:r>
          </a:p>
        </p:txBody>
      </p:sp>
      <p:sp>
        <p:nvSpPr>
          <p:cNvPr id="3" name="Прямоугольник 2"/>
          <p:cNvSpPr/>
          <p:nvPr/>
        </p:nvSpPr>
        <p:spPr>
          <a:xfrm>
            <a:off x="3914775" y="1522830"/>
            <a:ext cx="4572000" cy="1154162"/>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0" u="none" strike="noStrike" kern="0" cap="none" spc="0" normalizeH="0" baseline="0" noProof="0" dirty="0">
                <a:ln>
                  <a:noFill/>
                </a:ln>
                <a:solidFill>
                  <a:srgbClr val="FF0066"/>
                </a:solidFill>
                <a:effectLst/>
                <a:uLnTx/>
                <a:uFillTx/>
              </a:rPr>
              <a:t>Численность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0" u="none" strike="noStrike" kern="0" cap="none" spc="0" normalizeH="0" baseline="0" noProof="0" dirty="0">
                <a:ln>
                  <a:noFill/>
                </a:ln>
                <a:solidFill>
                  <a:srgbClr val="FF0066"/>
                </a:solidFill>
                <a:effectLst/>
                <a:uLnTx/>
                <a:uFillTx/>
              </a:rPr>
              <a:t>населения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500" b="1" i="0" u="none" strike="noStrike" kern="0" cap="none" spc="0" normalizeH="0" baseline="0" noProof="0" dirty="0">
                <a:ln>
                  <a:noFill/>
                </a:ln>
                <a:effectLst/>
                <a:uLnTx/>
                <a:uFillTx/>
              </a:rPr>
              <a:t>– 16 519 человек</a:t>
            </a:r>
          </a:p>
        </p:txBody>
      </p:sp>
      <p:sp>
        <p:nvSpPr>
          <p:cNvPr id="78" name="Прямоугольник 77"/>
          <p:cNvSpPr/>
          <p:nvPr/>
        </p:nvSpPr>
        <p:spPr>
          <a:xfrm>
            <a:off x="1203808" y="4547956"/>
            <a:ext cx="3580336" cy="144655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a:ln>
                  <a:noFill/>
                </a:ln>
                <a:solidFill>
                  <a:srgbClr val="6EA92D"/>
                </a:solidFill>
                <a:effectLst/>
                <a:uLnTx/>
                <a:uFillTx/>
              </a:rPr>
              <a:t>Муниципальные учреждения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3000" b="1" i="0" u="none" strike="noStrike" kern="0" cap="none" spc="0" normalizeH="0" baseline="0" noProof="0" dirty="0">
                <a:ln>
                  <a:noFill/>
                </a:ln>
                <a:effectLst/>
                <a:uLnTx/>
                <a:uFillTx/>
              </a:rPr>
              <a:t>- </a:t>
            </a:r>
            <a:r>
              <a:rPr kumimoji="0" lang="ru-RU" sz="2500" b="1" i="0" u="none" strike="noStrike" kern="0" cap="none" spc="0" normalizeH="0" baseline="0" noProof="0" dirty="0">
                <a:ln>
                  <a:noFill/>
                </a:ln>
                <a:effectLst/>
                <a:uLnTx/>
                <a:uFillTx/>
              </a:rPr>
              <a:t>17</a:t>
            </a:r>
            <a:r>
              <a:rPr kumimoji="0" lang="ru-RU" sz="2000" b="1" i="0" u="none" strike="noStrike" kern="0" cap="none" spc="0" normalizeH="0" baseline="0" noProof="0" dirty="0">
                <a:ln>
                  <a:noFill/>
                </a:ln>
                <a:effectLst/>
                <a:uLnTx/>
                <a:uFillTx/>
              </a:rPr>
              <a:t>,</a:t>
            </a:r>
            <a:r>
              <a:rPr kumimoji="0" lang="ru-RU" sz="3000" b="1" i="0" u="none" strike="noStrike" kern="0" cap="none" spc="0" normalizeH="0" baseline="0" noProof="0" dirty="0">
                <a:ln>
                  <a:noFill/>
                </a:ln>
                <a:effectLst/>
                <a:uLnTx/>
                <a:uFillTx/>
              </a:rPr>
              <a:t> </a:t>
            </a:r>
            <a:r>
              <a:rPr kumimoji="0" lang="ru-RU" sz="1800" b="1" i="0" u="none" strike="noStrike" kern="0" cap="none" spc="0" normalizeH="0" baseline="0" noProof="0" dirty="0">
                <a:ln>
                  <a:noFill/>
                </a:ln>
                <a:effectLst/>
                <a:uLnTx/>
                <a:uFillTx/>
              </a:rPr>
              <a:t>в т.ч.:</a:t>
            </a:r>
          </a:p>
          <a:p>
            <a:pPr marL="285750" marR="0" lvl="0" indent="-285750" algn="ctr" defTabSz="914400" eaLnBrk="1" fontAlgn="auto" latinLnBrk="0" hangingPunct="1">
              <a:lnSpc>
                <a:spcPct val="100000"/>
              </a:lnSpc>
              <a:spcBef>
                <a:spcPts val="0"/>
              </a:spcBef>
              <a:spcAft>
                <a:spcPts val="0"/>
              </a:spcAft>
              <a:buClrTx/>
              <a:buSzTx/>
              <a:buFontTx/>
              <a:buChar char="-"/>
              <a:tabLst/>
              <a:defRPr/>
            </a:pPr>
            <a:r>
              <a:rPr lang="ru-RU" b="1" kern="0" dirty="0"/>
              <a:t>к</a:t>
            </a:r>
            <a:r>
              <a:rPr kumimoji="0" lang="ru-RU" sz="1800" b="1" i="0" u="none" strike="noStrike" kern="0" cap="none" spc="0" normalizeH="0" baseline="0" noProof="0" dirty="0">
                <a:ln>
                  <a:noFill/>
                </a:ln>
                <a:effectLst/>
                <a:uLnTx/>
                <a:uFillTx/>
              </a:rPr>
              <a:t>азенные – </a:t>
            </a:r>
            <a:r>
              <a:rPr kumimoji="0" lang="ru-RU" sz="2000" b="1" i="0" u="none" strike="noStrike" kern="0" cap="none" spc="0" normalizeH="0" baseline="0" noProof="0" dirty="0">
                <a:ln>
                  <a:noFill/>
                </a:ln>
                <a:effectLst/>
                <a:uLnTx/>
                <a:uFillTx/>
              </a:rPr>
              <a:t>4</a:t>
            </a:r>
          </a:p>
          <a:p>
            <a:pPr marL="285750" marR="0" lvl="0" indent="-285750" algn="ctr" defTabSz="914400" eaLnBrk="1" fontAlgn="auto" latinLnBrk="0" hangingPunct="1">
              <a:lnSpc>
                <a:spcPct val="100000"/>
              </a:lnSpc>
              <a:spcBef>
                <a:spcPts val="0"/>
              </a:spcBef>
              <a:spcAft>
                <a:spcPts val="0"/>
              </a:spcAft>
              <a:buClrTx/>
              <a:buSzTx/>
              <a:buFontTx/>
              <a:buChar char="-"/>
              <a:tabLst/>
              <a:defRPr/>
            </a:pPr>
            <a:r>
              <a:rPr lang="ru-RU" b="1" kern="0" dirty="0"/>
              <a:t>а</a:t>
            </a:r>
            <a:r>
              <a:rPr kumimoji="0" lang="ru-RU" sz="1800" b="1" i="0" u="none" strike="noStrike" kern="0" cap="none" spc="0" normalizeH="0" baseline="0" noProof="0" dirty="0">
                <a:ln>
                  <a:noFill/>
                </a:ln>
                <a:effectLst/>
                <a:uLnTx/>
                <a:uFillTx/>
              </a:rPr>
              <a:t>втономные – 13</a:t>
            </a:r>
          </a:p>
        </p:txBody>
      </p:sp>
      <p:sp>
        <p:nvSpPr>
          <p:cNvPr id="79" name="Прямоугольник 78"/>
          <p:cNvSpPr/>
          <p:nvPr/>
        </p:nvSpPr>
        <p:spPr>
          <a:xfrm>
            <a:off x="4902188" y="4608378"/>
            <a:ext cx="2556043" cy="1615827"/>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rgbClr val="00B0F0"/>
                </a:solidFill>
                <a:effectLst/>
                <a:uLnTx/>
                <a:uFillTx/>
              </a:rPr>
              <a:t>Инвестиции в основной капитал в действующих ценах</a:t>
            </a:r>
            <a:r>
              <a:rPr kumimoji="0" lang="ru-RU" sz="1800" b="1" i="0" u="none" strike="noStrike" kern="0" cap="none" spc="0" normalizeH="0" baseline="0" noProof="0" dirty="0">
                <a:ln>
                  <a:noFill/>
                </a:ln>
                <a:solidFill>
                  <a:srgbClr val="FF0000"/>
                </a:solidFill>
                <a:effectLst/>
                <a:uLnTx/>
                <a:uFillTx/>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500" b="1" i="0" u="none" strike="noStrike" kern="0" cap="none" spc="0" normalizeH="0" baseline="0" noProof="0" dirty="0">
                <a:ln>
                  <a:noFill/>
                </a:ln>
                <a:effectLst/>
                <a:uLnTx/>
                <a:uFillTx/>
              </a:rPr>
              <a:t>- 3 074,0 </a:t>
            </a:r>
            <a:r>
              <a:rPr kumimoji="0" lang="ru-RU" sz="2000" b="1" i="0" u="none" strike="noStrike" kern="0" cap="none" spc="0" normalizeH="0" baseline="0" noProof="0" dirty="0" err="1">
                <a:ln>
                  <a:noFill/>
                </a:ln>
                <a:effectLst/>
                <a:uLnTx/>
                <a:uFillTx/>
              </a:rPr>
              <a:t>млн.рублей</a:t>
            </a:r>
            <a:endParaRPr kumimoji="0" lang="ru-RU" sz="2000" b="1" i="0" u="none" strike="noStrike" kern="0" cap="none" spc="0" normalizeH="0" baseline="0" noProof="0" dirty="0">
              <a:ln>
                <a:noFill/>
              </a:ln>
              <a:effectLst/>
              <a:uLnTx/>
              <a:uFillTx/>
            </a:endParaRPr>
          </a:p>
        </p:txBody>
      </p:sp>
      <p:pic>
        <p:nvPicPr>
          <p:cNvPr id="80" name="Рисунок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93958" y="2810343"/>
            <a:ext cx="2497024" cy="1733632"/>
          </a:xfrm>
          <a:prstGeom prst="ellipse">
            <a:avLst/>
          </a:prstGeom>
          <a:ln>
            <a:noFill/>
          </a:ln>
          <a:effectLst>
            <a:softEdge rad="112500"/>
          </a:effectLst>
        </p:spPr>
      </p:pic>
      <p:pic>
        <p:nvPicPr>
          <p:cNvPr id="81" name="Рисунок 8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9551" y="2706379"/>
            <a:ext cx="2545461" cy="1779942"/>
          </a:xfrm>
          <a:prstGeom prst="flowChartConnector">
            <a:avLst/>
          </a:prstGeom>
          <a:ln>
            <a:noFill/>
          </a:ln>
          <a:effectLst>
            <a:softEdge rad="112500"/>
          </a:effectLst>
        </p:spPr>
      </p:pic>
    </p:spTree>
    <p:extLst>
      <p:ext uri="{BB962C8B-B14F-4D97-AF65-F5344CB8AC3E}">
        <p14:creationId xmlns:p14="http://schemas.microsoft.com/office/powerpoint/2010/main" val="667879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13</a:t>
            </a:r>
          </a:p>
        </p:txBody>
      </p:sp>
      <p:sp>
        <p:nvSpPr>
          <p:cNvPr id="8" name="Прямоугольник 7"/>
          <p:cNvSpPr/>
          <p:nvPr/>
        </p:nvSpPr>
        <p:spPr>
          <a:xfrm>
            <a:off x="427038" y="144463"/>
            <a:ext cx="7935912" cy="827147"/>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Динамика фактических показателей социально-экономического развития городского округа</a:t>
            </a:r>
          </a:p>
        </p:txBody>
      </p:sp>
      <p:sp>
        <p:nvSpPr>
          <p:cNvPr id="9" name="TextBox 14"/>
          <p:cNvSpPr txBox="1">
            <a:spLocks noChangeArrowheads="1"/>
          </p:cNvSpPr>
          <p:nvPr/>
        </p:nvSpPr>
        <p:spPr bwMode="auto">
          <a:xfrm>
            <a:off x="218877" y="1188245"/>
            <a:ext cx="37861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200" b="1" i="1" dirty="0">
                <a:solidFill>
                  <a:prstClr val="black"/>
                </a:solidFill>
                <a:latin typeface="Arial" charset="0"/>
                <a:cs typeface="Arial" charset="0"/>
              </a:rPr>
              <a:t>Отгружено товаров собственного производства по полному кругу организаций, млн.рублей</a:t>
            </a:r>
          </a:p>
        </p:txBody>
      </p:sp>
      <p:graphicFrame>
        <p:nvGraphicFramePr>
          <p:cNvPr id="10" name="Объект 1"/>
          <p:cNvGraphicFramePr>
            <a:graphicFrameLocks/>
          </p:cNvGraphicFramePr>
          <p:nvPr>
            <p:extLst>
              <p:ext uri="{D42A27DB-BD31-4B8C-83A1-F6EECF244321}">
                <p14:modId xmlns:p14="http://schemas.microsoft.com/office/powerpoint/2010/main" val="3158924562"/>
              </p:ext>
            </p:extLst>
          </p:nvPr>
        </p:nvGraphicFramePr>
        <p:xfrm>
          <a:off x="9328" y="1834357"/>
          <a:ext cx="3995737" cy="2600325"/>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3"/>
          <p:cNvSpPr txBox="1">
            <a:spLocks noChangeArrowheads="1"/>
          </p:cNvSpPr>
          <p:nvPr/>
        </p:nvSpPr>
        <p:spPr bwMode="auto">
          <a:xfrm>
            <a:off x="4287837" y="1255714"/>
            <a:ext cx="4451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200" b="1" i="1" dirty="0">
                <a:solidFill>
                  <a:prstClr val="black"/>
                </a:solidFill>
                <a:latin typeface="Arial" charset="0"/>
                <a:cs typeface="Arial" charset="0"/>
              </a:rPr>
              <a:t>Инвестиции в основной капитал, </a:t>
            </a:r>
          </a:p>
          <a:p>
            <a:pPr algn="ctr" eaLnBrk="1" fontAlgn="base" hangingPunct="1">
              <a:spcBef>
                <a:spcPct val="0"/>
              </a:spcBef>
              <a:spcAft>
                <a:spcPct val="0"/>
              </a:spcAft>
            </a:pPr>
            <a:r>
              <a:rPr lang="ru-RU" sz="1200" b="1" i="1" dirty="0">
                <a:solidFill>
                  <a:prstClr val="black"/>
                </a:solidFill>
                <a:latin typeface="Arial" charset="0"/>
                <a:cs typeface="Arial" charset="0"/>
              </a:rPr>
              <a:t>млн.рублей</a:t>
            </a:r>
            <a:endParaRPr lang="ru-RU" b="1" i="1" dirty="0">
              <a:solidFill>
                <a:prstClr val="black"/>
              </a:solidFill>
              <a:latin typeface="Arial" charset="0"/>
              <a:cs typeface="Arial" charset="0"/>
            </a:endParaRPr>
          </a:p>
        </p:txBody>
      </p:sp>
      <p:graphicFrame>
        <p:nvGraphicFramePr>
          <p:cNvPr id="12" name="Объект 4"/>
          <p:cNvGraphicFramePr>
            <a:graphicFrameLocks/>
          </p:cNvGraphicFramePr>
          <p:nvPr>
            <p:extLst>
              <p:ext uri="{D42A27DB-BD31-4B8C-83A1-F6EECF244321}">
                <p14:modId xmlns:p14="http://schemas.microsoft.com/office/powerpoint/2010/main" val="95345270"/>
              </p:ext>
            </p:extLst>
          </p:nvPr>
        </p:nvGraphicFramePr>
        <p:xfrm>
          <a:off x="4241230" y="1958182"/>
          <a:ext cx="4427538" cy="2447925"/>
        </p:xfrm>
        <a:graphic>
          <a:graphicData uri="http://schemas.openxmlformats.org/drawingml/2006/chart">
            <c:chart xmlns:c="http://schemas.openxmlformats.org/drawingml/2006/chart" xmlns:r="http://schemas.openxmlformats.org/officeDocument/2006/relationships" r:id="rId5"/>
          </a:graphicData>
        </a:graphic>
      </p:graphicFrame>
      <p:sp>
        <p:nvSpPr>
          <p:cNvPr id="13" name="TextBox 16"/>
          <p:cNvSpPr txBox="1">
            <a:spLocks noChangeArrowheads="1"/>
          </p:cNvSpPr>
          <p:nvPr/>
        </p:nvSpPr>
        <p:spPr bwMode="auto">
          <a:xfrm>
            <a:off x="2281238" y="4584219"/>
            <a:ext cx="44513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200" b="1" i="1" dirty="0">
                <a:solidFill>
                  <a:prstClr val="black"/>
                </a:solidFill>
                <a:latin typeface="Arial" charset="0"/>
                <a:cs typeface="Arial" charset="0"/>
              </a:rPr>
              <a:t>Численность населения, тыс.человек</a:t>
            </a:r>
            <a:endParaRPr lang="ru-RU" b="1" i="1" dirty="0">
              <a:solidFill>
                <a:prstClr val="black"/>
              </a:solidFill>
              <a:latin typeface="Arial" charset="0"/>
              <a:cs typeface="Arial" charset="0"/>
            </a:endParaRPr>
          </a:p>
        </p:txBody>
      </p:sp>
      <p:graphicFrame>
        <p:nvGraphicFramePr>
          <p:cNvPr id="14" name="Объект 5"/>
          <p:cNvGraphicFramePr>
            <a:graphicFrameLocks/>
          </p:cNvGraphicFramePr>
          <p:nvPr>
            <p:extLst>
              <p:ext uri="{D42A27DB-BD31-4B8C-83A1-F6EECF244321}">
                <p14:modId xmlns:p14="http://schemas.microsoft.com/office/powerpoint/2010/main" val="2581154490"/>
              </p:ext>
            </p:extLst>
          </p:nvPr>
        </p:nvGraphicFramePr>
        <p:xfrm>
          <a:off x="2281238" y="4868863"/>
          <a:ext cx="4414838" cy="187325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275213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608676" y="134758"/>
            <a:ext cx="7893397" cy="827147"/>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Динамика фактических показателей социально-экономического развития городского округа</a:t>
            </a:r>
          </a:p>
        </p:txBody>
      </p:sp>
      <p:graphicFrame>
        <p:nvGraphicFramePr>
          <p:cNvPr id="9" name="Таблица 8"/>
          <p:cNvGraphicFramePr>
            <a:graphicFrameLocks noGrp="1"/>
          </p:cNvGraphicFramePr>
          <p:nvPr>
            <p:extLst>
              <p:ext uri="{D42A27DB-BD31-4B8C-83A1-F6EECF244321}">
                <p14:modId xmlns:p14="http://schemas.microsoft.com/office/powerpoint/2010/main" val="2216275608"/>
              </p:ext>
            </p:extLst>
          </p:nvPr>
        </p:nvGraphicFramePr>
        <p:xfrm>
          <a:off x="391411" y="1539253"/>
          <a:ext cx="8361177" cy="4892040"/>
        </p:xfrm>
        <a:graphic>
          <a:graphicData uri="http://schemas.openxmlformats.org/drawingml/2006/table">
            <a:tbl>
              <a:tblPr firstRow="1" bandRow="1">
                <a:tableStyleId>{8A107856-5554-42FB-B03E-39F5DBC370BA}</a:tableStyleId>
              </a:tblPr>
              <a:tblGrid>
                <a:gridCol w="1194454">
                  <a:extLst>
                    <a:ext uri="{9D8B030D-6E8A-4147-A177-3AD203B41FA5}">
                      <a16:colId xmlns:a16="http://schemas.microsoft.com/office/drawing/2014/main" val="20000"/>
                    </a:ext>
                  </a:extLst>
                </a:gridCol>
                <a:gridCol w="1037794">
                  <a:extLst>
                    <a:ext uri="{9D8B030D-6E8A-4147-A177-3AD203B41FA5}">
                      <a16:colId xmlns:a16="http://schemas.microsoft.com/office/drawing/2014/main" val="20001"/>
                    </a:ext>
                  </a:extLst>
                </a:gridCol>
                <a:gridCol w="1055206">
                  <a:extLst>
                    <a:ext uri="{9D8B030D-6E8A-4147-A177-3AD203B41FA5}">
                      <a16:colId xmlns:a16="http://schemas.microsoft.com/office/drawing/2014/main" val="20002"/>
                    </a:ext>
                  </a:extLst>
                </a:gridCol>
                <a:gridCol w="1404559">
                  <a:extLst>
                    <a:ext uri="{9D8B030D-6E8A-4147-A177-3AD203B41FA5}">
                      <a16:colId xmlns:a16="http://schemas.microsoft.com/office/drawing/2014/main" val="20003"/>
                    </a:ext>
                  </a:extLst>
                </a:gridCol>
                <a:gridCol w="936104">
                  <a:extLst>
                    <a:ext uri="{9D8B030D-6E8A-4147-A177-3AD203B41FA5}">
                      <a16:colId xmlns:a16="http://schemas.microsoft.com/office/drawing/2014/main" val="20004"/>
                    </a:ext>
                  </a:extLst>
                </a:gridCol>
                <a:gridCol w="1212643">
                  <a:extLst>
                    <a:ext uri="{9D8B030D-6E8A-4147-A177-3AD203B41FA5}">
                      <a16:colId xmlns:a16="http://schemas.microsoft.com/office/drawing/2014/main" val="20005"/>
                    </a:ext>
                  </a:extLst>
                </a:gridCol>
                <a:gridCol w="1520417">
                  <a:extLst>
                    <a:ext uri="{9D8B030D-6E8A-4147-A177-3AD203B41FA5}">
                      <a16:colId xmlns:a16="http://schemas.microsoft.com/office/drawing/2014/main" val="20006"/>
                    </a:ext>
                  </a:extLst>
                </a:gridCol>
              </a:tblGrid>
              <a:tr h="370840">
                <a:tc rowSpan="2">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endParaRPr lang="ru-RU" b="0" dirty="0"/>
                    </a:p>
                  </a:txBody>
                  <a:tcPr>
                    <a:gradFill>
                      <a:gsLst>
                        <a:gs pos="0">
                          <a:srgbClr val="FFAA71"/>
                        </a:gs>
                        <a:gs pos="100000">
                          <a:schemeClr val="accent2">
                            <a:lumMod val="20000"/>
                            <a:lumOff val="80000"/>
                          </a:schemeClr>
                        </a:gs>
                      </a:gsLst>
                      <a:lin ang="5400000" scaled="0"/>
                    </a:gradFill>
                  </a:tcPr>
                </a:tc>
                <a:tc gridSpan="3">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dirty="0">
                          <a:solidFill>
                            <a:schemeClr val="accent1">
                              <a:lumMod val="50000"/>
                            </a:schemeClr>
                          </a:solidFill>
                          <a:latin typeface="Times New Roman" pitchFamily="18" charset="0"/>
                          <a:cs typeface="Times New Roman" pitchFamily="18" charset="0"/>
                        </a:rPr>
                        <a:t>Отгружено</a:t>
                      </a:r>
                      <a:r>
                        <a:rPr lang="ru-RU" baseline="0" dirty="0">
                          <a:solidFill>
                            <a:schemeClr val="accent1">
                              <a:lumMod val="50000"/>
                            </a:schemeClr>
                          </a:solidFill>
                          <a:latin typeface="Times New Roman" pitchFamily="18" charset="0"/>
                          <a:cs typeface="Times New Roman" pitchFamily="18" charset="0"/>
                        </a:rPr>
                        <a:t> товаров собственного производства по полному кругу организаций</a:t>
                      </a:r>
                      <a:endParaRPr lang="ru-RU" dirty="0">
                        <a:solidFill>
                          <a:schemeClr val="accent1">
                            <a:lumMod val="50000"/>
                          </a:schemeClr>
                        </a:solidFill>
                        <a:latin typeface="Times New Roman" pitchFamily="18" charset="0"/>
                        <a:cs typeface="Times New Roman" pitchFamily="18" charset="0"/>
                      </a:endParaRPr>
                    </a:p>
                  </a:txBody>
                  <a:tcPr>
                    <a:gradFill>
                      <a:gsLst>
                        <a:gs pos="0">
                          <a:srgbClr val="FFAA71"/>
                        </a:gs>
                        <a:gs pos="100000">
                          <a:schemeClr val="accent2">
                            <a:lumMod val="20000"/>
                            <a:lumOff val="80000"/>
                          </a:schemeClr>
                        </a:gs>
                      </a:gsLst>
                      <a:lin ang="5400000" scaled="0"/>
                    </a:gradFill>
                  </a:tcPr>
                </a:tc>
                <a:tc hMerge="1">
                  <a:txBody>
                    <a:bodyPr/>
                    <a:lstStyle/>
                    <a:p>
                      <a:endParaRPr lang="ru-RU" dirty="0"/>
                    </a:p>
                  </a:txBody>
                  <a:tcPr/>
                </a:tc>
                <a:tc hMerge="1">
                  <a:txBody>
                    <a:bodyPr/>
                    <a:lstStyle/>
                    <a:p>
                      <a:endParaRPr lang="ru-RU" dirty="0"/>
                    </a:p>
                  </a:txBody>
                  <a:tcPr/>
                </a:tc>
                <a:tc gridSpan="3">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dirty="0">
                        <a:solidFill>
                          <a:schemeClr val="accent1">
                            <a:lumMod val="50000"/>
                          </a:schemeClr>
                        </a:solidFill>
                        <a:latin typeface="Times New Roman" pitchFamily="18" charset="0"/>
                        <a:cs typeface="Times New Roman" pitchFamily="18" charset="0"/>
                      </a:endParaRPr>
                    </a:p>
                    <a:p>
                      <a:pPr algn="ctr"/>
                      <a:r>
                        <a:rPr lang="ru-RU" dirty="0">
                          <a:solidFill>
                            <a:schemeClr val="accent1">
                              <a:lumMod val="50000"/>
                            </a:schemeClr>
                          </a:solidFill>
                          <a:latin typeface="Times New Roman" pitchFamily="18" charset="0"/>
                          <a:cs typeface="Times New Roman" pitchFamily="18" charset="0"/>
                        </a:rPr>
                        <a:t>Инвестиции в основной капитал</a:t>
                      </a:r>
                    </a:p>
                  </a:txBody>
                  <a:tcPr>
                    <a:gradFill>
                      <a:gsLst>
                        <a:gs pos="0">
                          <a:srgbClr val="FFAA71"/>
                        </a:gs>
                        <a:gs pos="100000">
                          <a:schemeClr val="accent2">
                            <a:lumMod val="20000"/>
                            <a:lumOff val="80000"/>
                          </a:schemeClr>
                        </a:gs>
                      </a:gsLst>
                      <a:lin ang="5400000" scaled="0"/>
                    </a:gradFill>
                  </a:tcPr>
                </a:tc>
                <a:tc hMerge="1">
                  <a:txBody>
                    <a:bodyPr/>
                    <a:lstStyle/>
                    <a:p>
                      <a:endParaRPr lang="ru-RU" dirty="0"/>
                    </a:p>
                  </a:txBody>
                  <a:tcPr/>
                </a:tc>
                <a:tc hMerge="1">
                  <a:txBody>
                    <a:bodyPr/>
                    <a:lstStyle/>
                    <a:p>
                      <a:endParaRPr lang="ru-RU" dirty="0"/>
                    </a:p>
                  </a:txBody>
                  <a:tcPr/>
                </a:tc>
                <a:extLst>
                  <a:ext uri="{0D108BD9-81ED-4DB2-BD59-A6C34878D82A}">
                    <a16:rowId xmlns:a16="http://schemas.microsoft.com/office/drawing/2014/main" val="10000"/>
                  </a:ext>
                </a:extLst>
              </a:tr>
              <a:tr h="370840">
                <a:tc vMerge="1">
                  <a:txBody>
                    <a:bodyPr/>
                    <a:lstStyle/>
                    <a:p>
                      <a:endParaRPr lang="ru-RU" dirty="0"/>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план</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факт</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dirty="0">
                          <a:latin typeface="Times New Roman" pitchFamily="18" charset="0"/>
                          <a:cs typeface="Times New Roman" pitchFamily="18" charset="0"/>
                        </a:rPr>
                        <a:t>% исполнения</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план</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факт</a:t>
                      </a:r>
                    </a:p>
                  </a:txBody>
                  <a:tcPr>
                    <a:gradFill>
                      <a:gsLst>
                        <a:gs pos="0">
                          <a:srgbClr val="FFAA71"/>
                        </a:gs>
                        <a:gs pos="100000">
                          <a:schemeClr val="accent2">
                            <a:lumMod val="20000"/>
                            <a:lumOff val="80000"/>
                          </a:schemeClr>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dirty="0">
                          <a:latin typeface="Times New Roman" pitchFamily="18" charset="0"/>
                          <a:cs typeface="Times New Roman" pitchFamily="18" charset="0"/>
                        </a:rPr>
                        <a:t>% исполнения</a:t>
                      </a:r>
                    </a:p>
                  </a:txBody>
                  <a:tcPr>
                    <a:gradFill>
                      <a:gsLst>
                        <a:gs pos="0">
                          <a:srgbClr val="FFAA71"/>
                        </a:gs>
                        <a:gs pos="100000">
                          <a:schemeClr val="accent2">
                            <a:lumMod val="20000"/>
                            <a:lumOff val="80000"/>
                          </a:schemeClr>
                        </a:gs>
                      </a:gsLst>
                      <a:lin ang="5400000" scaled="0"/>
                    </a:grad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2017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4 119,1</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5 903,6</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143,3</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336,0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400,9</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119,3</a:t>
                      </a:r>
                    </a:p>
                  </a:txBody>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2018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5 474,3</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6 843,0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125,0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341,0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482,5</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141,5</a:t>
                      </a:r>
                    </a:p>
                  </a:txBody>
                  <a:tcPr/>
                </a:tc>
                <a:extLst>
                  <a:ext uri="{0D108BD9-81ED-4DB2-BD59-A6C34878D82A}">
                    <a16:rowId xmlns:a16="http://schemas.microsoft.com/office/drawing/2014/main" val="10003"/>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2019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6 840,5</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7 922,6</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115,8</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347,0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672,9</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193,9</a:t>
                      </a:r>
                    </a:p>
                  </a:txBody>
                  <a:tcPr/>
                </a:tc>
                <a:extLst>
                  <a:ext uri="{0D108BD9-81ED-4DB2-BD59-A6C34878D82A}">
                    <a16:rowId xmlns:a16="http://schemas.microsoft.com/office/drawing/2014/main" val="10004"/>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2020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8 166,6</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5 990,0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73,4</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598,0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757,2</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126,6</a:t>
                      </a:r>
                    </a:p>
                  </a:txBody>
                  <a:tcPr/>
                </a:tc>
                <a:extLst>
                  <a:ext uri="{0D108BD9-81ED-4DB2-BD59-A6C34878D82A}">
                    <a16:rowId xmlns:a16="http://schemas.microsoft.com/office/drawing/2014/main" val="10005"/>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2021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6 008,8</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6 686,0</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111,3</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880,3</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1 510,7</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171,6</a:t>
                      </a:r>
                    </a:p>
                  </a:txBody>
                  <a:tcPr/>
                </a:tc>
                <a:extLst>
                  <a:ext uri="{0D108BD9-81ED-4DB2-BD59-A6C34878D82A}">
                    <a16:rowId xmlns:a16="http://schemas.microsoft.com/office/drawing/2014/main" val="10006"/>
                  </a:ext>
                </a:extLst>
              </a:tr>
              <a:tr h="37084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700" dirty="0">
                          <a:latin typeface="Times New Roman" pitchFamily="18" charset="0"/>
                          <a:cs typeface="Times New Roman" pitchFamily="18" charset="0"/>
                        </a:rPr>
                        <a:t>2022 год</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6 608,7</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6 308,8</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95,5</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862,7</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639,2</a:t>
                      </a:r>
                    </a:p>
                  </a:txBody>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700" dirty="0">
                          <a:latin typeface="Times New Roman" pitchFamily="18" charset="0"/>
                          <a:cs typeface="Times New Roman" pitchFamily="18" charset="0"/>
                        </a:rPr>
                        <a:t>74,1</a:t>
                      </a:r>
                    </a:p>
                  </a:txBody>
                  <a:tcPr/>
                </a:tc>
                <a:extLst>
                  <a:ext uri="{0D108BD9-81ED-4DB2-BD59-A6C34878D82A}">
                    <a16:rowId xmlns:a16="http://schemas.microsoft.com/office/drawing/2014/main" val="10007"/>
                  </a:ext>
                </a:extLst>
              </a:tr>
              <a:tr h="370840">
                <a:tc>
                  <a:txBody>
                    <a:bodyPr/>
                    <a:lstStyle/>
                    <a:p>
                      <a:r>
                        <a:rPr lang="ru-RU" sz="1700" dirty="0">
                          <a:latin typeface="Times New Roman" pitchFamily="18" charset="0"/>
                          <a:cs typeface="Times New Roman" pitchFamily="18" charset="0"/>
                        </a:rPr>
                        <a:t>2023 год</a:t>
                      </a:r>
                    </a:p>
                  </a:txBody>
                  <a:tcPr/>
                </a:tc>
                <a:tc>
                  <a:txBody>
                    <a:bodyPr/>
                    <a:lstStyle/>
                    <a:p>
                      <a:pPr algn="ctr"/>
                      <a:r>
                        <a:rPr lang="ru-RU" sz="1700" dirty="0">
                          <a:latin typeface="Times New Roman" pitchFamily="18" charset="0"/>
                          <a:cs typeface="Times New Roman" pitchFamily="18" charset="0"/>
                        </a:rPr>
                        <a:t>8 006,7</a:t>
                      </a:r>
                    </a:p>
                  </a:txBody>
                  <a:tcPr/>
                </a:tc>
                <a:tc>
                  <a:txBody>
                    <a:bodyPr/>
                    <a:lstStyle/>
                    <a:p>
                      <a:pPr algn="ctr"/>
                      <a:r>
                        <a:rPr lang="ru-RU" sz="1700" dirty="0">
                          <a:latin typeface="Times New Roman" pitchFamily="18" charset="0"/>
                          <a:cs typeface="Times New Roman" pitchFamily="18" charset="0"/>
                        </a:rPr>
                        <a:t>9 111,7</a:t>
                      </a:r>
                    </a:p>
                  </a:txBody>
                  <a:tcPr/>
                </a:tc>
                <a:tc>
                  <a:txBody>
                    <a:bodyPr/>
                    <a:lstStyle/>
                    <a:p>
                      <a:pPr algn="ctr"/>
                      <a:r>
                        <a:rPr lang="ru-RU" sz="1700" dirty="0">
                          <a:latin typeface="Times New Roman" pitchFamily="18" charset="0"/>
                          <a:cs typeface="Times New Roman" pitchFamily="18" charset="0"/>
                        </a:rPr>
                        <a:t>113,8</a:t>
                      </a:r>
                    </a:p>
                  </a:txBody>
                  <a:tcPr/>
                </a:tc>
                <a:tc>
                  <a:txBody>
                    <a:bodyPr/>
                    <a:lstStyle/>
                    <a:p>
                      <a:pPr algn="ctr"/>
                      <a:r>
                        <a:rPr lang="ru-RU" sz="1700" dirty="0">
                          <a:latin typeface="Times New Roman" pitchFamily="18" charset="0"/>
                          <a:cs typeface="Times New Roman" pitchFamily="18" charset="0"/>
                        </a:rPr>
                        <a:t>782,0</a:t>
                      </a:r>
                    </a:p>
                  </a:txBody>
                  <a:tcPr/>
                </a:tc>
                <a:tc>
                  <a:txBody>
                    <a:bodyPr/>
                    <a:lstStyle/>
                    <a:p>
                      <a:pPr algn="ctr"/>
                      <a:r>
                        <a:rPr lang="ru-RU" sz="1700" dirty="0">
                          <a:latin typeface="Times New Roman" pitchFamily="18" charset="0"/>
                          <a:cs typeface="Times New Roman" pitchFamily="18" charset="0"/>
                        </a:rPr>
                        <a:t>898,1</a:t>
                      </a:r>
                    </a:p>
                  </a:txBody>
                  <a:tcPr/>
                </a:tc>
                <a:tc>
                  <a:txBody>
                    <a:bodyPr/>
                    <a:lstStyle/>
                    <a:p>
                      <a:pPr algn="ctr"/>
                      <a:r>
                        <a:rPr lang="ru-RU" sz="1700" dirty="0">
                          <a:latin typeface="Times New Roman" pitchFamily="18" charset="0"/>
                          <a:cs typeface="Times New Roman" pitchFamily="18" charset="0"/>
                        </a:rPr>
                        <a:t>114,8</a:t>
                      </a:r>
                    </a:p>
                  </a:txBody>
                  <a:tcPr/>
                </a:tc>
                <a:extLst>
                  <a:ext uri="{0D108BD9-81ED-4DB2-BD59-A6C34878D82A}">
                    <a16:rowId xmlns:a16="http://schemas.microsoft.com/office/drawing/2014/main" val="10008"/>
                  </a:ext>
                </a:extLst>
              </a:tr>
              <a:tr h="370840">
                <a:tc>
                  <a:txBody>
                    <a:bodyPr/>
                    <a:lstStyle/>
                    <a:p>
                      <a:r>
                        <a:rPr lang="ru-RU" sz="1700" dirty="0">
                          <a:latin typeface="Times New Roman" pitchFamily="18" charset="0"/>
                          <a:cs typeface="Times New Roman" pitchFamily="18" charset="0"/>
                        </a:rPr>
                        <a:t>2024 год</a:t>
                      </a:r>
                    </a:p>
                  </a:txBody>
                  <a:tcPr/>
                </a:tc>
                <a:tc>
                  <a:txBody>
                    <a:bodyPr/>
                    <a:lstStyle/>
                    <a:p>
                      <a:pPr algn="ctr"/>
                      <a:r>
                        <a:rPr lang="ru-RU" sz="1700" dirty="0">
                          <a:latin typeface="Times New Roman" pitchFamily="18" charset="0"/>
                          <a:cs typeface="Times New Roman" pitchFamily="18" charset="0"/>
                        </a:rPr>
                        <a:t>11 059,4</a:t>
                      </a:r>
                    </a:p>
                  </a:txBody>
                  <a:tcPr/>
                </a:tc>
                <a:tc>
                  <a:txBody>
                    <a:bodyPr/>
                    <a:lstStyle/>
                    <a:p>
                      <a:pPr algn="ctr"/>
                      <a:r>
                        <a:rPr lang="ru-RU" sz="1700" dirty="0">
                          <a:latin typeface="Times New Roman" pitchFamily="18" charset="0"/>
                          <a:cs typeface="Times New Roman" pitchFamily="18" charset="0"/>
                        </a:rPr>
                        <a:t>11 239,1</a:t>
                      </a:r>
                    </a:p>
                  </a:txBody>
                  <a:tcPr/>
                </a:tc>
                <a:tc>
                  <a:txBody>
                    <a:bodyPr/>
                    <a:lstStyle/>
                    <a:p>
                      <a:pPr algn="ctr"/>
                      <a:r>
                        <a:rPr lang="ru-RU" sz="1700" dirty="0">
                          <a:latin typeface="Times New Roman" pitchFamily="18" charset="0"/>
                          <a:cs typeface="Times New Roman" pitchFamily="18" charset="0"/>
                        </a:rPr>
                        <a:t>101,6</a:t>
                      </a:r>
                    </a:p>
                  </a:txBody>
                  <a:tcPr/>
                </a:tc>
                <a:tc>
                  <a:txBody>
                    <a:bodyPr/>
                    <a:lstStyle/>
                    <a:p>
                      <a:pPr algn="ctr"/>
                      <a:r>
                        <a:rPr lang="ru-RU" sz="1700" dirty="0">
                          <a:latin typeface="Times New Roman" pitchFamily="18" charset="0"/>
                          <a:cs typeface="Times New Roman" pitchFamily="18" charset="0"/>
                        </a:rPr>
                        <a:t>985,4</a:t>
                      </a:r>
                    </a:p>
                  </a:txBody>
                  <a:tcPr/>
                </a:tc>
                <a:tc>
                  <a:txBody>
                    <a:bodyPr/>
                    <a:lstStyle/>
                    <a:p>
                      <a:pPr algn="ctr"/>
                      <a:r>
                        <a:rPr lang="ru-RU" sz="1700" dirty="0">
                          <a:latin typeface="Times New Roman" pitchFamily="18" charset="0"/>
                          <a:cs typeface="Times New Roman" pitchFamily="18" charset="0"/>
                        </a:rPr>
                        <a:t>1 004,2</a:t>
                      </a:r>
                    </a:p>
                  </a:txBody>
                  <a:tcPr/>
                </a:tc>
                <a:tc>
                  <a:txBody>
                    <a:bodyPr/>
                    <a:lstStyle/>
                    <a:p>
                      <a:pPr algn="ctr"/>
                      <a:r>
                        <a:rPr lang="ru-RU" sz="1700" dirty="0">
                          <a:latin typeface="Times New Roman" pitchFamily="18" charset="0"/>
                          <a:cs typeface="Times New Roman" pitchFamily="18" charset="0"/>
                        </a:rPr>
                        <a:t>101,9</a:t>
                      </a:r>
                    </a:p>
                  </a:txBody>
                  <a:tcPr/>
                </a:tc>
                <a:extLst>
                  <a:ext uri="{0D108BD9-81ED-4DB2-BD59-A6C34878D82A}">
                    <a16:rowId xmlns:a16="http://schemas.microsoft.com/office/drawing/2014/main" val="10009"/>
                  </a:ext>
                </a:extLst>
              </a:tr>
              <a:tr h="370840">
                <a:tc>
                  <a:txBody>
                    <a:bodyPr/>
                    <a:lstStyle/>
                    <a:p>
                      <a:r>
                        <a:rPr lang="ru-RU" sz="1700" dirty="0">
                          <a:latin typeface="Times New Roman" pitchFamily="18" charset="0"/>
                          <a:cs typeface="Times New Roman" pitchFamily="18" charset="0"/>
                        </a:rPr>
                        <a:t>2025 год</a:t>
                      </a:r>
                    </a:p>
                  </a:txBody>
                  <a:tcPr/>
                </a:tc>
                <a:tc>
                  <a:txBody>
                    <a:bodyPr/>
                    <a:lstStyle/>
                    <a:p>
                      <a:pPr algn="ctr"/>
                      <a:r>
                        <a:rPr lang="ru-RU" sz="1700" dirty="0">
                          <a:latin typeface="Times New Roman" pitchFamily="18" charset="0"/>
                          <a:cs typeface="Times New Roman" pitchFamily="18" charset="0"/>
                        </a:rPr>
                        <a:t>12 182,2</a:t>
                      </a:r>
                    </a:p>
                  </a:txBody>
                  <a:tcPr/>
                </a:tc>
                <a:tc>
                  <a:txBody>
                    <a:bodyPr/>
                    <a:lstStyle/>
                    <a:p>
                      <a:pPr algn="ctr"/>
                      <a:r>
                        <a:rPr lang="ru-RU" sz="1700" dirty="0">
                          <a:latin typeface="Times New Roman" pitchFamily="18" charset="0"/>
                          <a:cs typeface="Times New Roman" pitchFamily="18" charset="0"/>
                        </a:rPr>
                        <a:t>10 920,3</a:t>
                      </a:r>
                    </a:p>
                  </a:txBody>
                  <a:tcPr/>
                </a:tc>
                <a:tc>
                  <a:txBody>
                    <a:bodyPr/>
                    <a:lstStyle/>
                    <a:p>
                      <a:pPr algn="ctr"/>
                      <a:r>
                        <a:rPr lang="ru-RU" sz="1700" dirty="0">
                          <a:latin typeface="Times New Roman" pitchFamily="18" charset="0"/>
                          <a:cs typeface="Times New Roman" pitchFamily="18" charset="0"/>
                        </a:rPr>
                        <a:t>89,6</a:t>
                      </a:r>
                    </a:p>
                  </a:txBody>
                  <a:tcPr/>
                </a:tc>
                <a:tc>
                  <a:txBody>
                    <a:bodyPr/>
                    <a:lstStyle/>
                    <a:p>
                      <a:pPr algn="ctr"/>
                      <a:r>
                        <a:rPr lang="ru-RU" sz="1700" dirty="0">
                          <a:latin typeface="Times New Roman" pitchFamily="18" charset="0"/>
                          <a:cs typeface="Times New Roman" pitchFamily="18" charset="0"/>
                        </a:rPr>
                        <a:t>1 142,8</a:t>
                      </a:r>
                    </a:p>
                  </a:txBody>
                  <a:tcPr/>
                </a:tc>
                <a:tc>
                  <a:txBody>
                    <a:bodyPr/>
                    <a:lstStyle/>
                    <a:p>
                      <a:pPr algn="ctr"/>
                      <a:r>
                        <a:rPr lang="ru-RU" sz="1700" dirty="0">
                          <a:latin typeface="Times New Roman" pitchFamily="18" charset="0"/>
                          <a:cs typeface="Times New Roman" pitchFamily="18" charset="0"/>
                        </a:rPr>
                        <a:t>3 074,0</a:t>
                      </a:r>
                    </a:p>
                  </a:txBody>
                  <a:tcPr/>
                </a:tc>
                <a:tc>
                  <a:txBody>
                    <a:bodyPr/>
                    <a:lstStyle/>
                    <a:p>
                      <a:pPr algn="ctr"/>
                      <a:r>
                        <a:rPr lang="ru-RU" sz="1700" dirty="0">
                          <a:latin typeface="Times New Roman" pitchFamily="18" charset="0"/>
                          <a:cs typeface="Times New Roman" pitchFamily="18" charset="0"/>
                        </a:rPr>
                        <a:t>269,0</a:t>
                      </a:r>
                    </a:p>
                  </a:txBody>
                  <a:tcPr/>
                </a:tc>
                <a:extLst>
                  <a:ext uri="{0D108BD9-81ED-4DB2-BD59-A6C34878D82A}">
                    <a16:rowId xmlns:a16="http://schemas.microsoft.com/office/drawing/2014/main" val="80273124"/>
                  </a:ext>
                </a:extLst>
              </a:tr>
            </a:tbl>
          </a:graphicData>
        </a:graphic>
      </p:graphicFrame>
      <p:sp>
        <p:nvSpPr>
          <p:cNvPr id="10" name="Прямоугольник 9"/>
          <p:cNvSpPr/>
          <p:nvPr/>
        </p:nvSpPr>
        <p:spPr>
          <a:xfrm>
            <a:off x="7324383" y="1120081"/>
            <a:ext cx="1243354" cy="338554"/>
          </a:xfrm>
          <a:prstGeom prst="rect">
            <a:avLst/>
          </a:prstGeom>
        </p:spPr>
        <p:txBody>
          <a:bodyPr wrap="non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ru-RU" sz="1600" b="1" dirty="0">
                <a:solidFill>
                  <a:prstClr val="black"/>
                </a:solidFill>
                <a:latin typeface="Times New Roman" pitchFamily="18" charset="0"/>
                <a:cs typeface="Times New Roman" pitchFamily="18" charset="0"/>
              </a:rPr>
              <a:t>млн.рублей</a:t>
            </a:r>
          </a:p>
        </p:txBody>
      </p:sp>
      <p:sp>
        <p:nvSpPr>
          <p:cNvPr id="7" name="Oval 13"/>
          <p:cNvSpPr>
            <a:spLocks noChangeArrowheads="1"/>
          </p:cNvSpPr>
          <p:nvPr/>
        </p:nvSpPr>
        <p:spPr bwMode="auto">
          <a:xfrm>
            <a:off x="8172450" y="651191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13.1</a:t>
            </a:r>
          </a:p>
        </p:txBody>
      </p:sp>
    </p:spTree>
    <p:extLst>
      <p:ext uri="{BB962C8B-B14F-4D97-AF65-F5344CB8AC3E}">
        <p14:creationId xmlns:p14="http://schemas.microsoft.com/office/powerpoint/2010/main" val="166407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14</a:t>
            </a:r>
          </a:p>
        </p:txBody>
      </p:sp>
      <p:sp>
        <p:nvSpPr>
          <p:cNvPr id="8" name="Прямоугольник 7"/>
          <p:cNvSpPr/>
          <p:nvPr/>
        </p:nvSpPr>
        <p:spPr>
          <a:xfrm>
            <a:off x="233915" y="102860"/>
            <a:ext cx="8581471" cy="147347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3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Какое место среди муниципальных образований Нижегородской области занимает городской округ город Первомайск по отдельным показателям бюджетов муниципальных образований за 2025 год</a:t>
            </a:r>
          </a:p>
        </p:txBody>
      </p:sp>
      <p:graphicFrame>
        <p:nvGraphicFramePr>
          <p:cNvPr id="9" name="Диаграмма 8"/>
          <p:cNvGraphicFramePr>
            <a:graphicFrameLocks/>
          </p:cNvGraphicFramePr>
          <p:nvPr>
            <p:extLst>
              <p:ext uri="{D42A27DB-BD31-4B8C-83A1-F6EECF244321}">
                <p14:modId xmlns:p14="http://schemas.microsoft.com/office/powerpoint/2010/main" val="1161432570"/>
              </p:ext>
            </p:extLst>
          </p:nvPr>
        </p:nvGraphicFramePr>
        <p:xfrm>
          <a:off x="-180975" y="4175447"/>
          <a:ext cx="9144000" cy="2422203"/>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5"/>
          <p:cNvSpPr txBox="1">
            <a:spLocks noChangeArrowheads="1"/>
          </p:cNvSpPr>
          <p:nvPr/>
        </p:nvSpPr>
        <p:spPr bwMode="auto">
          <a:xfrm>
            <a:off x="1860955" y="1734985"/>
            <a:ext cx="5832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800" b="1" i="1" u="none" strike="noStrike" kern="0" cap="none" spc="0" normalizeH="0" baseline="0" noProof="0" dirty="0">
                <a:ln>
                  <a:noFill/>
                </a:ln>
                <a:solidFill>
                  <a:srgbClr val="002060"/>
                </a:solidFill>
                <a:effectLst/>
                <a:uLnTx/>
                <a:uFillTx/>
                <a:latin typeface="Monotype Corsiva" pitchFamily="66" charset="0"/>
              </a:rPr>
              <a:t>Доходы  на душу населения, тыс.рублей</a:t>
            </a:r>
          </a:p>
        </p:txBody>
      </p:sp>
      <p:sp>
        <p:nvSpPr>
          <p:cNvPr id="12" name="TextBox 7"/>
          <p:cNvSpPr txBox="1">
            <a:spLocks noChangeArrowheads="1"/>
          </p:cNvSpPr>
          <p:nvPr/>
        </p:nvSpPr>
        <p:spPr bwMode="auto">
          <a:xfrm>
            <a:off x="1600200" y="4038853"/>
            <a:ext cx="5832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800" b="1" i="1" u="none" strike="noStrike" kern="0" cap="none" spc="0" normalizeH="0" baseline="0" noProof="0" dirty="0">
                <a:ln>
                  <a:noFill/>
                </a:ln>
                <a:solidFill>
                  <a:srgbClr val="002060"/>
                </a:solidFill>
                <a:effectLst/>
                <a:uLnTx/>
                <a:uFillTx/>
                <a:latin typeface="Monotype Corsiva" pitchFamily="66" charset="0"/>
              </a:rPr>
              <a:t>Расходы  на душу населения, тыс.рублей</a:t>
            </a:r>
          </a:p>
        </p:txBody>
      </p:sp>
      <p:graphicFrame>
        <p:nvGraphicFramePr>
          <p:cNvPr id="13" name="Диаграмма 12"/>
          <p:cNvGraphicFramePr>
            <a:graphicFrameLocks/>
          </p:cNvGraphicFramePr>
          <p:nvPr>
            <p:extLst>
              <p:ext uri="{D42A27DB-BD31-4B8C-83A1-F6EECF244321}">
                <p14:modId xmlns:p14="http://schemas.microsoft.com/office/powerpoint/2010/main" val="2761158750"/>
              </p:ext>
            </p:extLst>
          </p:nvPr>
        </p:nvGraphicFramePr>
        <p:xfrm>
          <a:off x="-323976" y="2064868"/>
          <a:ext cx="9291763" cy="210941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01636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3999"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32371" y="-3608"/>
            <a:ext cx="7056784" cy="4732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a:t>
            </a:r>
          </a:p>
        </p:txBody>
      </p:sp>
      <p:graphicFrame>
        <p:nvGraphicFramePr>
          <p:cNvPr id="8" name="Таблица 7"/>
          <p:cNvGraphicFramePr>
            <a:graphicFrameLocks noGrp="1"/>
          </p:cNvGraphicFramePr>
          <p:nvPr>
            <p:extLst>
              <p:ext uri="{D42A27DB-BD31-4B8C-83A1-F6EECF244321}">
                <p14:modId xmlns:p14="http://schemas.microsoft.com/office/powerpoint/2010/main" val="3555138464"/>
              </p:ext>
            </p:extLst>
          </p:nvPr>
        </p:nvGraphicFramePr>
        <p:xfrm>
          <a:off x="317375" y="4323799"/>
          <a:ext cx="8509247" cy="2257233"/>
        </p:xfrm>
        <a:graphic>
          <a:graphicData uri="http://schemas.openxmlformats.org/drawingml/2006/table">
            <a:tbl>
              <a:tblPr>
                <a:tableStyleId>{C4B1156A-380E-4F78-BDF5-A606A8083BF9}</a:tableStyleId>
              </a:tblPr>
              <a:tblGrid>
                <a:gridCol w="1561759">
                  <a:extLst>
                    <a:ext uri="{9D8B030D-6E8A-4147-A177-3AD203B41FA5}">
                      <a16:colId xmlns:a16="http://schemas.microsoft.com/office/drawing/2014/main" val="20000"/>
                    </a:ext>
                  </a:extLst>
                </a:gridCol>
                <a:gridCol w="1166070">
                  <a:extLst>
                    <a:ext uri="{9D8B030D-6E8A-4147-A177-3AD203B41FA5}">
                      <a16:colId xmlns:a16="http://schemas.microsoft.com/office/drawing/2014/main" val="20001"/>
                    </a:ext>
                  </a:extLst>
                </a:gridCol>
                <a:gridCol w="1258348">
                  <a:extLst>
                    <a:ext uri="{9D8B030D-6E8A-4147-A177-3AD203B41FA5}">
                      <a16:colId xmlns:a16="http://schemas.microsoft.com/office/drawing/2014/main" val="20002"/>
                    </a:ext>
                  </a:extLst>
                </a:gridCol>
                <a:gridCol w="1249960">
                  <a:extLst>
                    <a:ext uri="{9D8B030D-6E8A-4147-A177-3AD203B41FA5}">
                      <a16:colId xmlns:a16="http://schemas.microsoft.com/office/drawing/2014/main" val="20003"/>
                    </a:ext>
                  </a:extLst>
                </a:gridCol>
                <a:gridCol w="1543574">
                  <a:extLst>
                    <a:ext uri="{9D8B030D-6E8A-4147-A177-3AD203B41FA5}">
                      <a16:colId xmlns:a16="http://schemas.microsoft.com/office/drawing/2014/main" val="20004"/>
                    </a:ext>
                  </a:extLst>
                </a:gridCol>
                <a:gridCol w="1729536">
                  <a:extLst>
                    <a:ext uri="{9D8B030D-6E8A-4147-A177-3AD203B41FA5}">
                      <a16:colId xmlns:a16="http://schemas.microsoft.com/office/drawing/2014/main" val="20005"/>
                    </a:ext>
                  </a:extLst>
                </a:gridCol>
              </a:tblGrid>
              <a:tr h="53450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t"/>
                      <a:r>
                        <a:rPr lang="ru-RU" sz="1200" u="none" strike="noStrike" dirty="0">
                          <a:effectLst/>
                          <a:latin typeface="Times New Roman" panose="02020603050405020304" pitchFamily="18" charset="0"/>
                          <a:cs typeface="Times New Roman" panose="02020603050405020304" pitchFamily="18" charset="0"/>
                        </a:rPr>
                        <a:t> </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Исполнено за 2024 год</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Утверждено на 2025 год</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Исполнено за 2025 год</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 исполнения за </a:t>
                      </a:r>
                    </a:p>
                    <a:p>
                      <a:pPr algn="ctr" rtl="0" fontAlgn="ctr"/>
                      <a:r>
                        <a:rPr lang="ru-RU" sz="1200" b="1" u="none" strike="noStrike" dirty="0">
                          <a:effectLst/>
                          <a:latin typeface="Times New Roman" panose="02020603050405020304" pitchFamily="18" charset="0"/>
                          <a:cs typeface="Times New Roman" panose="02020603050405020304" pitchFamily="18" charset="0"/>
                        </a:rPr>
                        <a:t>2025 год к плану</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u="none" strike="noStrike" dirty="0">
                          <a:effectLst/>
                          <a:latin typeface="Times New Roman" panose="02020603050405020304" pitchFamily="18" charset="0"/>
                          <a:cs typeface="Times New Roman" panose="02020603050405020304" pitchFamily="18" charset="0"/>
                        </a:rPr>
                        <a:t>% исполнения 2025 года к 2024 году</a:t>
                      </a:r>
                      <a:endParaRPr lang="ru-RU" sz="12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cell3D prstMaterial="dkEdge">
                      <a:bevel w="25400" h="25400" prst="angle"/>
                      <a:lightRig rig="flood" dir="t"/>
                    </a:cell3D>
                    <a:solidFill>
                      <a:srgbClr val="FFFF3F"/>
                    </a:solidFill>
                  </a:tcPr>
                </a:tc>
                <a:extLst>
                  <a:ext uri="{0D108BD9-81ED-4DB2-BD59-A6C34878D82A}">
                    <a16:rowId xmlns:a16="http://schemas.microsoft.com/office/drawing/2014/main" val="10000"/>
                  </a:ext>
                </a:extLst>
              </a:tr>
              <a:tr h="22579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ДОХОДЫ</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1 197,1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1 422,7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1 400,0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98,4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116,9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1"/>
                  </a:ext>
                </a:extLst>
              </a:tr>
              <a:tr h="42650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Налоговые и</a:t>
                      </a:r>
                    </a:p>
                    <a:p>
                      <a:pPr algn="l" rtl="0" fontAlgn="ctr"/>
                      <a:r>
                        <a:rPr lang="ru-RU" sz="1200" u="none" strike="noStrike" dirty="0">
                          <a:effectLst/>
                          <a:latin typeface="Times New Roman" panose="02020603050405020304" pitchFamily="18" charset="0"/>
                          <a:cs typeface="Times New Roman" panose="02020603050405020304" pitchFamily="18" charset="0"/>
                        </a:rPr>
                        <a:t>  неналоговые доходы</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620,2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645,7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674,0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104,4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108,7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2"/>
                  </a:ext>
                </a:extLst>
              </a:tr>
              <a:tr h="42650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Безвозмездные</a:t>
                      </a:r>
                    </a:p>
                    <a:p>
                      <a:pPr algn="l" rtl="0" fontAlgn="ct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поступления</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576,9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777,0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726,0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93,4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125,8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3"/>
                  </a:ext>
                </a:extLst>
              </a:tr>
              <a:tr h="217431">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РАСХОДЫ</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1 169,2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1 509,1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1 446,4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95,8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123,7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4"/>
                  </a:ext>
                </a:extLst>
              </a:tr>
              <a:tr h="2090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ДЕФИЦИТ (-), </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27,9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-86,4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-46,4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53,7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10005"/>
                  </a:ext>
                </a:extLst>
              </a:tr>
              <a:tr h="217431">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  ПРОФИЦИТ (+)</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84" marR="6384" marT="6384" marB="0" anchor="ctr"/>
                </a:tc>
                <a:tc vMerge="1">
                  <a:txBody>
                    <a:bodyPr/>
                    <a:lstStyle/>
                    <a:p>
                      <a:endParaRPr lang="ru-RU" dirty="0"/>
                    </a:p>
                  </a:txBody>
                  <a:tcPr>
                    <a:lnT w="12700" cap="flat" cmpd="sng" algn="ctr">
                      <a:solidFill>
                        <a:srgbClr val="FFFFFF"/>
                      </a:solidFill>
                      <a:prstDash val="solid"/>
                      <a:round/>
                      <a:headEnd type="none" w="med" len="med"/>
                      <a:tailEnd type="none" w="med" len="med"/>
                    </a:lnT>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10006"/>
                  </a:ext>
                </a:extLst>
              </a:tr>
            </a:tbl>
          </a:graphicData>
        </a:graphic>
      </p:graphicFrame>
      <p:sp>
        <p:nvSpPr>
          <p:cNvPr id="13"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15</a:t>
            </a:r>
          </a:p>
        </p:txBody>
      </p:sp>
      <p:grpSp>
        <p:nvGrpSpPr>
          <p:cNvPr id="15" name="Группа 14"/>
          <p:cNvGrpSpPr/>
          <p:nvPr/>
        </p:nvGrpSpPr>
        <p:grpSpPr>
          <a:xfrm>
            <a:off x="669879" y="441025"/>
            <a:ext cx="8408804" cy="3832695"/>
            <a:chOff x="0" y="441025"/>
            <a:chExt cx="8408804" cy="3832695"/>
          </a:xfrm>
        </p:grpSpPr>
        <p:graphicFrame>
          <p:nvGraphicFramePr>
            <p:cNvPr id="2" name="Диаграмма 1"/>
            <p:cNvGraphicFramePr/>
            <p:nvPr>
              <p:extLst>
                <p:ext uri="{D42A27DB-BD31-4B8C-83A1-F6EECF244321}">
                  <p14:modId xmlns:p14="http://schemas.microsoft.com/office/powerpoint/2010/main" val="183582141"/>
                </p:ext>
              </p:extLst>
            </p:nvPr>
          </p:nvGraphicFramePr>
          <p:xfrm>
            <a:off x="0" y="441025"/>
            <a:ext cx="8408804" cy="3579037"/>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a:spLocks noChangeArrowheads="1"/>
            </p:cNvSpPr>
            <p:nvPr/>
          </p:nvSpPr>
          <p:spPr bwMode="auto">
            <a:xfrm>
              <a:off x="4360761" y="3873610"/>
              <a:ext cx="33131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defTabSz="914400" eaLnBrk="1" fontAlgn="base" hangingPunct="1">
                <a:spcBef>
                  <a:spcPct val="0"/>
                </a:spcBef>
                <a:spcAft>
                  <a:spcPct val="0"/>
                </a:spcAft>
                <a:defRPr/>
              </a:pPr>
              <a:r>
                <a:rPr lang="ru-RU" sz="2000" b="1" kern="0" dirty="0">
                  <a:solidFill>
                    <a:prstClr val="black"/>
                  </a:solidFill>
                </a:rPr>
                <a:t>Дефицит (-), Профицит (+)</a:t>
              </a:r>
            </a:p>
          </p:txBody>
        </p:sp>
        <p:sp>
          <p:nvSpPr>
            <p:cNvPr id="10" name="TextBox 6"/>
            <p:cNvSpPr txBox="1">
              <a:spLocks noChangeArrowheads="1"/>
            </p:cNvSpPr>
            <p:nvPr/>
          </p:nvSpPr>
          <p:spPr bwMode="auto">
            <a:xfrm>
              <a:off x="970592" y="3858706"/>
              <a:ext cx="936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defTabSz="914400" eaLnBrk="1" fontAlgn="base" hangingPunct="1">
                <a:spcBef>
                  <a:spcPct val="0"/>
                </a:spcBef>
                <a:spcAft>
                  <a:spcPct val="0"/>
                </a:spcAft>
                <a:defRPr/>
              </a:pPr>
              <a:r>
                <a:rPr lang="ru-RU" sz="2000" b="1" kern="0" dirty="0">
                  <a:solidFill>
                    <a:prstClr val="black"/>
                  </a:solidFill>
                </a:rPr>
                <a:t>Доходы</a:t>
              </a:r>
            </a:p>
          </p:txBody>
        </p:sp>
        <p:sp>
          <p:nvSpPr>
            <p:cNvPr id="11" name="TextBox 7"/>
            <p:cNvSpPr txBox="1">
              <a:spLocks noChangeArrowheads="1"/>
            </p:cNvSpPr>
            <p:nvPr/>
          </p:nvSpPr>
          <p:spPr bwMode="auto">
            <a:xfrm>
              <a:off x="3002148" y="3865415"/>
              <a:ext cx="9861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defTabSz="914400" eaLnBrk="1" fontAlgn="base" hangingPunct="1">
                <a:spcBef>
                  <a:spcPct val="0"/>
                </a:spcBef>
                <a:spcAft>
                  <a:spcPct val="0"/>
                </a:spcAft>
                <a:defRPr/>
              </a:pPr>
              <a:r>
                <a:rPr lang="ru-RU" sz="2000" b="1" kern="0" dirty="0">
                  <a:solidFill>
                    <a:prstClr val="black"/>
                  </a:solidFill>
                </a:rPr>
                <a:t>Расходы</a:t>
              </a:r>
              <a:endParaRPr lang="ru-RU" sz="2000" kern="0" dirty="0">
                <a:solidFill>
                  <a:prstClr val="black"/>
                </a:solidFill>
              </a:endParaRPr>
            </a:p>
          </p:txBody>
        </p:sp>
        <p:sp>
          <p:nvSpPr>
            <p:cNvPr id="12" name="TextBox 10"/>
            <p:cNvSpPr txBox="1">
              <a:spLocks noChangeArrowheads="1"/>
            </p:cNvSpPr>
            <p:nvPr/>
          </p:nvSpPr>
          <p:spPr bwMode="auto">
            <a:xfrm>
              <a:off x="6434047" y="469596"/>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
          <p:nvSpPr>
            <p:cNvPr id="3" name="Стрелка вправо 2"/>
            <p:cNvSpPr/>
            <p:nvPr/>
          </p:nvSpPr>
          <p:spPr>
            <a:xfrm rot="20083933">
              <a:off x="1068421" y="1678682"/>
              <a:ext cx="861237" cy="304236"/>
            </a:xfrm>
            <a:prstGeom prst="rightArrow">
              <a:avLst/>
            </a:prstGeom>
            <a:solidFill>
              <a:srgbClr val="C00000"/>
            </a:solidFill>
            <a:ln>
              <a:solidFill>
                <a:srgbClr val="C0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4" name="Стрелка вправо 13"/>
            <p:cNvSpPr/>
            <p:nvPr/>
          </p:nvSpPr>
          <p:spPr>
            <a:xfrm rot="19928445">
              <a:off x="3064612" y="1677557"/>
              <a:ext cx="861237" cy="290204"/>
            </a:xfrm>
            <a:prstGeom prst="rightArrow">
              <a:avLst/>
            </a:prstGeom>
            <a:solidFill>
              <a:srgbClr val="C00000"/>
            </a:solidFill>
            <a:ln>
              <a:solidFill>
                <a:srgbClr val="C0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6" name="TextBox 15"/>
            <p:cNvSpPr txBox="1"/>
            <p:nvPr/>
          </p:nvSpPr>
          <p:spPr>
            <a:xfrm>
              <a:off x="864445" y="2152173"/>
              <a:ext cx="1269187" cy="519351"/>
            </a:xfrm>
            <a:prstGeom prst="flowChartConnector">
              <a:avLst/>
            </a:prstGeom>
            <a:solidFill>
              <a:srgbClr val="FFDDDD"/>
            </a:solidFill>
            <a:ln>
              <a:solidFill>
                <a:srgbClr val="C00000"/>
              </a:solidFill>
            </a:ln>
          </p:spPr>
          <p:txBody>
            <a:bodyPr wrap="square" rtlCol="0">
              <a:spAutoFit/>
            </a:bodyPr>
            <a:lstStyle/>
            <a:p>
              <a:r>
                <a:rPr lang="ru-RU" b="1" dirty="0">
                  <a:solidFill>
                    <a:prstClr val="black"/>
                  </a:solidFill>
                </a:rPr>
                <a:t>+ 202,9</a:t>
              </a:r>
            </a:p>
          </p:txBody>
        </p:sp>
        <p:sp>
          <p:nvSpPr>
            <p:cNvPr id="17" name="TextBox 16"/>
            <p:cNvSpPr txBox="1"/>
            <p:nvPr/>
          </p:nvSpPr>
          <p:spPr>
            <a:xfrm>
              <a:off x="2860637" y="2152172"/>
              <a:ext cx="1269187" cy="519351"/>
            </a:xfrm>
            <a:prstGeom prst="flowChartConnector">
              <a:avLst/>
            </a:prstGeom>
            <a:solidFill>
              <a:srgbClr val="FFDDDD"/>
            </a:solidFill>
            <a:ln>
              <a:solidFill>
                <a:srgbClr val="C00000"/>
              </a:solidFill>
            </a:ln>
          </p:spPr>
          <p:txBody>
            <a:bodyPr wrap="square" rtlCol="0">
              <a:spAutoFit/>
            </a:bodyPr>
            <a:lstStyle/>
            <a:p>
              <a:r>
                <a:rPr lang="ru-RU" b="1" dirty="0">
                  <a:solidFill>
                    <a:prstClr val="black"/>
                  </a:solidFill>
                </a:rPr>
                <a:t>+ 277,2</a:t>
              </a:r>
            </a:p>
          </p:txBody>
        </p:sp>
      </p:grpSp>
    </p:spTree>
    <p:extLst>
      <p:ext uri="{BB962C8B-B14F-4D97-AF65-F5344CB8AC3E}">
        <p14:creationId xmlns:p14="http://schemas.microsoft.com/office/powerpoint/2010/main" val="473804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42532"/>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3" name="Группа 42"/>
          <p:cNvGrpSpPr/>
          <p:nvPr/>
        </p:nvGrpSpPr>
        <p:grpSpPr>
          <a:xfrm>
            <a:off x="6283842" y="1746012"/>
            <a:ext cx="2531546" cy="3120643"/>
            <a:chOff x="6283842" y="1746012"/>
            <a:chExt cx="2531546" cy="3120643"/>
          </a:xfrm>
        </p:grpSpPr>
        <p:sp>
          <p:nvSpPr>
            <p:cNvPr id="87" name="Rectangle 3"/>
            <p:cNvSpPr/>
            <p:nvPr/>
          </p:nvSpPr>
          <p:spPr>
            <a:xfrm>
              <a:off x="6283842" y="2737659"/>
              <a:ext cx="2531544" cy="2128996"/>
            </a:xfrm>
            <a:prstGeom prst="rect">
              <a:avLst/>
            </a:prstGeom>
            <a:gradFill>
              <a:gsLst>
                <a:gs pos="58000">
                  <a:srgbClr val="FFFFFF"/>
                </a:gs>
                <a:gs pos="100000">
                  <a:srgbClr val="E6EAEB"/>
                </a:gs>
              </a:gsLst>
              <a:lin ang="2700000"/>
            </a:gradFill>
            <a:ln w="12700">
              <a:miter lim="400000"/>
            </a:ln>
            <a:effectLst>
              <a:outerShdw blurRad="419100" dist="466023" dir="2315233" rotWithShape="0">
                <a:srgbClr val="000000">
                  <a:alpha val="38297"/>
                </a:srgbClr>
              </a:outerShdw>
            </a:effectLst>
          </p:spPr>
          <p:txBody>
            <a:bodyPr lIns="45718" tIns="45718" rIns="45718" bIns="45718" anchor="ctr"/>
            <a:lstStyle/>
            <a:p>
              <a:pPr algn="ctr">
                <a:defRPr>
                  <a:solidFill>
                    <a:srgbClr val="FFFFFF"/>
                  </a:solidFill>
                </a:defRPr>
              </a:pPr>
              <a:endParaRPr dirty="0"/>
            </a:p>
          </p:txBody>
        </p:sp>
        <p:grpSp>
          <p:nvGrpSpPr>
            <p:cNvPr id="88" name="Group"/>
            <p:cNvGrpSpPr/>
            <p:nvPr/>
          </p:nvGrpSpPr>
          <p:grpSpPr>
            <a:xfrm>
              <a:off x="6283842" y="2728963"/>
              <a:ext cx="2531546" cy="307967"/>
              <a:chOff x="58438" y="0"/>
              <a:chExt cx="1640326" cy="505182"/>
            </a:xfrm>
          </p:grpSpPr>
          <p:sp>
            <p:nvSpPr>
              <p:cNvPr id="89" name="Rectangle 4"/>
              <p:cNvSpPr/>
              <p:nvPr/>
            </p:nvSpPr>
            <p:spPr>
              <a:xfrm>
                <a:off x="58438" y="0"/>
                <a:ext cx="1640322" cy="292889"/>
              </a:xfrm>
              <a:prstGeom prst="rect">
                <a:avLst/>
              </a:prstGeom>
              <a:gradFill flip="none" rotWithShape="1">
                <a:gsLst>
                  <a:gs pos="0">
                    <a:srgbClr val="7DDDFF"/>
                  </a:gs>
                  <a:gs pos="48000">
                    <a:srgbClr val="3FCDFF"/>
                  </a:gs>
                  <a:gs pos="95450">
                    <a:srgbClr val="00B0F0"/>
                  </a:gs>
                  <a:gs pos="100000">
                    <a:srgbClr val="00B0F0"/>
                  </a:gs>
                </a:gsLst>
                <a:lin ang="0"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sp>
            <p:nvSpPr>
              <p:cNvPr id="90" name="Rectangle 4"/>
              <p:cNvSpPr/>
              <p:nvPr/>
            </p:nvSpPr>
            <p:spPr>
              <a:xfrm>
                <a:off x="58438" y="389926"/>
                <a:ext cx="1640326" cy="86678"/>
              </a:xfrm>
              <a:prstGeom prst="rect">
                <a:avLst/>
              </a:prstGeom>
              <a:gradFill flip="none" rotWithShape="1">
                <a:gsLst>
                  <a:gs pos="0">
                    <a:srgbClr val="93E3FF"/>
                  </a:gs>
                  <a:gs pos="47718">
                    <a:srgbClr val="3BCCFF"/>
                  </a:gs>
                  <a:gs pos="100000">
                    <a:srgbClr val="00B0F0"/>
                  </a:gs>
                </a:gsLst>
                <a:lin ang="0"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sp>
            <p:nvSpPr>
              <p:cNvPr id="91" name="Rectangle 4"/>
              <p:cNvSpPr/>
              <p:nvPr/>
            </p:nvSpPr>
            <p:spPr>
              <a:xfrm>
                <a:off x="58438" y="430186"/>
                <a:ext cx="1640326" cy="74996"/>
              </a:xfrm>
              <a:prstGeom prst="rect">
                <a:avLst/>
              </a:prstGeom>
              <a:gradFill flip="none" rotWithShape="1">
                <a:gsLst>
                  <a:gs pos="0">
                    <a:srgbClr val="93E3FF"/>
                  </a:gs>
                  <a:gs pos="47718">
                    <a:srgbClr val="3BCCFF"/>
                  </a:gs>
                  <a:gs pos="100000">
                    <a:srgbClr val="00B0F0"/>
                  </a:gs>
                </a:gsLst>
                <a:lin ang="0"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grpSp>
        <p:sp>
          <p:nvSpPr>
            <p:cNvPr id="92" name="Straight Connector 8"/>
            <p:cNvSpPr/>
            <p:nvPr/>
          </p:nvSpPr>
          <p:spPr>
            <a:xfrm flipH="1">
              <a:off x="7459844" y="1746012"/>
              <a:ext cx="2" cy="637087"/>
            </a:xfrm>
            <a:prstGeom prst="line">
              <a:avLst/>
            </a:prstGeom>
            <a:noFill/>
            <a:ln w="28575" cap="flat">
              <a:solidFill>
                <a:srgbClr val="808080"/>
              </a:solidFill>
              <a:prstDash val="solid"/>
              <a:miter lim="800000"/>
            </a:ln>
            <a:effectLst/>
          </p:spPr>
          <p:txBody>
            <a:bodyPr wrap="square" lIns="45718" tIns="45718" rIns="45718" bIns="45718" numCol="1"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pic>
          <p:nvPicPr>
            <p:cNvPr id="93" name="Picture 9" descr="Picture 9"/>
            <p:cNvPicPr>
              <a:picLocks noChangeAspect="1"/>
            </p:cNvPicPr>
            <p:nvPr/>
          </p:nvPicPr>
          <p:blipFill>
            <a:blip r:embed="rId4"/>
            <a:stretch>
              <a:fillRect/>
            </a:stretch>
          </p:blipFill>
          <p:spPr>
            <a:xfrm>
              <a:off x="7208177" y="2355646"/>
              <a:ext cx="533753" cy="551867"/>
            </a:xfrm>
            <a:prstGeom prst="rect">
              <a:avLst/>
            </a:prstGeom>
            <a:ln w="12700" cap="flat">
              <a:noFill/>
              <a:miter lim="400000"/>
            </a:ln>
            <a:effectLst/>
          </p:spPr>
        </p:pic>
      </p:grpSp>
      <p:grpSp>
        <p:nvGrpSpPr>
          <p:cNvPr id="42" name="Группа 41"/>
          <p:cNvGrpSpPr/>
          <p:nvPr/>
        </p:nvGrpSpPr>
        <p:grpSpPr>
          <a:xfrm>
            <a:off x="3319496" y="1749994"/>
            <a:ext cx="2499845" cy="3780617"/>
            <a:chOff x="3319496" y="1920122"/>
            <a:chExt cx="2499845" cy="3780617"/>
          </a:xfrm>
        </p:grpSpPr>
        <p:sp>
          <p:nvSpPr>
            <p:cNvPr id="76" name="Rectangle 3"/>
            <p:cNvSpPr/>
            <p:nvPr/>
          </p:nvSpPr>
          <p:spPr>
            <a:xfrm>
              <a:off x="3319496" y="2910088"/>
              <a:ext cx="2499844" cy="2790651"/>
            </a:xfrm>
            <a:prstGeom prst="rect">
              <a:avLst/>
            </a:prstGeom>
            <a:gradFill>
              <a:gsLst>
                <a:gs pos="58000">
                  <a:srgbClr val="FFFFFF"/>
                </a:gs>
                <a:gs pos="100000">
                  <a:srgbClr val="E6EAEB"/>
                </a:gs>
              </a:gsLst>
              <a:lin ang="2700000"/>
            </a:gradFill>
            <a:ln w="12700">
              <a:miter lim="400000"/>
            </a:ln>
            <a:effectLst>
              <a:outerShdw blurRad="419100" dist="466023" dir="2315233" rotWithShape="0">
                <a:srgbClr val="000000">
                  <a:alpha val="38297"/>
                </a:srgbClr>
              </a:outerShdw>
            </a:effectLst>
          </p:spPr>
          <p:txBody>
            <a:bodyPr lIns="45718" tIns="45718" rIns="45718" bIns="45718" anchor="ctr"/>
            <a:lstStyle/>
            <a:p>
              <a:pPr algn="ctr">
                <a:defRPr>
                  <a:solidFill>
                    <a:srgbClr val="FFFFFF"/>
                  </a:solidFill>
                </a:defRPr>
              </a:pPr>
              <a:endParaRPr dirty="0"/>
            </a:p>
          </p:txBody>
        </p:sp>
        <p:grpSp>
          <p:nvGrpSpPr>
            <p:cNvPr id="77" name="Group"/>
            <p:cNvGrpSpPr/>
            <p:nvPr/>
          </p:nvGrpSpPr>
          <p:grpSpPr>
            <a:xfrm>
              <a:off x="3319497" y="2910090"/>
              <a:ext cx="2499844" cy="296967"/>
              <a:chOff x="0" y="0"/>
              <a:chExt cx="1698764" cy="505181"/>
            </a:xfrm>
          </p:grpSpPr>
          <p:sp>
            <p:nvSpPr>
              <p:cNvPr id="78" name="Rectangle 4"/>
              <p:cNvSpPr/>
              <p:nvPr/>
            </p:nvSpPr>
            <p:spPr>
              <a:xfrm>
                <a:off x="-1" y="0"/>
                <a:ext cx="1698762" cy="309650"/>
              </a:xfrm>
              <a:prstGeom prst="rect">
                <a:avLst/>
              </a:prstGeom>
              <a:gradFill flip="none" rotWithShape="1">
                <a:gsLst>
                  <a:gs pos="924">
                    <a:srgbClr val="C3EA03"/>
                  </a:gs>
                  <a:gs pos="53178">
                    <a:srgbClr val="67CE02"/>
                  </a:gs>
                  <a:gs pos="100000">
                    <a:srgbClr val="0CB100"/>
                  </a:gs>
                </a:gsLst>
                <a:lin ang="0"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sp>
            <p:nvSpPr>
              <p:cNvPr id="79" name="Rectangle 4"/>
              <p:cNvSpPr/>
              <p:nvPr/>
            </p:nvSpPr>
            <p:spPr>
              <a:xfrm>
                <a:off x="2" y="389927"/>
                <a:ext cx="1698762" cy="81796"/>
              </a:xfrm>
              <a:prstGeom prst="rect">
                <a:avLst/>
              </a:prstGeom>
              <a:gradFill flip="none" rotWithShape="1">
                <a:gsLst>
                  <a:gs pos="0">
                    <a:srgbClr val="DEFF6B"/>
                  </a:gs>
                  <a:gs pos="49526">
                    <a:srgbClr val="7FE478"/>
                  </a:gs>
                  <a:gs pos="76107">
                    <a:srgbClr val="21C885"/>
                  </a:gs>
                </a:gsLst>
                <a:lin ang="2089253"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sp>
            <p:nvSpPr>
              <p:cNvPr id="80" name="Rectangle 4"/>
              <p:cNvSpPr/>
              <p:nvPr/>
            </p:nvSpPr>
            <p:spPr>
              <a:xfrm>
                <a:off x="2" y="476604"/>
                <a:ext cx="1698762" cy="28578"/>
              </a:xfrm>
              <a:prstGeom prst="rect">
                <a:avLst/>
              </a:prstGeom>
              <a:gradFill flip="none" rotWithShape="1">
                <a:gsLst>
                  <a:gs pos="0">
                    <a:srgbClr val="DEFF6B"/>
                  </a:gs>
                  <a:gs pos="49526">
                    <a:srgbClr val="7FE478"/>
                  </a:gs>
                  <a:gs pos="76107">
                    <a:srgbClr val="21C885"/>
                  </a:gs>
                </a:gsLst>
                <a:lin ang="2089253" scaled="0"/>
              </a:gradFill>
              <a:ln w="12700" cap="flat">
                <a:noFill/>
                <a:miter lim="400000"/>
              </a:ln>
              <a:effectLst/>
            </p:spPr>
            <p:txBody>
              <a:bodyPr wrap="square" lIns="45718" tIns="45718" rIns="45718" bIns="45718" numCol="1" anchor="ctr">
                <a:noAutofit/>
              </a:bodyPr>
              <a:lstStyle/>
              <a:p>
                <a:pPr algn="ctr">
                  <a:defRPr>
                    <a:solidFill>
                      <a:srgbClr val="FFFFFF"/>
                    </a:solidFill>
                  </a:defRPr>
                </a:pPr>
                <a:endParaRPr dirty="0"/>
              </a:p>
            </p:txBody>
          </p:sp>
        </p:grpSp>
        <p:sp>
          <p:nvSpPr>
            <p:cNvPr id="85" name="Straight Connector 8"/>
            <p:cNvSpPr/>
            <p:nvPr/>
          </p:nvSpPr>
          <p:spPr>
            <a:xfrm flipH="1">
              <a:off x="4530058" y="1920122"/>
              <a:ext cx="2" cy="637087"/>
            </a:xfrm>
            <a:prstGeom prst="line">
              <a:avLst/>
            </a:prstGeom>
            <a:noFill/>
            <a:ln w="28575" cap="flat">
              <a:solidFill>
                <a:srgbClr val="808080"/>
              </a:solidFill>
              <a:prstDash val="solid"/>
              <a:miter lim="800000"/>
            </a:ln>
            <a:effectLst/>
          </p:spPr>
          <p:txBody>
            <a:bodyPr wrap="square" lIns="45718" tIns="45718" rIns="45718" bIns="45718" numCol="1"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pic>
          <p:nvPicPr>
            <p:cNvPr id="86" name="Picture 9" descr="Picture 9"/>
            <p:cNvPicPr>
              <a:picLocks noChangeAspect="1"/>
            </p:cNvPicPr>
            <p:nvPr/>
          </p:nvPicPr>
          <p:blipFill>
            <a:blip r:embed="rId4"/>
            <a:stretch>
              <a:fillRect/>
            </a:stretch>
          </p:blipFill>
          <p:spPr>
            <a:xfrm>
              <a:off x="4278391" y="2529756"/>
              <a:ext cx="533753" cy="551867"/>
            </a:xfrm>
            <a:prstGeom prst="rect">
              <a:avLst/>
            </a:prstGeom>
            <a:ln w="12700" cap="flat">
              <a:noFill/>
              <a:miter lim="400000"/>
            </a:ln>
            <a:effectLst/>
          </p:spPr>
        </p:pic>
      </p:grpSp>
      <p:grpSp>
        <p:nvGrpSpPr>
          <p:cNvPr id="27" name="Группа 26"/>
          <p:cNvGrpSpPr/>
          <p:nvPr/>
        </p:nvGrpSpPr>
        <p:grpSpPr>
          <a:xfrm>
            <a:off x="401498" y="1752016"/>
            <a:ext cx="2512010" cy="3574489"/>
            <a:chOff x="1113692" y="-52107"/>
            <a:chExt cx="3038885" cy="6080691"/>
          </a:xfrm>
        </p:grpSpPr>
        <p:sp>
          <p:nvSpPr>
            <p:cNvPr id="60" name="Rectangle 3"/>
            <p:cNvSpPr/>
            <p:nvPr/>
          </p:nvSpPr>
          <p:spPr>
            <a:xfrm>
              <a:off x="1113692" y="1628520"/>
              <a:ext cx="3038883" cy="4400064"/>
            </a:xfrm>
            <a:prstGeom prst="rect">
              <a:avLst/>
            </a:prstGeom>
            <a:gradFill>
              <a:gsLst>
                <a:gs pos="58000">
                  <a:srgbClr val="FFFFFF"/>
                </a:gs>
                <a:gs pos="100000">
                  <a:srgbClr val="E6EAEB"/>
                </a:gs>
              </a:gsLst>
              <a:lin ang="2700000"/>
            </a:gradFill>
            <a:ln w="12700">
              <a:miter lim="400000"/>
            </a:ln>
            <a:effectLst>
              <a:outerShdw blurRad="419100" dist="466023" dir="2315233" rotWithShape="0">
                <a:srgbClr val="000000">
                  <a:alpha val="38297"/>
                </a:srgbClr>
              </a:outerShdw>
            </a:effectLst>
          </p:spPr>
          <p:txBody>
            <a:bodyPr lIns="45718" tIns="45718" rIns="45718" bIns="45718" anchor="ct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grpSp>
          <p:nvGrpSpPr>
            <p:cNvPr id="61" name="Group"/>
            <p:cNvGrpSpPr/>
            <p:nvPr/>
          </p:nvGrpSpPr>
          <p:grpSpPr>
            <a:xfrm>
              <a:off x="1113692" y="1628523"/>
              <a:ext cx="3038885" cy="505182"/>
              <a:chOff x="0" y="0"/>
              <a:chExt cx="1698764" cy="505181"/>
            </a:xfrm>
          </p:grpSpPr>
          <p:sp>
            <p:nvSpPr>
              <p:cNvPr id="62" name="Rectangle 4"/>
              <p:cNvSpPr/>
              <p:nvPr/>
            </p:nvSpPr>
            <p:spPr>
              <a:xfrm>
                <a:off x="-1" y="0"/>
                <a:ext cx="1698763" cy="309650"/>
              </a:xfrm>
              <a:prstGeom prst="rect">
                <a:avLst/>
              </a:prstGeom>
              <a:gradFill flip="none" rotWithShape="1">
                <a:gsLst>
                  <a:gs pos="0">
                    <a:srgbClr val="FFC203"/>
                  </a:gs>
                  <a:gs pos="36657">
                    <a:srgbClr val="FF7D25"/>
                  </a:gs>
                  <a:gs pos="77153">
                    <a:srgbClr val="FF3847"/>
                  </a:gs>
                </a:gsLst>
                <a:lin ang="0" scaled="0"/>
              </a:gradFill>
              <a:ln w="12700" cap="flat">
                <a:noFill/>
                <a:miter lim="400000"/>
              </a:ln>
              <a:effectLst/>
            </p:spPr>
            <p:txBody>
              <a:bodyPr wrap="square" lIns="45718" tIns="45718" rIns="45718" bIns="45718"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63" name="Rectangle 4"/>
              <p:cNvSpPr/>
              <p:nvPr/>
            </p:nvSpPr>
            <p:spPr>
              <a:xfrm>
                <a:off x="2" y="389927"/>
                <a:ext cx="1698763" cy="81796"/>
              </a:xfrm>
              <a:prstGeom prst="rect">
                <a:avLst/>
              </a:prstGeom>
              <a:gradFill flip="none" rotWithShape="1">
                <a:gsLst>
                  <a:gs pos="0">
                    <a:srgbClr val="FFC203"/>
                  </a:gs>
                  <a:gs pos="36657">
                    <a:srgbClr val="FF7D25"/>
                  </a:gs>
                  <a:gs pos="77153">
                    <a:srgbClr val="FF3847"/>
                  </a:gs>
                </a:gsLst>
                <a:lin ang="2089253" scaled="0"/>
              </a:gradFill>
              <a:ln w="12700" cap="flat">
                <a:noFill/>
                <a:miter lim="400000"/>
              </a:ln>
              <a:effectLst/>
            </p:spPr>
            <p:txBody>
              <a:bodyPr wrap="square" lIns="45718" tIns="45718" rIns="45718" bIns="45718"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sp>
            <p:nvSpPr>
              <p:cNvPr id="64" name="Rectangle 4"/>
              <p:cNvSpPr/>
              <p:nvPr/>
            </p:nvSpPr>
            <p:spPr>
              <a:xfrm>
                <a:off x="2" y="476604"/>
                <a:ext cx="1698763" cy="28578"/>
              </a:xfrm>
              <a:prstGeom prst="rect">
                <a:avLst/>
              </a:prstGeom>
              <a:gradFill flip="none" rotWithShape="1">
                <a:gsLst>
                  <a:gs pos="0">
                    <a:srgbClr val="FFC203"/>
                  </a:gs>
                  <a:gs pos="36657">
                    <a:srgbClr val="FF7D25"/>
                  </a:gs>
                  <a:gs pos="77153">
                    <a:srgbClr val="FF3847"/>
                  </a:gs>
                </a:gsLst>
                <a:lin ang="2089253" scaled="0"/>
              </a:gradFill>
              <a:ln w="12700" cap="flat">
                <a:noFill/>
                <a:miter lim="400000"/>
              </a:ln>
              <a:effectLst/>
            </p:spPr>
            <p:txBody>
              <a:bodyPr wrap="square" lIns="45718" tIns="45718" rIns="45718" bIns="45718"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grpSp>
        <p:grpSp>
          <p:nvGrpSpPr>
            <p:cNvPr id="65" name="Group 7"/>
            <p:cNvGrpSpPr/>
            <p:nvPr/>
          </p:nvGrpSpPr>
          <p:grpSpPr>
            <a:xfrm>
              <a:off x="2326525" y="-52107"/>
              <a:ext cx="645704" cy="1975871"/>
              <a:chOff x="106143" y="0"/>
              <a:chExt cx="645702" cy="1975869"/>
            </a:xfrm>
          </p:grpSpPr>
          <p:sp>
            <p:nvSpPr>
              <p:cNvPr id="66" name="Straight Connector 8"/>
              <p:cNvSpPr/>
              <p:nvPr/>
            </p:nvSpPr>
            <p:spPr>
              <a:xfrm flipH="1">
                <a:off x="410595" y="0"/>
                <a:ext cx="2" cy="1083770"/>
              </a:xfrm>
              <a:prstGeom prst="line">
                <a:avLst/>
              </a:prstGeom>
              <a:noFill/>
              <a:ln w="28575" cap="flat">
                <a:solidFill>
                  <a:srgbClr val="808080"/>
                </a:solidFill>
                <a:prstDash val="solid"/>
                <a:miter lim="800000"/>
              </a:ln>
              <a:effectLst/>
            </p:spPr>
            <p:txBody>
              <a:bodyPr wrap="square" lIns="45718" tIns="45718" rIns="45718" bIns="45718" numCol="1" anchor="t">
                <a:noAutofit/>
              </a:bodyPr>
              <a:lstStyle/>
              <a:p>
                <a:pPr marL="0" marR="0" lvl="0" indent="0" algn="ctr" defTabSz="91440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dirty="0">
                  <a:ln>
                    <a:noFill/>
                  </a:ln>
                  <a:solidFill>
                    <a:srgbClr val="FFFFFF"/>
                  </a:solidFill>
                  <a:effectLst/>
                  <a:uLnTx/>
                  <a:uFillTx/>
                </a:endParaRPr>
              </a:p>
            </p:txBody>
          </p:sp>
          <p:pic>
            <p:nvPicPr>
              <p:cNvPr id="67" name="Picture 9" descr="Picture 9"/>
              <p:cNvPicPr>
                <a:picLocks noChangeAspect="1"/>
              </p:cNvPicPr>
              <p:nvPr/>
            </p:nvPicPr>
            <p:blipFill>
              <a:blip r:embed="rId4"/>
              <a:stretch>
                <a:fillRect/>
              </a:stretch>
            </p:blipFill>
            <p:spPr>
              <a:xfrm>
                <a:off x="106143" y="1037069"/>
                <a:ext cx="645702" cy="938800"/>
              </a:xfrm>
              <a:prstGeom prst="rect">
                <a:avLst/>
              </a:prstGeom>
              <a:ln w="12700" cap="flat">
                <a:noFill/>
                <a:miter lim="400000"/>
              </a:ln>
              <a:effectLst/>
            </p:spPr>
          </p:pic>
        </p:grpSp>
      </p:grpSp>
      <p:sp>
        <p:nvSpPr>
          <p:cNvPr id="7" name="Прямоугольник 6"/>
          <p:cNvSpPr/>
          <p:nvPr/>
        </p:nvSpPr>
        <p:spPr>
          <a:xfrm>
            <a:off x="1383851" y="-36625"/>
            <a:ext cx="6376297" cy="4732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Доходы бюджета городского округа</a:t>
            </a:r>
          </a:p>
        </p:txBody>
      </p:sp>
      <p:sp>
        <p:nvSpPr>
          <p:cNvPr id="8" name="TextBox 1"/>
          <p:cNvSpPr txBox="1">
            <a:spLocks noChangeArrowheads="1"/>
          </p:cNvSpPr>
          <p:nvPr/>
        </p:nvSpPr>
        <p:spPr bwMode="auto">
          <a:xfrm>
            <a:off x="0" y="457840"/>
            <a:ext cx="8640762" cy="646331"/>
          </a:xfrm>
          <a:prstGeom prst="rect">
            <a:avLst/>
          </a:prstGeom>
          <a:noFill/>
          <a:ln>
            <a:noFill/>
          </a:ln>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pPr algn="ctr" eaLnBrk="1" fontAlgn="base" hangingPunct="1">
              <a:spcBef>
                <a:spcPct val="0"/>
              </a:spcBef>
              <a:spcAft>
                <a:spcPct val="0"/>
              </a:spcAft>
              <a:defRPr/>
            </a:pPr>
            <a:r>
              <a:rPr lang="ru-RU" altLang="ru-RU" sz="1800" b="1" dirty="0">
                <a:solidFill>
                  <a:srgbClr val="57257D"/>
                </a:solidFill>
                <a:effectLst>
                  <a:outerShdw blurRad="38100" dist="38100" dir="2700000" algn="tl">
                    <a:srgbClr val="C0C0C0"/>
                  </a:outerShdw>
                </a:effectLst>
                <a:cs typeface="Times New Roman" pitchFamily="18" charset="0"/>
              </a:rPr>
              <a:t>Доходы бюджета городского округа образуются за счет налоговых и неналоговых доходов, а также за счет безвозмездных поступлений. </a:t>
            </a:r>
          </a:p>
        </p:txBody>
      </p:sp>
      <p:sp>
        <p:nvSpPr>
          <p:cNvPr id="2" name="AutoShape 2" descr="https://img.washingtonpost.com/rw/2010-2019/WashingtonPost/2011/07/08/Editorial-Opinion/Images/iStock_000009706259XLarge.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grpSp>
        <p:nvGrpSpPr>
          <p:cNvPr id="9" name="Группа 8"/>
          <p:cNvGrpSpPr/>
          <p:nvPr/>
        </p:nvGrpSpPr>
        <p:grpSpPr>
          <a:xfrm>
            <a:off x="324994" y="2150571"/>
            <a:ext cx="8430850" cy="3466846"/>
            <a:chOff x="440776" y="870718"/>
            <a:chExt cx="8430850" cy="3466846"/>
          </a:xfrm>
        </p:grpSpPr>
        <p:grpSp>
          <p:nvGrpSpPr>
            <p:cNvPr id="10" name="Группа 9"/>
            <p:cNvGrpSpPr/>
            <p:nvPr/>
          </p:nvGrpSpPr>
          <p:grpSpPr>
            <a:xfrm>
              <a:off x="440776" y="870718"/>
              <a:ext cx="7294546" cy="3466846"/>
              <a:chOff x="440776" y="870718"/>
              <a:chExt cx="7294546" cy="3466846"/>
            </a:xfrm>
          </p:grpSpPr>
          <p:grpSp>
            <p:nvGrpSpPr>
              <p:cNvPr id="18" name="Группа 17"/>
              <p:cNvGrpSpPr/>
              <p:nvPr/>
            </p:nvGrpSpPr>
            <p:grpSpPr>
              <a:xfrm>
                <a:off x="440776" y="870718"/>
                <a:ext cx="7294546" cy="3154448"/>
                <a:chOff x="440776" y="870718"/>
                <a:chExt cx="7294546" cy="3154448"/>
              </a:xfrm>
            </p:grpSpPr>
            <p:sp>
              <p:nvSpPr>
                <p:cNvPr id="40" name="TextBox 39"/>
                <p:cNvSpPr txBox="1"/>
                <p:nvPr/>
              </p:nvSpPr>
              <p:spPr>
                <a:xfrm>
                  <a:off x="5935122" y="870718"/>
                  <a:ext cx="1800200" cy="2308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900" b="1" i="0" u="none" strike="noStrike" kern="0" cap="none" spc="0" normalizeH="0" baseline="0" noProof="0" dirty="0">
                    <a:ln>
                      <a:noFill/>
                    </a:ln>
                    <a:solidFill>
                      <a:sysClr val="windowText" lastClr="000000"/>
                    </a:solidFill>
                    <a:effectLst/>
                    <a:uLnTx/>
                    <a:uFillTx/>
                  </a:endParaRPr>
                </a:p>
              </p:txBody>
            </p:sp>
            <p:grpSp>
              <p:nvGrpSpPr>
                <p:cNvPr id="29" name="Группа 28"/>
                <p:cNvGrpSpPr/>
                <p:nvPr/>
              </p:nvGrpSpPr>
              <p:grpSpPr>
                <a:xfrm>
                  <a:off x="440776" y="1778397"/>
                  <a:ext cx="2568362" cy="2246769"/>
                  <a:chOff x="408154" y="3538100"/>
                  <a:chExt cx="2568362" cy="2246769"/>
                </a:xfrm>
              </p:grpSpPr>
              <p:pic>
                <p:nvPicPr>
                  <p:cNvPr id="31" name="Рисунок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75107" y="3577701"/>
                    <a:ext cx="389931" cy="259101"/>
                  </a:xfrm>
                  <a:prstGeom prst="roundRect">
                    <a:avLst/>
                  </a:prstGeom>
                </p:spPr>
              </p:pic>
              <p:pic>
                <p:nvPicPr>
                  <p:cNvPr id="32" name="Рисунок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42197" y="3873671"/>
                    <a:ext cx="413112" cy="263265"/>
                  </a:xfrm>
                  <a:prstGeom prst="roundRect">
                    <a:avLst/>
                  </a:prstGeom>
                </p:spPr>
              </p:pic>
              <p:pic>
                <p:nvPicPr>
                  <p:cNvPr id="33" name="Рисунок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31329" y="4191699"/>
                    <a:ext cx="413288" cy="247732"/>
                  </a:xfrm>
                  <a:prstGeom prst="roundRect">
                    <a:avLst/>
                  </a:prstGeom>
                </p:spPr>
              </p:pic>
              <p:pic>
                <p:nvPicPr>
                  <p:cNvPr id="34" name="Рисунок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44178" y="4496476"/>
                    <a:ext cx="432338" cy="261101"/>
                  </a:xfrm>
                  <a:prstGeom prst="roundRect">
                    <a:avLst/>
                  </a:prstGeom>
                </p:spPr>
              </p:pic>
              <p:pic>
                <p:nvPicPr>
                  <p:cNvPr id="35" name="Рисунок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44178" y="4841739"/>
                    <a:ext cx="413288" cy="235329"/>
                  </a:xfrm>
                  <a:prstGeom prst="roundRect">
                    <a:avLst/>
                  </a:prstGeom>
                </p:spPr>
              </p:pic>
              <p:pic>
                <p:nvPicPr>
                  <p:cNvPr id="36" name="Рисунок 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74147" y="5148904"/>
                    <a:ext cx="380200" cy="197600"/>
                  </a:xfrm>
                  <a:prstGeom prst="roundRect">
                    <a:avLst/>
                  </a:prstGeom>
                </p:spPr>
              </p:pic>
              <p:pic>
                <p:nvPicPr>
                  <p:cNvPr id="37" name="Рисунок 3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572170" y="5457099"/>
                    <a:ext cx="388615" cy="260078"/>
                  </a:xfrm>
                  <a:prstGeom prst="roundRect">
                    <a:avLst/>
                  </a:prstGeom>
                </p:spPr>
              </p:pic>
              <p:sp>
                <p:nvSpPr>
                  <p:cNvPr id="30" name="TextBox 29"/>
                  <p:cNvSpPr txBox="1"/>
                  <p:nvPr/>
                </p:nvSpPr>
                <p:spPr>
                  <a:xfrm>
                    <a:off x="408154" y="3538100"/>
                    <a:ext cx="2244756" cy="224676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Налог на доходы физических лиц</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Акцизы по подакцизным товарам</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Налоги на совокупный доход</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Земельный налог</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Налог на имущество физических лиц</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Государственная пошлина</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Задолженность по отмененным </a:t>
                    </a:r>
                    <a:endParaRPr kumimoji="0" lang="en-US"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налогам и сборам</a:t>
                    </a:r>
                  </a:p>
                </p:txBody>
              </p:sp>
            </p:grpSp>
          </p:grpSp>
          <p:grpSp>
            <p:nvGrpSpPr>
              <p:cNvPr id="19" name="Группа 18"/>
              <p:cNvGrpSpPr/>
              <p:nvPr/>
            </p:nvGrpSpPr>
            <p:grpSpPr>
              <a:xfrm>
                <a:off x="3369169" y="1752241"/>
                <a:ext cx="2550832" cy="2585323"/>
                <a:chOff x="3322283" y="3473540"/>
                <a:chExt cx="2550832" cy="2585323"/>
              </a:xfrm>
            </p:grpSpPr>
            <p:pic>
              <p:nvPicPr>
                <p:cNvPr id="21" name="Рисунок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82029" y="5741305"/>
                  <a:ext cx="346880" cy="207187"/>
                </a:xfrm>
                <a:prstGeom prst="roundRect">
                  <a:avLst/>
                </a:prstGeom>
              </p:spPr>
            </p:pic>
            <p:pic>
              <p:nvPicPr>
                <p:cNvPr id="22" name="Рисунок 2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539290" y="3542173"/>
                  <a:ext cx="333825" cy="398799"/>
                </a:xfrm>
                <a:prstGeom prst="roundRect">
                  <a:avLst/>
                </a:prstGeom>
              </p:spPr>
            </p:pic>
            <p:pic>
              <p:nvPicPr>
                <p:cNvPr id="23" name="Рисунок 2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454633" y="4130663"/>
                  <a:ext cx="397216" cy="284171"/>
                </a:xfrm>
                <a:prstGeom prst="roundRect">
                  <a:avLst/>
                </a:prstGeom>
              </p:spPr>
            </p:pic>
            <p:pic>
              <p:nvPicPr>
                <p:cNvPr id="24" name="Рисунок 2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463790" y="4528914"/>
                  <a:ext cx="371224" cy="293626"/>
                </a:xfrm>
                <a:prstGeom prst="roundRect">
                  <a:avLst/>
                </a:prstGeom>
              </p:spPr>
            </p:pic>
            <p:pic>
              <p:nvPicPr>
                <p:cNvPr id="25" name="Рисунок 24"/>
                <p:cNvPicPr>
                  <a:picLocks noChangeAspect="1"/>
                </p:cNvPicPr>
                <p:nvPr/>
              </p:nvPicPr>
              <p:blipFill rotWithShape="1">
                <a:blip r:embed="rId16" cstate="print">
                  <a:extLst>
                    <a:ext uri="{28A0092B-C50C-407E-A947-70E740481C1C}">
                      <a14:useLocalDpi xmlns:a14="http://schemas.microsoft.com/office/drawing/2010/main" val="0"/>
                    </a:ext>
                  </a:extLst>
                </a:blip>
                <a:srcRect l="-1" r="5537"/>
                <a:stretch/>
              </p:blipFill>
              <p:spPr>
                <a:xfrm>
                  <a:off x="5486532" y="5006011"/>
                  <a:ext cx="358004" cy="276730"/>
                </a:xfrm>
                <a:prstGeom prst="roundRect">
                  <a:avLst/>
                </a:prstGeom>
              </p:spPr>
            </p:pic>
            <p:pic>
              <p:nvPicPr>
                <p:cNvPr id="26" name="Рисунок 25"/>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454633" y="5409477"/>
                  <a:ext cx="393700" cy="288179"/>
                </a:xfrm>
                <a:prstGeom prst="roundRect">
                  <a:avLst/>
                </a:prstGeom>
              </p:spPr>
            </p:pic>
            <p:sp>
              <p:nvSpPr>
                <p:cNvPr id="20" name="TextBox 19"/>
                <p:cNvSpPr txBox="1"/>
                <p:nvPr/>
              </p:nvSpPr>
              <p:spPr>
                <a:xfrm>
                  <a:off x="3322283" y="3473540"/>
                  <a:ext cx="2329119" cy="258532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Доходы от использования имущества, находящегося в муниципальной собственности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Платежи при пользовании </a:t>
                  </a:r>
                  <a:endParaRPr kumimoji="0" lang="en-US"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природными ресурсами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Доходы от компенсации затрат государства</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Доходы от продажи </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материальных и </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нематериальных активов</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Штрафные санкции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8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Прочие неналоговые доходы</a:t>
                  </a:r>
                  <a:r>
                    <a:rPr kumimoji="0" lang="en-US" sz="1000" b="1" i="0" u="none" strike="noStrike" kern="0" cap="none" spc="0" normalizeH="0" baseline="0" noProof="0" dirty="0">
                      <a:ln>
                        <a:noFill/>
                      </a:ln>
                      <a:solidFill>
                        <a:sysClr val="windowText" lastClr="000000"/>
                      </a:solidFill>
                      <a:effectLst/>
                      <a:uLnTx/>
                      <a:uFillTx/>
                    </a:rPr>
                    <a:t> </a:t>
                  </a:r>
                  <a:endParaRPr kumimoji="0" lang="ru-RU" sz="1000" b="1" i="0" u="none" strike="noStrike" kern="0" cap="none" spc="0" normalizeH="0" baseline="0" noProof="0" dirty="0">
                    <a:ln>
                      <a:noFill/>
                    </a:ln>
                    <a:solidFill>
                      <a:sysClr val="windowText" lastClr="000000"/>
                    </a:solidFill>
                    <a:effectLst/>
                    <a:uLnTx/>
                    <a:uFillTx/>
                  </a:endParaRPr>
                </a:p>
              </p:txBody>
            </p:sp>
          </p:grpSp>
        </p:grpSp>
        <p:grpSp>
          <p:nvGrpSpPr>
            <p:cNvPr id="11" name="Группа 10"/>
            <p:cNvGrpSpPr/>
            <p:nvPr/>
          </p:nvGrpSpPr>
          <p:grpSpPr>
            <a:xfrm>
              <a:off x="6330701" y="1769346"/>
              <a:ext cx="2540925" cy="1785104"/>
              <a:chOff x="6265386" y="3481462"/>
              <a:chExt cx="2540925" cy="1785104"/>
            </a:xfrm>
          </p:grpSpPr>
          <p:pic>
            <p:nvPicPr>
              <p:cNvPr id="12" name="Рисунок 1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292385" y="3542115"/>
                <a:ext cx="513926" cy="259101"/>
              </a:xfrm>
              <a:prstGeom prst="roundRect">
                <a:avLst/>
              </a:prstGeom>
            </p:spPr>
          </p:pic>
          <p:pic>
            <p:nvPicPr>
              <p:cNvPr id="13" name="Рисунок 12"/>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294938" y="3814587"/>
                <a:ext cx="511373" cy="247653"/>
              </a:xfrm>
              <a:prstGeom prst="roundRect">
                <a:avLst/>
              </a:prstGeom>
            </p:spPr>
          </p:pic>
          <p:pic>
            <p:nvPicPr>
              <p:cNvPr id="14" name="Рисунок 13"/>
              <p:cNvPicPr>
                <a:picLocks noChangeAspect="1"/>
              </p:cNvPicPr>
              <p:nvPr/>
            </p:nvPicPr>
            <p:blipFill rotWithShape="1">
              <a:blip r:embed="rId20" cstate="print">
                <a:extLst>
                  <a:ext uri="{28A0092B-C50C-407E-A947-70E740481C1C}">
                    <a14:useLocalDpi xmlns:a14="http://schemas.microsoft.com/office/drawing/2010/main" val="0"/>
                  </a:ext>
                </a:extLst>
              </a:blip>
              <a:srcRect t="11773"/>
              <a:stretch/>
            </p:blipFill>
            <p:spPr>
              <a:xfrm>
                <a:off x="8294938" y="4095113"/>
                <a:ext cx="511373" cy="256406"/>
              </a:xfrm>
              <a:prstGeom prst="roundRect">
                <a:avLst/>
              </a:prstGeom>
            </p:spPr>
          </p:pic>
          <p:pic>
            <p:nvPicPr>
              <p:cNvPr id="15" name="Рисунок 14"/>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281556" y="4867480"/>
                <a:ext cx="511372" cy="324001"/>
              </a:xfrm>
              <a:prstGeom prst="roundRect">
                <a:avLst/>
              </a:prstGeom>
            </p:spPr>
          </p:pic>
          <p:pic>
            <p:nvPicPr>
              <p:cNvPr id="16" name="Рисунок 1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289973" y="4402855"/>
                <a:ext cx="513926" cy="367109"/>
              </a:xfrm>
              <a:prstGeom prst="roundRect">
                <a:avLst/>
              </a:prstGeom>
            </p:spPr>
          </p:pic>
          <p:sp>
            <p:nvSpPr>
              <p:cNvPr id="17" name="TextBox 16"/>
              <p:cNvSpPr txBox="1"/>
              <p:nvPr/>
            </p:nvSpPr>
            <p:spPr>
              <a:xfrm>
                <a:off x="6265386" y="3481462"/>
                <a:ext cx="2173424" cy="178510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Дотации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Субсидии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Субвенции</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Безвозмездные поступления от физических и юридических лиц</a:t>
                </a: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1000" b="1"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Иные межбюджетные </a:t>
                </a:r>
              </a:p>
              <a:p>
                <a:pPr marL="0" marR="0" lvl="0" indent="0"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a:ln>
                      <a:noFill/>
                    </a:ln>
                    <a:solidFill>
                      <a:sysClr val="windowText" lastClr="000000"/>
                    </a:solidFill>
                    <a:effectLst/>
                    <a:uLnTx/>
                    <a:uFillTx/>
                  </a:rPr>
                  <a:t>трансферты</a:t>
                </a:r>
              </a:p>
            </p:txBody>
          </p:sp>
        </p:grpSp>
      </p:grpSp>
      <p:grpSp>
        <p:nvGrpSpPr>
          <p:cNvPr id="54" name="Группа 53"/>
          <p:cNvGrpSpPr/>
          <p:nvPr/>
        </p:nvGrpSpPr>
        <p:grpSpPr>
          <a:xfrm>
            <a:off x="5762462" y="4968030"/>
            <a:ext cx="2187041" cy="1879340"/>
            <a:chOff x="6488550" y="4829283"/>
            <a:chExt cx="2187041" cy="2018088"/>
          </a:xfrm>
        </p:grpSpPr>
        <p:pic>
          <p:nvPicPr>
            <p:cNvPr id="1027" name="Picture 3" descr="C:\Users\fu9\Desktop\iStock_000009706259XLarge.jpg"/>
            <p:cNvPicPr>
              <a:picLocks noChangeAspect="1" noChangeArrowheads="1"/>
            </p:cNvPicPr>
            <p:nvPr/>
          </p:nvPicPr>
          <p:blipFill rotWithShape="1">
            <a:blip r:embed="rId23" cstate="print">
              <a:extLst>
                <a:ext uri="{BEBA8EAE-BF5A-486C-A8C5-ECC9F3942E4B}">
                  <a14:imgProps xmlns:a14="http://schemas.microsoft.com/office/drawing/2010/main">
                    <a14:imgLayer r:embed="rId24">
                      <a14:imgEffect>
                        <a14:backgroundRemoval t="10000" b="97778" l="10000" r="92626">
                          <a14:foregroundMark x1="15051" y1="72323" x2="19470" y2="72862"/>
                          <a14:foregroundMark x1="20884" y1="56768" x2="24293" y2="56768"/>
                          <a14:foregroundMark x1="24899" y1="42559" x2="31919" y2="42559"/>
                          <a14:foregroundMark x1="31313" y1="32391" x2="37955" y2="32121"/>
                          <a14:foregroundMark x1="36944" y1="26498" x2="44192" y2="25690"/>
                          <a14:foregroundMark x1="65303" y1="35320" x2="72525" y2="35859"/>
                          <a14:foregroundMark x1="73939" y1="44714" x2="78157" y2="44983"/>
                          <a14:foregroundMark x1="79975" y1="62391" x2="84798" y2="63468"/>
                          <a14:foregroundMark x1="86010" y1="70168" x2="89823" y2="70707"/>
                          <a14:foregroundMark x1="43384" y1="13906" x2="54444" y2="14175"/>
                        </a14:backgroundRemoval>
                      </a14:imgEffect>
                    </a14:imgLayer>
                  </a14:imgProps>
                </a:ext>
                <a:ext uri="{28A0092B-C50C-407E-A947-70E740481C1C}">
                  <a14:useLocalDpi xmlns:a14="http://schemas.microsoft.com/office/drawing/2010/main" val="0"/>
                </a:ext>
              </a:extLst>
            </a:blip>
            <a:srcRect l="10383" t="11989" r="7265"/>
            <a:stretch/>
          </p:blipFill>
          <p:spPr bwMode="auto">
            <a:xfrm>
              <a:off x="6488550" y="4829283"/>
              <a:ext cx="2187041" cy="1762891"/>
            </a:xfrm>
            <a:prstGeom prst="rect">
              <a:avLst/>
            </a:prstGeom>
            <a:noFill/>
            <a:extLst>
              <a:ext uri="{909E8E84-426E-40DD-AFC4-6F175D3DCCD1}">
                <a14:hiddenFill xmlns:a14="http://schemas.microsoft.com/office/drawing/2010/main">
                  <a:solidFill>
                    <a:srgbClr val="FFFFFF"/>
                  </a:solidFill>
                </a14:hiddenFill>
              </a:ext>
            </a:extLst>
          </p:spPr>
        </p:pic>
        <p:sp>
          <p:nvSpPr>
            <p:cNvPr id="48" name="Скругленный прямоугольник 47"/>
            <p:cNvSpPr/>
            <p:nvPr/>
          </p:nvSpPr>
          <p:spPr>
            <a:xfrm>
              <a:off x="6491275" y="6358273"/>
              <a:ext cx="2184316" cy="489098"/>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ln w="19050">
                    <a:solidFill>
                      <a:srgbClr val="C00000"/>
                    </a:solidFill>
                  </a:ln>
                  <a:solidFill>
                    <a:srgbClr val="C00000"/>
                  </a:solidFill>
                </a:rPr>
                <a:t>Доходы бюджета</a:t>
              </a:r>
            </a:p>
          </p:txBody>
        </p:sp>
      </p:grpSp>
      <p:pic>
        <p:nvPicPr>
          <p:cNvPr id="57" name="Picture 3"/>
          <p:cNvPicPr>
            <a:picLocks noChangeAspect="1" noChangeArrowheads="1"/>
          </p:cNvPicPr>
          <p:nvPr/>
        </p:nvPicPr>
        <p:blipFill>
          <a:blip r:embed="rId25">
            <a:extLst>
              <a:ext uri="{BEBA8EAE-BF5A-486C-A8C5-ECC9F3942E4B}">
                <a14:imgProps xmlns:a14="http://schemas.microsoft.com/office/drawing/2010/main">
                  <a14:imgLayer r:embed="rId2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rot="998827">
            <a:off x="558197" y="5415057"/>
            <a:ext cx="2359209" cy="1439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3"/>
          <p:cNvPicPr>
            <a:picLocks noChangeAspect="1" noChangeArrowheads="1"/>
          </p:cNvPicPr>
          <p:nvPr/>
        </p:nvPicPr>
        <p:blipFill>
          <a:blip r:embed="rId27">
            <a:duotone>
              <a:prstClr val="black"/>
              <a:srgbClr val="00FF00">
                <a:tint val="45000"/>
                <a:satMod val="400000"/>
              </a:srgbClr>
            </a:duotone>
            <a:extLst>
              <a:ext uri="{BEBA8EAE-BF5A-486C-A8C5-ECC9F3942E4B}">
                <a14:imgProps xmlns:a14="http://schemas.microsoft.com/office/drawing/2010/main">
                  <a14:imgLayer r:embed="rId26">
                    <a14:imgEffect>
                      <a14:colorTemperature colorTemp="11500"/>
                    </a14:imgEffect>
                    <a14:imgEffect>
                      <a14:saturation sat="40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rot="998827">
            <a:off x="3618618" y="5613879"/>
            <a:ext cx="1906762" cy="116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3"/>
          <p:cNvPicPr>
            <a:picLocks noChangeAspect="1" noChangeArrowheads="1"/>
          </p:cNvPicPr>
          <p:nvPr/>
        </p:nvPicPr>
        <p:blipFill>
          <a:blip r:embed="rId28" cstate="print">
            <a:duotone>
              <a:prstClr val="black"/>
              <a:srgbClr val="00FFFF">
                <a:tint val="45000"/>
                <a:satMod val="400000"/>
              </a:srgbClr>
            </a:duotone>
            <a:extLst>
              <a:ext uri="{BEBA8EAE-BF5A-486C-A8C5-ECC9F3942E4B}">
                <a14:imgProps xmlns:a14="http://schemas.microsoft.com/office/drawing/2010/main">
                  <a14:imgLayer r:embed="rId29">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rot="19055906" flipH="1">
            <a:off x="7721039" y="5055351"/>
            <a:ext cx="1558233" cy="950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16</a:t>
            </a:r>
          </a:p>
        </p:txBody>
      </p:sp>
      <p:grpSp>
        <p:nvGrpSpPr>
          <p:cNvPr id="28" name="Группа 27"/>
          <p:cNvGrpSpPr/>
          <p:nvPr/>
        </p:nvGrpSpPr>
        <p:grpSpPr>
          <a:xfrm>
            <a:off x="62068" y="1151887"/>
            <a:ext cx="8985846" cy="1140929"/>
            <a:chOff x="104600" y="1397905"/>
            <a:chExt cx="8985846" cy="1140929"/>
          </a:xfrm>
        </p:grpSpPr>
        <p:sp>
          <p:nvSpPr>
            <p:cNvPr id="3" name="Скругленный прямоугольник 2"/>
            <p:cNvSpPr/>
            <p:nvPr/>
          </p:nvSpPr>
          <p:spPr>
            <a:xfrm>
              <a:off x="104600" y="1397905"/>
              <a:ext cx="8985846" cy="1140929"/>
            </a:xfrm>
            <a:prstGeom prst="roundRect">
              <a:avLst/>
            </a:prstGeom>
            <a:solidFill>
              <a:schemeClr val="accent2">
                <a:lumMod val="20000"/>
                <a:lumOff val="80000"/>
              </a:schemeClr>
            </a:solidFill>
            <a:ln>
              <a:solidFill>
                <a:srgbClr val="D1B2E8"/>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Скругленный прямоугольник 48"/>
            <p:cNvSpPr/>
            <p:nvPr/>
          </p:nvSpPr>
          <p:spPr>
            <a:xfrm>
              <a:off x="353485" y="1539951"/>
              <a:ext cx="2753159" cy="856836"/>
            </a:xfrm>
            <a:prstGeom prst="roundRect">
              <a:avLst/>
            </a:prstGeom>
            <a:solidFill>
              <a:srgbClr val="FFFF75"/>
            </a:solidFill>
            <a:ln>
              <a:solidFill>
                <a:srgbClr val="D1B2E8"/>
              </a:solid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00" b="1" dirty="0">
                  <a:solidFill>
                    <a:schemeClr val="tx1"/>
                  </a:solidFill>
                  <a:cs typeface="Times New Roman" pitchFamily="18" charset="0"/>
                </a:rPr>
                <a:t>Поступления от уплаты налогов, установленных Налоговым кодексом Российской Федерации, законодательством Нижегородской области и решениями городской Думы муниципального округа город Первомайск</a:t>
              </a:r>
            </a:p>
          </p:txBody>
        </p:sp>
        <p:sp>
          <p:nvSpPr>
            <p:cNvPr id="50" name="Скругленный прямоугольник 49"/>
            <p:cNvSpPr/>
            <p:nvPr/>
          </p:nvSpPr>
          <p:spPr>
            <a:xfrm>
              <a:off x="3230418" y="1539951"/>
              <a:ext cx="2753159" cy="856836"/>
            </a:xfrm>
            <a:prstGeom prst="roundRect">
              <a:avLst/>
            </a:prstGeom>
            <a:solidFill>
              <a:srgbClr val="87E187"/>
            </a:solidFill>
            <a:ln>
              <a:solidFill>
                <a:srgbClr val="D1B2E8"/>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00" b="1" dirty="0">
                  <a:solidFill>
                    <a:schemeClr val="tx1"/>
                  </a:solidFill>
                  <a:cs typeface="Times New Roman" pitchFamily="18" charset="0"/>
                </a:rPr>
                <a:t>Поступления от уплаты пошлин и сборов, установленных законодательством РФ, нормативными правовыми актами городского округа город Первомайск</a:t>
              </a:r>
            </a:p>
          </p:txBody>
        </p:sp>
        <p:sp>
          <p:nvSpPr>
            <p:cNvPr id="51" name="Скругленный прямоугольник 50"/>
            <p:cNvSpPr/>
            <p:nvPr/>
          </p:nvSpPr>
          <p:spPr>
            <a:xfrm>
              <a:off x="6130374" y="1546133"/>
              <a:ext cx="2753159" cy="856836"/>
            </a:xfrm>
            <a:prstGeom prst="roundRect">
              <a:avLst/>
            </a:prstGeom>
            <a:solidFill>
              <a:srgbClr val="ABE9FF"/>
            </a:solidFill>
            <a:ln>
              <a:solidFill>
                <a:srgbClr val="D1B2E8"/>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900" b="1" dirty="0">
                  <a:solidFill>
                    <a:schemeClr val="tx1"/>
                  </a:solidFill>
                  <a:cs typeface="Times New Roman" pitchFamily="18" charset="0"/>
                </a:rPr>
                <a:t>Поступления от других бюджетов бюджетной системы, граждан и организаций</a:t>
              </a:r>
            </a:p>
          </p:txBody>
        </p:sp>
      </p:grpSp>
    </p:spTree>
    <p:extLst>
      <p:ext uri="{BB962C8B-B14F-4D97-AF65-F5344CB8AC3E}">
        <p14:creationId xmlns:p14="http://schemas.microsoft.com/office/powerpoint/2010/main" val="3795541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93713" y="26913"/>
            <a:ext cx="8333628" cy="4732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доходов бюджета городского округа</a:t>
            </a:r>
          </a:p>
        </p:txBody>
      </p:sp>
      <p:grpSp>
        <p:nvGrpSpPr>
          <p:cNvPr id="48" name="Группа 47"/>
          <p:cNvGrpSpPr/>
          <p:nvPr/>
        </p:nvGrpSpPr>
        <p:grpSpPr>
          <a:xfrm>
            <a:off x="4572000" y="747213"/>
            <a:ext cx="4343400" cy="5113392"/>
            <a:chOff x="-82873" y="217577"/>
            <a:chExt cx="4343400" cy="5113392"/>
          </a:xfrm>
        </p:grpSpPr>
        <p:grpSp>
          <p:nvGrpSpPr>
            <p:cNvPr id="12" name="Группа 11"/>
            <p:cNvGrpSpPr/>
            <p:nvPr/>
          </p:nvGrpSpPr>
          <p:grpSpPr>
            <a:xfrm>
              <a:off x="-82873" y="1031305"/>
              <a:ext cx="4343400" cy="4299664"/>
              <a:chOff x="-37225" y="1728234"/>
              <a:chExt cx="4343400" cy="4299664"/>
            </a:xfrm>
          </p:grpSpPr>
          <p:graphicFrame>
            <p:nvGraphicFramePr>
              <p:cNvPr id="9" name="Content Placeholder 3"/>
              <p:cNvGraphicFramePr>
                <a:graphicFrameLocks/>
              </p:cNvGraphicFramePr>
              <p:nvPr>
                <p:extLst>
                  <p:ext uri="{D42A27DB-BD31-4B8C-83A1-F6EECF244321}">
                    <p14:modId xmlns:p14="http://schemas.microsoft.com/office/powerpoint/2010/main" val="2133186682"/>
                  </p:ext>
                </p:extLst>
              </p:nvPr>
            </p:nvGraphicFramePr>
            <p:xfrm>
              <a:off x="-37225" y="1728234"/>
              <a:ext cx="4343400" cy="42996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TextBox 2"/>
              <p:cNvSpPr txBox="1"/>
              <p:nvPr/>
            </p:nvSpPr>
            <p:spPr>
              <a:xfrm>
                <a:off x="2263849" y="4207139"/>
                <a:ext cx="1594883" cy="1000274"/>
              </a:xfrm>
              <a:prstGeom prst="rect">
                <a:avLst/>
              </a:prstGeom>
              <a:noFill/>
            </p:spPr>
            <p:txBody>
              <a:bodyPr wrap="square" rtlCol="0">
                <a:spAutoFit/>
              </a:bodyPr>
              <a:lstStyle/>
              <a:p>
                <a:pPr algn="ctr"/>
                <a:r>
                  <a:rPr lang="ru-RU" sz="2500" b="1" dirty="0">
                    <a:solidFill>
                      <a:prstClr val="white"/>
                    </a:solidFill>
                  </a:rPr>
                  <a:t>726,0 </a:t>
                </a:r>
                <a:r>
                  <a:rPr lang="ru-RU" sz="1400" b="1" dirty="0" err="1">
                    <a:solidFill>
                      <a:prstClr val="white"/>
                    </a:solidFill>
                  </a:rPr>
                  <a:t>млн.рублей</a:t>
                </a:r>
                <a:r>
                  <a:rPr lang="ru-RU" b="1" dirty="0">
                    <a:solidFill>
                      <a:prstClr val="white"/>
                    </a:solidFill>
                  </a:rPr>
                  <a:t> </a:t>
                </a:r>
                <a:r>
                  <a:rPr lang="ru-RU" sz="1600" b="1" dirty="0">
                    <a:solidFill>
                      <a:prstClr val="white"/>
                    </a:solidFill>
                  </a:rPr>
                  <a:t>(51,8%)</a:t>
                </a:r>
              </a:p>
            </p:txBody>
          </p:sp>
          <p:sp>
            <p:nvSpPr>
              <p:cNvPr id="10" name="TextBox 9"/>
              <p:cNvSpPr txBox="1"/>
              <p:nvPr/>
            </p:nvSpPr>
            <p:spPr>
              <a:xfrm>
                <a:off x="258715" y="3862168"/>
                <a:ext cx="1594883" cy="1000274"/>
              </a:xfrm>
              <a:prstGeom prst="rect">
                <a:avLst/>
              </a:prstGeom>
              <a:noFill/>
            </p:spPr>
            <p:txBody>
              <a:bodyPr wrap="square" rtlCol="0">
                <a:spAutoFit/>
              </a:bodyPr>
              <a:lstStyle/>
              <a:p>
                <a:pPr algn="ctr"/>
                <a:r>
                  <a:rPr lang="ru-RU" sz="2500" b="1" dirty="0">
                    <a:solidFill>
                      <a:prstClr val="white"/>
                    </a:solidFill>
                  </a:rPr>
                  <a:t>640,9 </a:t>
                </a:r>
                <a:r>
                  <a:rPr lang="ru-RU" sz="1400" b="1" dirty="0" err="1">
                    <a:solidFill>
                      <a:prstClr val="white"/>
                    </a:solidFill>
                  </a:rPr>
                  <a:t>млн.рублей</a:t>
                </a:r>
                <a:r>
                  <a:rPr lang="ru-RU" b="1" dirty="0">
                    <a:solidFill>
                      <a:prstClr val="white"/>
                    </a:solidFill>
                  </a:rPr>
                  <a:t> </a:t>
                </a:r>
                <a:r>
                  <a:rPr lang="ru-RU" sz="1600" b="1" dirty="0">
                    <a:solidFill>
                      <a:prstClr val="white"/>
                    </a:solidFill>
                  </a:rPr>
                  <a:t>(45,8%)</a:t>
                </a:r>
              </a:p>
            </p:txBody>
          </p:sp>
          <p:sp>
            <p:nvSpPr>
              <p:cNvPr id="11" name="TextBox 10"/>
              <p:cNvSpPr txBox="1"/>
              <p:nvPr/>
            </p:nvSpPr>
            <p:spPr>
              <a:xfrm>
                <a:off x="1261718" y="2781191"/>
                <a:ext cx="1594883" cy="938719"/>
              </a:xfrm>
              <a:prstGeom prst="rect">
                <a:avLst/>
              </a:prstGeom>
              <a:noFill/>
            </p:spPr>
            <p:txBody>
              <a:bodyPr wrap="square" rtlCol="0">
                <a:spAutoFit/>
              </a:bodyPr>
              <a:lstStyle/>
              <a:p>
                <a:pPr algn="ctr"/>
                <a:r>
                  <a:rPr lang="ru-RU" sz="2100" b="1" dirty="0">
                    <a:solidFill>
                      <a:prstClr val="white"/>
                    </a:solidFill>
                  </a:rPr>
                  <a:t>33,1</a:t>
                </a:r>
              </a:p>
              <a:p>
                <a:pPr algn="ctr"/>
                <a:r>
                  <a:rPr lang="ru-RU" sz="1400" b="1" dirty="0" err="1">
                    <a:solidFill>
                      <a:prstClr val="white"/>
                    </a:solidFill>
                  </a:rPr>
                  <a:t>млн.рублей</a:t>
                </a:r>
                <a:r>
                  <a:rPr lang="ru-RU" b="1" dirty="0">
                    <a:solidFill>
                      <a:prstClr val="white"/>
                    </a:solidFill>
                  </a:rPr>
                  <a:t> </a:t>
                </a:r>
                <a:r>
                  <a:rPr lang="ru-RU" sz="1600" b="1" dirty="0">
                    <a:solidFill>
                      <a:prstClr val="white"/>
                    </a:solidFill>
                  </a:rPr>
                  <a:t>(2,4%)</a:t>
                </a:r>
              </a:p>
            </p:txBody>
          </p:sp>
        </p:grpSp>
        <p:sp>
          <p:nvSpPr>
            <p:cNvPr id="18" name="TextBox 2"/>
            <p:cNvSpPr txBox="1">
              <a:spLocks noChangeArrowheads="1"/>
            </p:cNvSpPr>
            <p:nvPr/>
          </p:nvSpPr>
          <p:spPr bwMode="auto">
            <a:xfrm>
              <a:off x="88028" y="884926"/>
              <a:ext cx="38509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000" b="1" dirty="0">
                  <a:solidFill>
                    <a:prstClr val="black"/>
                  </a:solidFill>
                  <a:latin typeface="Times New Roman" pitchFamily="18" charset="0"/>
                  <a:cs typeface="Times New Roman" pitchFamily="18" charset="0"/>
                </a:rPr>
                <a:t>Всего поступило доходов</a:t>
              </a:r>
            </a:p>
            <a:p>
              <a:pPr algn="ctr" eaLnBrk="1" fontAlgn="base" hangingPunct="1">
                <a:spcBef>
                  <a:spcPct val="0"/>
                </a:spcBef>
                <a:spcAft>
                  <a:spcPct val="0"/>
                </a:spcAft>
              </a:pPr>
              <a:r>
                <a:rPr lang="ru-RU" sz="2000" b="1" dirty="0">
                  <a:solidFill>
                    <a:prstClr val="black"/>
                  </a:solidFill>
                  <a:latin typeface="Times New Roman" pitchFamily="18" charset="0"/>
                  <a:cs typeface="Times New Roman" pitchFamily="18" charset="0"/>
                </a:rPr>
                <a:t> – 1 400,0  млн.рублей</a:t>
              </a:r>
            </a:p>
          </p:txBody>
        </p:sp>
        <p:sp>
          <p:nvSpPr>
            <p:cNvPr id="20" name="TextBox 19"/>
            <p:cNvSpPr txBox="1"/>
            <p:nvPr/>
          </p:nvSpPr>
          <p:spPr>
            <a:xfrm>
              <a:off x="1216070" y="217577"/>
              <a:ext cx="1685526" cy="584775"/>
            </a:xfrm>
            <a:prstGeom prst="rect">
              <a:avLst/>
            </a:prstGeom>
            <a:noFill/>
          </p:spPr>
          <p:txBody>
            <a:bodyPr wrap="none">
              <a:spAutoFit/>
            </a:bodyPr>
            <a:lstStyle/>
            <a:p>
              <a:pPr fontAlgn="base">
                <a:spcBef>
                  <a:spcPct val="0"/>
                </a:spcBef>
                <a:spcAft>
                  <a:spcPct val="0"/>
                </a:spcAft>
                <a:defRPr/>
              </a:pPr>
              <a:r>
                <a:rPr lang="ru-RU" sz="3200" b="1" dirty="0">
                  <a:solidFill>
                    <a:srgbClr val="C00000"/>
                  </a:solidFill>
                  <a:latin typeface="Times New Roman" pitchFamily="18" charset="0"/>
                  <a:cs typeface="Times New Roman" pitchFamily="18" charset="0"/>
                </a:rPr>
                <a:t>2025 год</a:t>
              </a:r>
            </a:p>
          </p:txBody>
        </p:sp>
      </p:grpSp>
      <p:grpSp>
        <p:nvGrpSpPr>
          <p:cNvPr id="47" name="Группа 46"/>
          <p:cNvGrpSpPr/>
          <p:nvPr/>
        </p:nvGrpSpPr>
        <p:grpSpPr>
          <a:xfrm>
            <a:off x="161758" y="747213"/>
            <a:ext cx="4460238" cy="5036194"/>
            <a:chOff x="4396671" y="1195814"/>
            <a:chExt cx="4460238" cy="5036194"/>
          </a:xfrm>
        </p:grpSpPr>
        <p:grpSp>
          <p:nvGrpSpPr>
            <p:cNvPr id="13" name="Группа 12"/>
            <p:cNvGrpSpPr/>
            <p:nvPr/>
          </p:nvGrpSpPr>
          <p:grpSpPr>
            <a:xfrm>
              <a:off x="4396671" y="1932344"/>
              <a:ext cx="4460238" cy="4299664"/>
              <a:chOff x="-37225" y="1728234"/>
              <a:chExt cx="4460238" cy="4299664"/>
            </a:xfrm>
          </p:grpSpPr>
          <p:graphicFrame>
            <p:nvGraphicFramePr>
              <p:cNvPr id="14" name="Content Placeholder 3"/>
              <p:cNvGraphicFramePr>
                <a:graphicFrameLocks/>
              </p:cNvGraphicFramePr>
              <p:nvPr>
                <p:extLst>
                  <p:ext uri="{D42A27DB-BD31-4B8C-83A1-F6EECF244321}">
                    <p14:modId xmlns:p14="http://schemas.microsoft.com/office/powerpoint/2010/main" val="142266381"/>
                  </p:ext>
                </p:extLst>
              </p:nvPr>
            </p:nvGraphicFramePr>
            <p:xfrm>
              <a:off x="-37225" y="1728234"/>
              <a:ext cx="4460238" cy="429966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5" name="TextBox 14"/>
              <p:cNvSpPr txBox="1"/>
              <p:nvPr/>
            </p:nvSpPr>
            <p:spPr>
              <a:xfrm>
                <a:off x="290533" y="3918099"/>
                <a:ext cx="1594883" cy="1000274"/>
              </a:xfrm>
              <a:prstGeom prst="rect">
                <a:avLst/>
              </a:prstGeom>
              <a:noFill/>
            </p:spPr>
            <p:txBody>
              <a:bodyPr wrap="square" rtlCol="0">
                <a:spAutoFit/>
              </a:bodyPr>
              <a:lstStyle/>
              <a:p>
                <a:pPr algn="ctr"/>
                <a:r>
                  <a:rPr lang="ru-RU" sz="2500" b="1" dirty="0">
                    <a:solidFill>
                      <a:prstClr val="white"/>
                    </a:solidFill>
                  </a:rPr>
                  <a:t>576,9 </a:t>
                </a:r>
                <a:r>
                  <a:rPr lang="ru-RU" sz="1400" b="1" dirty="0" err="1">
                    <a:solidFill>
                      <a:prstClr val="white"/>
                    </a:solidFill>
                  </a:rPr>
                  <a:t>млн.рублей</a:t>
                </a:r>
                <a:r>
                  <a:rPr lang="ru-RU" b="1" dirty="0">
                    <a:solidFill>
                      <a:prstClr val="white"/>
                    </a:solidFill>
                  </a:rPr>
                  <a:t> </a:t>
                </a:r>
                <a:r>
                  <a:rPr lang="ru-RU" sz="1600" b="1" dirty="0">
                    <a:solidFill>
                      <a:prstClr val="white"/>
                    </a:solidFill>
                  </a:rPr>
                  <a:t>(48,2%)</a:t>
                </a:r>
              </a:p>
            </p:txBody>
          </p:sp>
          <p:sp>
            <p:nvSpPr>
              <p:cNvPr id="16" name="TextBox 15"/>
              <p:cNvSpPr txBox="1"/>
              <p:nvPr/>
            </p:nvSpPr>
            <p:spPr>
              <a:xfrm>
                <a:off x="2374913" y="4023213"/>
                <a:ext cx="1594883" cy="1000274"/>
              </a:xfrm>
              <a:prstGeom prst="rect">
                <a:avLst/>
              </a:prstGeom>
              <a:noFill/>
            </p:spPr>
            <p:txBody>
              <a:bodyPr wrap="square" rtlCol="0">
                <a:spAutoFit/>
              </a:bodyPr>
              <a:lstStyle/>
              <a:p>
                <a:pPr algn="ctr"/>
                <a:r>
                  <a:rPr lang="ru-RU" sz="2500" b="1" dirty="0">
                    <a:solidFill>
                      <a:prstClr val="white"/>
                    </a:solidFill>
                  </a:rPr>
                  <a:t>600,4 </a:t>
                </a:r>
                <a:r>
                  <a:rPr lang="ru-RU" sz="1400" b="1" dirty="0" err="1">
                    <a:solidFill>
                      <a:prstClr val="white"/>
                    </a:solidFill>
                  </a:rPr>
                  <a:t>млн.рублей</a:t>
                </a:r>
                <a:r>
                  <a:rPr lang="ru-RU" b="1" dirty="0">
                    <a:solidFill>
                      <a:prstClr val="white"/>
                    </a:solidFill>
                  </a:rPr>
                  <a:t> </a:t>
                </a:r>
                <a:r>
                  <a:rPr lang="ru-RU" sz="1600" b="1" dirty="0">
                    <a:solidFill>
                      <a:prstClr val="white"/>
                    </a:solidFill>
                  </a:rPr>
                  <a:t>(50,1%)</a:t>
                </a:r>
              </a:p>
            </p:txBody>
          </p:sp>
          <p:sp>
            <p:nvSpPr>
              <p:cNvPr id="17" name="TextBox 16"/>
              <p:cNvSpPr txBox="1"/>
              <p:nvPr/>
            </p:nvSpPr>
            <p:spPr>
              <a:xfrm>
                <a:off x="1351076" y="2757375"/>
                <a:ext cx="1594883" cy="938719"/>
              </a:xfrm>
              <a:prstGeom prst="rect">
                <a:avLst/>
              </a:prstGeom>
              <a:noFill/>
            </p:spPr>
            <p:txBody>
              <a:bodyPr wrap="square" rtlCol="0">
                <a:spAutoFit/>
              </a:bodyPr>
              <a:lstStyle/>
              <a:p>
                <a:pPr algn="ctr"/>
                <a:r>
                  <a:rPr lang="ru-RU" sz="2100" b="1" dirty="0">
                    <a:solidFill>
                      <a:prstClr val="white"/>
                    </a:solidFill>
                  </a:rPr>
                  <a:t>19,8</a:t>
                </a:r>
              </a:p>
              <a:p>
                <a:pPr algn="ctr"/>
                <a:r>
                  <a:rPr lang="ru-RU" sz="1400" b="1" dirty="0" err="1">
                    <a:solidFill>
                      <a:prstClr val="white"/>
                    </a:solidFill>
                  </a:rPr>
                  <a:t>млн.рублей</a:t>
                </a:r>
                <a:r>
                  <a:rPr lang="ru-RU" b="1" dirty="0">
                    <a:solidFill>
                      <a:prstClr val="white"/>
                    </a:solidFill>
                  </a:rPr>
                  <a:t> </a:t>
                </a:r>
                <a:r>
                  <a:rPr lang="ru-RU" sz="1600" b="1" dirty="0">
                    <a:solidFill>
                      <a:prstClr val="white"/>
                    </a:solidFill>
                  </a:rPr>
                  <a:t>(1,7%)</a:t>
                </a:r>
              </a:p>
            </p:txBody>
          </p:sp>
        </p:grpSp>
        <p:sp>
          <p:nvSpPr>
            <p:cNvPr id="19" name="TextBox 10"/>
            <p:cNvSpPr txBox="1">
              <a:spLocks noChangeArrowheads="1"/>
            </p:cNvSpPr>
            <p:nvPr/>
          </p:nvSpPr>
          <p:spPr bwMode="auto">
            <a:xfrm>
              <a:off x="5264597" y="1876646"/>
              <a:ext cx="310719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000" b="1" dirty="0">
                  <a:solidFill>
                    <a:prstClr val="black"/>
                  </a:solidFill>
                  <a:latin typeface="Times New Roman" pitchFamily="18" charset="0"/>
                  <a:cs typeface="Times New Roman" pitchFamily="18" charset="0"/>
                </a:rPr>
                <a:t>Всего поступило доходов </a:t>
              </a:r>
            </a:p>
            <a:p>
              <a:pPr algn="ctr" eaLnBrk="1" fontAlgn="base" hangingPunct="1">
                <a:spcBef>
                  <a:spcPct val="0"/>
                </a:spcBef>
                <a:spcAft>
                  <a:spcPct val="0"/>
                </a:spcAft>
              </a:pPr>
              <a:r>
                <a:rPr lang="ru-RU" sz="2000" b="1" dirty="0">
                  <a:solidFill>
                    <a:prstClr val="black"/>
                  </a:solidFill>
                  <a:latin typeface="Times New Roman" pitchFamily="18" charset="0"/>
                  <a:cs typeface="Times New Roman" pitchFamily="18" charset="0"/>
                </a:rPr>
                <a:t>– 1 197,1 млн.рублей</a:t>
              </a:r>
            </a:p>
          </p:txBody>
        </p:sp>
        <p:sp>
          <p:nvSpPr>
            <p:cNvPr id="21" name="TextBox 20"/>
            <p:cNvSpPr txBox="1"/>
            <p:nvPr/>
          </p:nvSpPr>
          <p:spPr>
            <a:xfrm>
              <a:off x="5987487" y="1195814"/>
              <a:ext cx="1685526" cy="584775"/>
            </a:xfrm>
            <a:prstGeom prst="rect">
              <a:avLst/>
            </a:prstGeom>
            <a:noFill/>
          </p:spPr>
          <p:txBody>
            <a:bodyPr wrap="none">
              <a:spAutoFit/>
            </a:bodyPr>
            <a:lstStyle>
              <a:defPPr>
                <a:defRPr lang="en-US"/>
              </a:defPPr>
              <a:lvl1pPr fontAlgn="base">
                <a:spcBef>
                  <a:spcPct val="0"/>
                </a:spcBef>
                <a:spcAft>
                  <a:spcPct val="0"/>
                </a:spcAft>
                <a:defRPr sz="3200" b="1">
                  <a:solidFill>
                    <a:srgbClr val="F14124"/>
                  </a:solidFill>
                  <a:latin typeface="Times New Roman" pitchFamily="18" charset="0"/>
                  <a:cs typeface="Times New Roman" pitchFamily="18" charset="0"/>
                </a:defRPr>
              </a:lvl1pPr>
            </a:lstStyle>
            <a:p>
              <a:r>
                <a:rPr lang="ru-RU" dirty="0">
                  <a:solidFill>
                    <a:srgbClr val="C00000"/>
                  </a:solidFill>
                </a:rPr>
                <a:t>2024 год</a:t>
              </a:r>
            </a:p>
          </p:txBody>
        </p:sp>
      </p:grpSp>
      <p:grpSp>
        <p:nvGrpSpPr>
          <p:cNvPr id="46" name="Группа 45"/>
          <p:cNvGrpSpPr/>
          <p:nvPr/>
        </p:nvGrpSpPr>
        <p:grpSpPr>
          <a:xfrm>
            <a:off x="483211" y="6172114"/>
            <a:ext cx="8045879" cy="425192"/>
            <a:chOff x="88028" y="6373749"/>
            <a:chExt cx="8045879" cy="425192"/>
          </a:xfrm>
        </p:grpSpPr>
        <p:grpSp>
          <p:nvGrpSpPr>
            <p:cNvPr id="28" name="Группа 27"/>
            <p:cNvGrpSpPr/>
            <p:nvPr/>
          </p:nvGrpSpPr>
          <p:grpSpPr>
            <a:xfrm>
              <a:off x="5496870" y="6386731"/>
              <a:ext cx="409768" cy="407783"/>
              <a:chOff x="1878512" y="1332706"/>
              <a:chExt cx="409768" cy="407783"/>
            </a:xfrm>
            <a:scene3d>
              <a:camera prst="orthographicFront"/>
              <a:lightRig rig="flat" dir="t"/>
            </a:scene3d>
          </p:grpSpPr>
          <p:sp>
            <p:nvSpPr>
              <p:cNvPr id="29" name="Shape 28"/>
              <p:cNvSpPr/>
              <p:nvPr/>
            </p:nvSpPr>
            <p:spPr>
              <a:xfrm rot="19204823">
                <a:off x="1878512" y="1332706"/>
                <a:ext cx="409768" cy="407783"/>
              </a:xfrm>
              <a:prstGeom prst="gear6">
                <a:avLst/>
              </a:prstGeom>
              <a:gradFill rotWithShape="0">
                <a:gsLst>
                  <a:gs pos="0">
                    <a:srgbClr val="00ADDC">
                      <a:hueOff val="0"/>
                      <a:satOff val="0"/>
                      <a:lumOff val="0"/>
                      <a:alphaOff val="0"/>
                      <a:shade val="15000"/>
                      <a:satMod val="180000"/>
                    </a:srgbClr>
                  </a:gs>
                  <a:gs pos="50000">
                    <a:srgbClr val="00ADDC">
                      <a:hueOff val="0"/>
                      <a:satOff val="0"/>
                      <a:lumOff val="0"/>
                      <a:alphaOff val="0"/>
                      <a:shade val="45000"/>
                      <a:satMod val="170000"/>
                    </a:srgbClr>
                  </a:gs>
                  <a:gs pos="70000">
                    <a:srgbClr val="00ADDC">
                      <a:hueOff val="0"/>
                      <a:satOff val="0"/>
                      <a:lumOff val="0"/>
                      <a:alphaOff val="0"/>
                      <a:tint val="99000"/>
                      <a:shade val="65000"/>
                      <a:satMod val="155000"/>
                    </a:srgbClr>
                  </a:gs>
                  <a:gs pos="100000">
                    <a:srgbClr val="00ADDC">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a:lstStyle/>
              <a:p>
                <a:endParaRPr lang="ru-RU"/>
              </a:p>
            </p:txBody>
          </p:sp>
          <p:sp>
            <p:nvSpPr>
              <p:cNvPr id="30" name="Shape 4"/>
              <p:cNvSpPr/>
              <p:nvPr/>
            </p:nvSpPr>
            <p:spPr>
              <a:xfrm rot="20104823">
                <a:off x="1968504" y="1422027"/>
                <a:ext cx="229784" cy="22914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algn="ctr" defTabSz="577850">
                  <a:lnSpc>
                    <a:spcPct val="90000"/>
                  </a:lnSpc>
                  <a:spcBef>
                    <a:spcPct val="0"/>
                  </a:spcBef>
                  <a:spcAft>
                    <a:spcPct val="35000"/>
                  </a:spcAft>
                </a:pPr>
                <a:endParaRPr lang="en-US" sz="1300" dirty="0">
                  <a:solidFill>
                    <a:sysClr val="window" lastClr="FFFFFF"/>
                  </a:solidFill>
                  <a:latin typeface="Corbel"/>
                </a:endParaRPr>
              </a:p>
            </p:txBody>
          </p:sp>
        </p:grpSp>
        <p:grpSp>
          <p:nvGrpSpPr>
            <p:cNvPr id="31" name="Группа 30"/>
            <p:cNvGrpSpPr/>
            <p:nvPr/>
          </p:nvGrpSpPr>
          <p:grpSpPr>
            <a:xfrm>
              <a:off x="3181659" y="6391158"/>
              <a:ext cx="409768" cy="407783"/>
              <a:chOff x="1878512" y="1332706"/>
              <a:chExt cx="409768" cy="407783"/>
            </a:xfrm>
            <a:scene3d>
              <a:camera prst="orthographicFront"/>
              <a:lightRig rig="flat" dir="t"/>
            </a:scene3d>
          </p:grpSpPr>
          <p:sp>
            <p:nvSpPr>
              <p:cNvPr id="32" name="Shape 31"/>
              <p:cNvSpPr/>
              <p:nvPr/>
            </p:nvSpPr>
            <p:spPr>
              <a:xfrm rot="19204823">
                <a:off x="1878512" y="1332706"/>
                <a:ext cx="409768" cy="407783"/>
              </a:xfrm>
              <a:prstGeom prst="gear6">
                <a:avLst/>
              </a:prstGeom>
              <a:solidFill>
                <a:schemeClr val="accent2"/>
              </a:soli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a:lstStyle/>
              <a:p>
                <a:endParaRPr lang="ru-RU"/>
              </a:p>
            </p:txBody>
          </p:sp>
          <p:sp>
            <p:nvSpPr>
              <p:cNvPr id="33" name="Shape 4"/>
              <p:cNvSpPr/>
              <p:nvPr/>
            </p:nvSpPr>
            <p:spPr>
              <a:xfrm rot="20104823">
                <a:off x="1968504" y="1422027"/>
                <a:ext cx="229784" cy="229141"/>
              </a:xfrm>
              <a:prstGeom prst="rect">
                <a:avLst/>
              </a:prstGeom>
              <a:gradFill rotWithShape="0">
                <a:gsLst>
                  <a:gs pos="0">
                    <a:srgbClr val="FEB80A">
                      <a:hueOff val="0"/>
                      <a:satOff val="0"/>
                      <a:lumOff val="0"/>
                      <a:alphaOff val="0"/>
                      <a:shade val="15000"/>
                      <a:satMod val="180000"/>
                    </a:srgbClr>
                  </a:gs>
                  <a:gs pos="50000">
                    <a:srgbClr val="FEB80A">
                      <a:hueOff val="0"/>
                      <a:satOff val="0"/>
                      <a:lumOff val="0"/>
                      <a:alphaOff val="0"/>
                      <a:shade val="45000"/>
                      <a:satMod val="170000"/>
                    </a:srgbClr>
                  </a:gs>
                  <a:gs pos="70000">
                    <a:srgbClr val="FEB80A">
                      <a:hueOff val="0"/>
                      <a:satOff val="0"/>
                      <a:lumOff val="0"/>
                      <a:alphaOff val="0"/>
                      <a:tint val="99000"/>
                      <a:shade val="65000"/>
                      <a:satMod val="155000"/>
                    </a:srgbClr>
                  </a:gs>
                  <a:gs pos="100000">
                    <a:srgbClr val="FEB80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spcFirstLastPara="0" vert="horz" wrap="square" lIns="16510" tIns="16510" rIns="16510" bIns="16510" numCol="1" spcCol="1270" anchor="ctr" anchorCtr="0">
                <a:noAutofit/>
              </a:bodyPr>
              <a:lstStyle/>
              <a:p>
                <a:pPr algn="ctr" defTabSz="577850">
                  <a:lnSpc>
                    <a:spcPct val="90000"/>
                  </a:lnSpc>
                  <a:spcBef>
                    <a:spcPct val="0"/>
                  </a:spcBef>
                  <a:spcAft>
                    <a:spcPct val="35000"/>
                  </a:spcAft>
                </a:pPr>
                <a:endParaRPr lang="en-US" sz="1300" dirty="0">
                  <a:solidFill>
                    <a:sysClr val="window" lastClr="FFFFFF"/>
                  </a:solidFill>
                  <a:latin typeface="Corbel"/>
                </a:endParaRPr>
              </a:p>
            </p:txBody>
          </p:sp>
        </p:grpSp>
        <p:grpSp>
          <p:nvGrpSpPr>
            <p:cNvPr id="34" name="Группа 33"/>
            <p:cNvGrpSpPr/>
            <p:nvPr/>
          </p:nvGrpSpPr>
          <p:grpSpPr>
            <a:xfrm>
              <a:off x="88028" y="6373749"/>
              <a:ext cx="409768" cy="407783"/>
              <a:chOff x="1878512" y="1332706"/>
              <a:chExt cx="409768" cy="407783"/>
            </a:xfrm>
            <a:solidFill>
              <a:srgbClr val="FF0066"/>
            </a:solidFill>
            <a:scene3d>
              <a:camera prst="orthographicFront"/>
              <a:lightRig rig="flat" dir="t"/>
            </a:scene3d>
          </p:grpSpPr>
          <p:sp>
            <p:nvSpPr>
              <p:cNvPr id="35" name="Shape 34"/>
              <p:cNvSpPr/>
              <p:nvPr/>
            </p:nvSpPr>
            <p:spPr>
              <a:xfrm rot="19204823">
                <a:off x="1878512" y="1332706"/>
                <a:ext cx="409768" cy="407783"/>
              </a:xfrm>
              <a:prstGeom prst="gear6">
                <a:avLst/>
              </a:prstGeo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a:lstStyle/>
              <a:p>
                <a:endParaRPr lang="ru-RU"/>
              </a:p>
            </p:txBody>
          </p:sp>
          <p:sp>
            <p:nvSpPr>
              <p:cNvPr id="36" name="Shape 4"/>
              <p:cNvSpPr/>
              <p:nvPr/>
            </p:nvSpPr>
            <p:spPr>
              <a:xfrm rot="20104823">
                <a:off x="1968504" y="1422027"/>
                <a:ext cx="229784" cy="229141"/>
              </a:xfrm>
              <a:prstGeom prst="rect">
                <a:avLst/>
              </a:prstGeom>
              <a:gradFill rotWithShape="0">
                <a:gsLst>
                  <a:gs pos="0">
                    <a:srgbClr val="EA157A">
                      <a:hueOff val="0"/>
                      <a:satOff val="0"/>
                      <a:lumOff val="0"/>
                      <a:alphaOff val="0"/>
                      <a:shade val="15000"/>
                      <a:satMod val="180000"/>
                    </a:srgbClr>
                  </a:gs>
                  <a:gs pos="50000">
                    <a:srgbClr val="EA157A">
                      <a:hueOff val="0"/>
                      <a:satOff val="0"/>
                      <a:lumOff val="0"/>
                      <a:alphaOff val="0"/>
                      <a:shade val="45000"/>
                      <a:satMod val="170000"/>
                    </a:srgbClr>
                  </a:gs>
                  <a:gs pos="70000">
                    <a:srgbClr val="EA157A">
                      <a:hueOff val="0"/>
                      <a:satOff val="0"/>
                      <a:lumOff val="0"/>
                      <a:alphaOff val="0"/>
                      <a:tint val="99000"/>
                      <a:shade val="65000"/>
                      <a:satMod val="155000"/>
                    </a:srgbClr>
                  </a:gs>
                  <a:gs pos="100000">
                    <a:srgbClr val="EA157A">
                      <a:hueOff val="0"/>
                      <a:satOff val="0"/>
                      <a:lumOff val="0"/>
                      <a:alphaOff val="0"/>
                      <a:tint val="95500"/>
                      <a:shade val="100000"/>
                      <a:satMod val="155000"/>
                    </a:srgbClr>
                  </a:gs>
                </a:gsLst>
                <a:lin ang="16200000" scaled="0"/>
              </a:gradFill>
              <a:ln>
                <a:noFill/>
              </a:ln>
              <a:effectLst>
                <a:outerShdw blurRad="50800" dist="38100" dir="5400000" rotWithShape="0">
                  <a:srgbClr val="000000">
                    <a:alpha val="35000"/>
                  </a:srgbClr>
                </a:outerShdw>
              </a:effectLst>
              <a:sp3d prstMaterial="plastic">
                <a:bevelT w="120900" h="88900"/>
                <a:bevelB w="88900" h="31750" prst="angle"/>
              </a:sp3d>
            </p:spPr>
            <p:style>
              <a:lnRef idx="0">
                <a:scrgbClr r="0" g="0" b="0"/>
              </a:lnRef>
              <a:fillRef idx="3">
                <a:scrgbClr r="0" g="0" b="0"/>
              </a:fillRef>
              <a:effectRef idx="2">
                <a:scrgbClr r="0" g="0" b="0"/>
              </a:effectRef>
              <a:fontRef idx="minor">
                <a:schemeClr val="lt1"/>
              </a:fontRef>
            </p:style>
            <p:txBody>
              <a:bodyPr spcFirstLastPara="0" vert="horz" wrap="square" lIns="16510" tIns="16510" rIns="16510" bIns="16510" numCol="1" spcCol="1270" anchor="ctr" anchorCtr="0">
                <a:noAutofit/>
              </a:bodyPr>
              <a:lstStyle/>
              <a:p>
                <a:pPr algn="ctr" defTabSz="577850">
                  <a:lnSpc>
                    <a:spcPct val="90000"/>
                  </a:lnSpc>
                  <a:spcBef>
                    <a:spcPct val="0"/>
                  </a:spcBef>
                  <a:spcAft>
                    <a:spcPct val="35000"/>
                  </a:spcAft>
                </a:pPr>
                <a:endParaRPr lang="en-US" sz="1300" dirty="0">
                  <a:solidFill>
                    <a:sysClr val="window" lastClr="FFFFFF"/>
                  </a:solidFill>
                  <a:latin typeface="Corbel"/>
                </a:endParaRPr>
              </a:p>
            </p:txBody>
          </p:sp>
        </p:grpSp>
        <p:sp>
          <p:nvSpPr>
            <p:cNvPr id="43" name="TextBox 2"/>
            <p:cNvSpPr txBox="1">
              <a:spLocks noChangeArrowheads="1"/>
            </p:cNvSpPr>
            <p:nvPr/>
          </p:nvSpPr>
          <p:spPr bwMode="auto">
            <a:xfrm>
              <a:off x="357391" y="6402033"/>
              <a:ext cx="294769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solidFill>
                    <a:prstClr val="black"/>
                  </a:solidFill>
                  <a:latin typeface="Times New Roman" pitchFamily="18" charset="0"/>
                  <a:cs typeface="Times New Roman" pitchFamily="18" charset="0"/>
                </a:rPr>
                <a:t>Безвозмездные поступления</a:t>
              </a:r>
            </a:p>
          </p:txBody>
        </p:sp>
        <p:sp>
          <p:nvSpPr>
            <p:cNvPr id="44" name="TextBox 2"/>
            <p:cNvSpPr txBox="1">
              <a:spLocks noChangeArrowheads="1"/>
            </p:cNvSpPr>
            <p:nvPr/>
          </p:nvSpPr>
          <p:spPr bwMode="auto">
            <a:xfrm>
              <a:off x="3460295" y="6394349"/>
              <a:ext cx="20917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solidFill>
                    <a:prstClr val="black"/>
                  </a:solidFill>
                  <a:latin typeface="Times New Roman" pitchFamily="18" charset="0"/>
                  <a:cs typeface="Times New Roman" pitchFamily="18" charset="0"/>
                </a:rPr>
                <a:t>Налоговые доходы</a:t>
              </a:r>
            </a:p>
          </p:txBody>
        </p:sp>
        <p:sp>
          <p:nvSpPr>
            <p:cNvPr id="45" name="TextBox 2"/>
            <p:cNvSpPr txBox="1">
              <a:spLocks noChangeArrowheads="1"/>
            </p:cNvSpPr>
            <p:nvPr/>
          </p:nvSpPr>
          <p:spPr bwMode="auto">
            <a:xfrm>
              <a:off x="5779793" y="6400079"/>
              <a:ext cx="23541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solidFill>
                    <a:prstClr val="black"/>
                  </a:solidFill>
                  <a:latin typeface="Times New Roman" pitchFamily="18" charset="0"/>
                  <a:cs typeface="Times New Roman" pitchFamily="18" charset="0"/>
                </a:rPr>
                <a:t>Неналоговые доходы</a:t>
              </a:r>
            </a:p>
          </p:txBody>
        </p:sp>
      </p:grpSp>
      <p:sp>
        <p:nvSpPr>
          <p:cNvPr id="3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17</a:t>
            </a:r>
          </a:p>
        </p:txBody>
      </p:sp>
    </p:spTree>
    <p:extLst>
      <p:ext uri="{BB962C8B-B14F-4D97-AF65-F5344CB8AC3E}">
        <p14:creationId xmlns:p14="http://schemas.microsoft.com/office/powerpoint/2010/main" val="2990890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8005" y="16167"/>
            <a:ext cx="8869864"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Динамика исполнения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налоговым и неналоговым доходам, </a:t>
            </a:r>
            <a:r>
              <a:rPr lang="ru-RU" sz="2300" b="1" dirty="0" err="1">
                <a:ln w="11430"/>
                <a:solidFill>
                  <a:srgbClr val="C00000"/>
                </a:solidFill>
                <a:effectLst>
                  <a:outerShdw blurRad="50800" dist="39000" dir="5460000" algn="tl">
                    <a:srgbClr val="000000">
                      <a:alpha val="38000"/>
                    </a:srgbClr>
                  </a:outerShdw>
                </a:effectLst>
                <a:latin typeface="Arial" pitchFamily="34" charset="0"/>
                <a:cs typeface="Arial" pitchFamily="34" charset="0"/>
              </a:rPr>
              <a:t>млн.рублей</a:t>
            </a:r>
            <a:endParaRPr lang="ru-RU" sz="23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graphicFrame>
        <p:nvGraphicFramePr>
          <p:cNvPr id="10" name="Диаграмма 9"/>
          <p:cNvGraphicFramePr>
            <a:graphicFrameLocks/>
          </p:cNvGraphicFramePr>
          <p:nvPr>
            <p:extLst>
              <p:ext uri="{D42A27DB-BD31-4B8C-83A1-F6EECF244321}">
                <p14:modId xmlns:p14="http://schemas.microsoft.com/office/powerpoint/2010/main" val="3660008772"/>
              </p:ext>
            </p:extLst>
          </p:nvPr>
        </p:nvGraphicFramePr>
        <p:xfrm>
          <a:off x="-567574" y="574158"/>
          <a:ext cx="9929001" cy="5827011"/>
        </p:xfrm>
        <a:graphic>
          <a:graphicData uri="http://schemas.openxmlformats.org/drawingml/2006/chart">
            <c:chart xmlns:c="http://schemas.openxmlformats.org/drawingml/2006/chart" xmlns:r="http://schemas.openxmlformats.org/officeDocument/2006/relationships" r:id="rId4"/>
          </a:graphicData>
        </a:graphic>
      </p:graphicFrame>
      <p:sp>
        <p:nvSpPr>
          <p:cNvPr id="8"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18</a:t>
            </a:r>
          </a:p>
        </p:txBody>
      </p:sp>
    </p:spTree>
    <p:extLst>
      <p:ext uri="{BB962C8B-B14F-4D97-AF65-F5344CB8AC3E}">
        <p14:creationId xmlns:p14="http://schemas.microsoft.com/office/powerpoint/2010/main" val="3447938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Группа 28"/>
          <p:cNvGrpSpPr/>
          <p:nvPr/>
        </p:nvGrpSpPr>
        <p:grpSpPr>
          <a:xfrm>
            <a:off x="0" y="0"/>
            <a:ext cx="9144000" cy="6858000"/>
            <a:chOff x="0" y="0"/>
            <a:chExt cx="9144000" cy="6858000"/>
          </a:xfrm>
        </p:grpSpPr>
        <p:pic>
          <p:nvPicPr>
            <p:cNvPr id="1027"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2" name="Таблица 31"/>
          <p:cNvGraphicFramePr>
            <a:graphicFrameLocks noGrp="1"/>
          </p:cNvGraphicFramePr>
          <p:nvPr>
            <p:extLst>
              <p:ext uri="{D42A27DB-BD31-4B8C-83A1-F6EECF244321}">
                <p14:modId xmlns:p14="http://schemas.microsoft.com/office/powerpoint/2010/main" val="2722021170"/>
              </p:ext>
            </p:extLst>
          </p:nvPr>
        </p:nvGraphicFramePr>
        <p:xfrm>
          <a:off x="228600" y="546594"/>
          <a:ext cx="8591550" cy="6036078"/>
        </p:xfrm>
        <a:graphic>
          <a:graphicData uri="http://schemas.openxmlformats.org/drawingml/2006/table">
            <a:tbl>
              <a:tblPr firstRow="1" bandRow="1"/>
              <a:tblGrid>
                <a:gridCol w="628650">
                  <a:extLst>
                    <a:ext uri="{9D8B030D-6E8A-4147-A177-3AD203B41FA5}">
                      <a16:colId xmlns:a16="http://schemas.microsoft.com/office/drawing/2014/main" val="20000"/>
                    </a:ext>
                  </a:extLst>
                </a:gridCol>
                <a:gridCol w="7239000">
                  <a:extLst>
                    <a:ext uri="{9D8B030D-6E8A-4147-A177-3AD203B41FA5}">
                      <a16:colId xmlns:a16="http://schemas.microsoft.com/office/drawing/2014/main" val="20001"/>
                    </a:ext>
                  </a:extLst>
                </a:gridCol>
                <a:gridCol w="723900">
                  <a:extLst>
                    <a:ext uri="{9D8B030D-6E8A-4147-A177-3AD203B41FA5}">
                      <a16:colId xmlns:a16="http://schemas.microsoft.com/office/drawing/2014/main" val="20002"/>
                    </a:ext>
                  </a:extLst>
                </a:gridCol>
              </a:tblGrid>
              <a:tr h="219808">
                <a:tc>
                  <a:txBody>
                    <a:bodyPr/>
                    <a:lstStyle/>
                    <a:p>
                      <a:pPr algn="ctr"/>
                      <a:r>
                        <a:rPr lang="ru-RU" sz="1400" b="1" dirty="0">
                          <a:latin typeface="Times New Roman" pitchFamily="18" charset="0"/>
                          <a:cs typeface="Times New Roman" pitchFamily="18" charset="0"/>
                        </a:rPr>
                        <a:t>№ п/п</a:t>
                      </a:r>
                    </a:p>
                  </a:txBody>
                  <a:tcPr marL="68569" marR="68569" marT="34292" marB="34292"/>
                </a:tc>
                <a:tc>
                  <a:txBody>
                    <a:bodyPr/>
                    <a:lstStyle/>
                    <a:p>
                      <a:pPr algn="ctr"/>
                      <a:endParaRPr lang="ru-RU" sz="1400" b="1" dirty="0">
                        <a:latin typeface="Times New Roman" pitchFamily="18" charset="0"/>
                        <a:cs typeface="Times New Roman" pitchFamily="18" charset="0"/>
                      </a:endParaRPr>
                    </a:p>
                  </a:txBody>
                  <a:tcPr marL="68569" marR="68569" marT="34292" marB="34292"/>
                </a:tc>
                <a:tc>
                  <a:txBody>
                    <a:bodyPr/>
                    <a:lstStyle/>
                    <a:p>
                      <a:pPr algn="ctr"/>
                      <a:r>
                        <a:rPr lang="ru-RU" sz="1400" b="1" dirty="0">
                          <a:latin typeface="Times New Roman" pitchFamily="18" charset="0"/>
                          <a:cs typeface="Times New Roman" pitchFamily="18" charset="0"/>
                        </a:rPr>
                        <a:t>Стр.</a:t>
                      </a:r>
                    </a:p>
                  </a:txBody>
                  <a:tcPr marL="68569" marR="68569" marT="34292" marB="34292"/>
                </a:tc>
                <a:extLst>
                  <a:ext uri="{0D108BD9-81ED-4DB2-BD59-A6C34878D82A}">
                    <a16:rowId xmlns:a16="http://schemas.microsoft.com/office/drawing/2014/main" val="10000"/>
                  </a:ext>
                </a:extLst>
              </a:tr>
              <a:tr h="251465">
                <a:tc>
                  <a:txBody>
                    <a:bodyPr/>
                    <a:lstStyle/>
                    <a:p>
                      <a:pPr algn="ctr"/>
                      <a:r>
                        <a:rPr lang="ru-RU" sz="1400" b="1" dirty="0">
                          <a:latin typeface="Times New Roman" pitchFamily="18" charset="0"/>
                          <a:cs typeface="Times New Roman" pitchFamily="18" charset="0"/>
                        </a:rPr>
                        <a:t>1</a:t>
                      </a:r>
                    </a:p>
                  </a:txBody>
                  <a:tcPr marL="68569" marR="68569" marT="34292" marB="34292" anchor="ctr"/>
                </a:tc>
                <a:tc>
                  <a:txBody>
                    <a:bodyPr/>
                    <a:lstStyle/>
                    <a:p>
                      <a:pPr algn="l"/>
                      <a:r>
                        <a:rPr lang="ru-RU" sz="1400" b="1" dirty="0">
                          <a:latin typeface="Times New Roman" pitchFamily="18" charset="0"/>
                          <a:cs typeface="Times New Roman" pitchFamily="18" charset="0"/>
                        </a:rPr>
                        <a:t>Введение</a:t>
                      </a:r>
                    </a:p>
                  </a:txBody>
                  <a:tcPr marL="68569" marR="68569" marT="34292" marB="34292" anchor="ctr"/>
                </a:tc>
                <a:tc>
                  <a:txBody>
                    <a:bodyPr/>
                    <a:lstStyle/>
                    <a:p>
                      <a:pPr algn="ctr"/>
                      <a:r>
                        <a:rPr lang="ru-RU" sz="1400" b="1" dirty="0">
                          <a:latin typeface="Times New Roman" pitchFamily="18" charset="0"/>
                          <a:cs typeface="Times New Roman" pitchFamily="18" charset="0"/>
                        </a:rPr>
                        <a:t>5-6</a:t>
                      </a:r>
                    </a:p>
                  </a:txBody>
                  <a:tcPr marL="68569" marR="68569" marT="34292" marB="34292" anchor="ctr"/>
                </a:tc>
                <a:extLst>
                  <a:ext uri="{0D108BD9-81ED-4DB2-BD59-A6C34878D82A}">
                    <a16:rowId xmlns:a16="http://schemas.microsoft.com/office/drawing/2014/main" val="10001"/>
                  </a:ext>
                </a:extLst>
              </a:tr>
              <a:tr h="251465">
                <a:tc>
                  <a:txBody>
                    <a:bodyPr/>
                    <a:lstStyle/>
                    <a:p>
                      <a:pPr algn="ctr"/>
                      <a:r>
                        <a:rPr lang="ru-RU" sz="1400" b="1" dirty="0">
                          <a:latin typeface="Times New Roman" pitchFamily="18" charset="0"/>
                          <a:cs typeface="Times New Roman" pitchFamily="18" charset="0"/>
                        </a:rPr>
                        <a:t>2</a:t>
                      </a:r>
                    </a:p>
                  </a:txBody>
                  <a:tcPr marL="68569" marR="68569" marT="34292" marB="34292" anchor="ctr"/>
                </a:tc>
                <a:tc>
                  <a:txBody>
                    <a:bodyPr/>
                    <a:lstStyle/>
                    <a:p>
                      <a:pPr algn="l"/>
                      <a:r>
                        <a:rPr lang="ru-RU" sz="1400" b="1" dirty="0">
                          <a:latin typeface="Times New Roman" pitchFamily="18" charset="0"/>
                          <a:cs typeface="Times New Roman" pitchFamily="18" charset="0"/>
                        </a:rPr>
                        <a:t>Характеристика городского округа</a:t>
                      </a:r>
                    </a:p>
                  </a:txBody>
                  <a:tcPr marL="68569" marR="68569" marT="34292" marB="34292" anchor="ctr"/>
                </a:tc>
                <a:tc>
                  <a:txBody>
                    <a:bodyPr/>
                    <a:lstStyle/>
                    <a:p>
                      <a:pPr algn="ctr"/>
                      <a:r>
                        <a:rPr lang="ru-RU" sz="1400" b="1" dirty="0">
                          <a:latin typeface="Times New Roman" pitchFamily="18" charset="0"/>
                          <a:cs typeface="Times New Roman" pitchFamily="18" charset="0"/>
                        </a:rPr>
                        <a:t>7-8</a:t>
                      </a:r>
                    </a:p>
                  </a:txBody>
                  <a:tcPr marL="68569" marR="68569" marT="34292" marB="34292" anchor="ctr"/>
                </a:tc>
                <a:extLst>
                  <a:ext uri="{0D108BD9-81ED-4DB2-BD59-A6C34878D82A}">
                    <a16:rowId xmlns:a16="http://schemas.microsoft.com/office/drawing/2014/main" val="10012"/>
                  </a:ext>
                </a:extLst>
              </a:tr>
              <a:tr h="251465">
                <a:tc>
                  <a:txBody>
                    <a:bodyPr/>
                    <a:lstStyle/>
                    <a:p>
                      <a:pPr algn="ctr"/>
                      <a:r>
                        <a:rPr lang="ru-RU" sz="1400" b="1" dirty="0">
                          <a:latin typeface="Times New Roman" pitchFamily="18" charset="0"/>
                          <a:cs typeface="Times New Roman" pitchFamily="18" charset="0"/>
                        </a:rPr>
                        <a:t>3</a:t>
                      </a:r>
                    </a:p>
                  </a:txBody>
                  <a:tcPr marL="68569" marR="68569" marT="34292" marB="34292" anchor="ctr"/>
                </a:tc>
                <a:tc>
                  <a:txBody>
                    <a:bodyPr/>
                    <a:lstStyle/>
                    <a:p>
                      <a:pPr algn="l"/>
                      <a:r>
                        <a:rPr lang="ru-RU" sz="1400" b="1" dirty="0">
                          <a:latin typeface="Times New Roman" pitchFamily="18" charset="0"/>
                          <a:cs typeface="Times New Roman" pitchFamily="18" charset="0"/>
                        </a:rPr>
                        <a:t>Глоссарий</a:t>
                      </a:r>
                    </a:p>
                  </a:txBody>
                  <a:tcPr marL="68569" marR="68569" marT="34292" marB="34292" anchor="ctr"/>
                </a:tc>
                <a:tc>
                  <a:txBody>
                    <a:bodyPr/>
                    <a:lstStyle/>
                    <a:p>
                      <a:pPr algn="ctr"/>
                      <a:r>
                        <a:rPr lang="ru-RU" sz="1400" b="1" dirty="0">
                          <a:latin typeface="Times New Roman" pitchFamily="18" charset="0"/>
                          <a:cs typeface="Times New Roman" pitchFamily="18" charset="0"/>
                        </a:rPr>
                        <a:t>9</a:t>
                      </a:r>
                    </a:p>
                  </a:txBody>
                  <a:tcPr marL="68569" marR="68569" marT="34292" marB="34292" anchor="ctr"/>
                </a:tc>
                <a:extLst>
                  <a:ext uri="{0D108BD9-81ED-4DB2-BD59-A6C34878D82A}">
                    <a16:rowId xmlns:a16="http://schemas.microsoft.com/office/drawing/2014/main" val="10002"/>
                  </a:ext>
                </a:extLst>
              </a:tr>
              <a:tr h="278147">
                <a:tc>
                  <a:txBody>
                    <a:bodyPr/>
                    <a:lstStyle/>
                    <a:p>
                      <a:pPr algn="ctr"/>
                      <a:r>
                        <a:rPr lang="ru-RU" sz="1400" b="1" dirty="0">
                          <a:latin typeface="Times New Roman" pitchFamily="18" charset="0"/>
                          <a:cs typeface="Times New Roman" pitchFamily="18" charset="0"/>
                        </a:rPr>
                        <a:t>4</a:t>
                      </a:r>
                    </a:p>
                  </a:txBody>
                  <a:tcPr marL="68569" marR="68569" marT="34292" marB="34292" anchor="ctr"/>
                </a:tc>
                <a:tc>
                  <a:txBody>
                    <a:bodyPr/>
                    <a:lstStyle/>
                    <a:p>
                      <a:pPr algn="l"/>
                      <a:r>
                        <a:rPr lang="ru-RU" sz="1400" b="1" dirty="0">
                          <a:latin typeface="Times New Roman" pitchFamily="18" charset="0"/>
                          <a:cs typeface="Times New Roman" pitchFamily="18" charset="0"/>
                        </a:rPr>
                        <a:t>Что такое отчет об исполнении бюджета?</a:t>
                      </a:r>
                    </a:p>
                  </a:txBody>
                  <a:tcPr marL="68569" marR="68569" marT="34292" marB="34292" anchor="ctr"/>
                </a:tc>
                <a:tc>
                  <a:txBody>
                    <a:bodyPr/>
                    <a:lstStyle/>
                    <a:p>
                      <a:pPr algn="ctr"/>
                      <a:r>
                        <a:rPr lang="ru-RU" sz="1400" b="1" dirty="0">
                          <a:latin typeface="Times New Roman" pitchFamily="18" charset="0"/>
                          <a:cs typeface="Times New Roman" pitchFamily="18" charset="0"/>
                        </a:rPr>
                        <a:t>10</a:t>
                      </a:r>
                    </a:p>
                  </a:txBody>
                  <a:tcPr marL="68569" marR="68569" marT="34292" marB="34292" anchor="ctr"/>
                </a:tc>
                <a:extLst>
                  <a:ext uri="{0D108BD9-81ED-4DB2-BD59-A6C34878D82A}">
                    <a16:rowId xmlns:a16="http://schemas.microsoft.com/office/drawing/2014/main" val="10003"/>
                  </a:ext>
                </a:extLst>
              </a:tr>
              <a:tr h="261914">
                <a:tc>
                  <a:txBody>
                    <a:bodyPr/>
                    <a:lstStyle/>
                    <a:p>
                      <a:pPr algn="ctr"/>
                      <a:r>
                        <a:rPr lang="ru-RU" sz="1400" b="1" dirty="0">
                          <a:latin typeface="Times New Roman" pitchFamily="18" charset="0"/>
                          <a:cs typeface="Times New Roman" pitchFamily="18" charset="0"/>
                        </a:rPr>
                        <a:t>5</a:t>
                      </a:r>
                    </a:p>
                  </a:txBody>
                  <a:tcPr marL="68569" marR="68569" marT="34292" marB="34292" anchor="ctr"/>
                </a:tc>
                <a:tc>
                  <a:txBody>
                    <a:bodyPr/>
                    <a:lstStyle/>
                    <a:p>
                      <a:pPr algn="l"/>
                      <a:r>
                        <a:rPr lang="ru-RU" sz="1400" b="1" dirty="0">
                          <a:latin typeface="Times New Roman" pitchFamily="18" charset="0"/>
                          <a:cs typeface="Times New Roman" pitchFamily="18" charset="0"/>
                        </a:rPr>
                        <a:t>Основные задачи, решаемые  в процессе исполнения бюджета в 2025</a:t>
                      </a:r>
                      <a:r>
                        <a:rPr lang="ru-RU" sz="1400" b="1" baseline="0" dirty="0">
                          <a:latin typeface="Times New Roman" pitchFamily="18" charset="0"/>
                          <a:cs typeface="Times New Roman" pitchFamily="18" charset="0"/>
                        </a:rPr>
                        <a:t> </a:t>
                      </a:r>
                      <a:r>
                        <a:rPr lang="ru-RU" sz="1400" b="1" dirty="0">
                          <a:latin typeface="Times New Roman" pitchFamily="18" charset="0"/>
                          <a:cs typeface="Times New Roman" pitchFamily="18" charset="0"/>
                        </a:rPr>
                        <a:t>году</a:t>
                      </a:r>
                    </a:p>
                  </a:txBody>
                  <a:tcPr marL="68569" marR="68569" marT="34292" marB="34292" anchor="ctr"/>
                </a:tc>
                <a:tc>
                  <a:txBody>
                    <a:bodyPr/>
                    <a:lstStyle/>
                    <a:p>
                      <a:pPr algn="ctr"/>
                      <a:r>
                        <a:rPr lang="ru-RU" sz="1400" b="1" dirty="0">
                          <a:latin typeface="Times New Roman" pitchFamily="18" charset="0"/>
                          <a:cs typeface="Times New Roman" pitchFamily="18" charset="0"/>
                        </a:rPr>
                        <a:t>11</a:t>
                      </a:r>
                    </a:p>
                  </a:txBody>
                  <a:tcPr marL="68569" marR="68569" marT="34292" marB="34292" anchor="ctr"/>
                </a:tc>
                <a:extLst>
                  <a:ext uri="{0D108BD9-81ED-4DB2-BD59-A6C34878D82A}">
                    <a16:rowId xmlns:a16="http://schemas.microsoft.com/office/drawing/2014/main" val="10004"/>
                  </a:ext>
                </a:extLst>
              </a:tr>
              <a:tr h="251465">
                <a:tc>
                  <a:txBody>
                    <a:bodyPr/>
                    <a:lstStyle/>
                    <a:p>
                      <a:pPr algn="ctr"/>
                      <a:r>
                        <a:rPr lang="ru-RU" sz="1400" b="1" dirty="0">
                          <a:latin typeface="Times New Roman" pitchFamily="18" charset="0"/>
                          <a:cs typeface="Times New Roman" pitchFamily="18" charset="0"/>
                        </a:rPr>
                        <a:t>6</a:t>
                      </a:r>
                    </a:p>
                  </a:txBody>
                  <a:tcPr marL="68569" marR="68569" marT="34292" marB="34292" anchor="ctr"/>
                </a:tc>
                <a:tc>
                  <a:txBody>
                    <a:bodyPr/>
                    <a:lstStyle/>
                    <a:p>
                      <a:pPr algn="l"/>
                      <a:r>
                        <a:rPr lang="ru-RU" sz="1400" b="1" dirty="0">
                          <a:latin typeface="Times New Roman" pitchFamily="18" charset="0"/>
                          <a:cs typeface="Times New Roman" pitchFamily="18" charset="0"/>
                        </a:rPr>
                        <a:t>Показатели, характеризующие</a:t>
                      </a:r>
                      <a:r>
                        <a:rPr lang="ru-RU" sz="1400" b="1" baseline="0" dirty="0">
                          <a:latin typeface="Times New Roman" pitchFamily="18" charset="0"/>
                          <a:cs typeface="Times New Roman" pitchFamily="18" charset="0"/>
                        </a:rPr>
                        <a:t> городской округ за 2025 год</a:t>
                      </a:r>
                      <a:endParaRPr lang="ru-RU" sz="1400" b="1" dirty="0">
                        <a:latin typeface="Times New Roman" pitchFamily="18" charset="0"/>
                        <a:cs typeface="Times New Roman" pitchFamily="18" charset="0"/>
                      </a:endParaRPr>
                    </a:p>
                  </a:txBody>
                  <a:tcPr marL="68569" marR="68569" marT="34292" marB="34292" anchor="ctr"/>
                </a:tc>
                <a:tc>
                  <a:txBody>
                    <a:bodyPr/>
                    <a:lstStyle/>
                    <a:p>
                      <a:pPr algn="ctr"/>
                      <a:r>
                        <a:rPr lang="ru-RU" sz="1400" b="1" dirty="0">
                          <a:latin typeface="Times New Roman" pitchFamily="18" charset="0"/>
                          <a:cs typeface="Times New Roman" pitchFamily="18" charset="0"/>
                        </a:rPr>
                        <a:t>12</a:t>
                      </a:r>
                    </a:p>
                  </a:txBody>
                  <a:tcPr marL="68569" marR="68569" marT="34292" marB="34292" anchor="ctr"/>
                </a:tc>
                <a:extLst>
                  <a:ext uri="{0D108BD9-81ED-4DB2-BD59-A6C34878D82A}">
                    <a16:rowId xmlns:a16="http://schemas.microsoft.com/office/drawing/2014/main" val="10005"/>
                  </a:ext>
                </a:extLst>
              </a:tr>
              <a:tr h="294446">
                <a:tc>
                  <a:txBody>
                    <a:bodyPr/>
                    <a:lstStyle/>
                    <a:p>
                      <a:pPr algn="ctr"/>
                      <a:r>
                        <a:rPr lang="ru-RU" sz="1400" b="1" dirty="0">
                          <a:latin typeface="Times New Roman" pitchFamily="18" charset="0"/>
                          <a:cs typeface="Times New Roman" pitchFamily="18" charset="0"/>
                        </a:rPr>
                        <a:t>7</a:t>
                      </a:r>
                    </a:p>
                  </a:txBody>
                  <a:tcPr marL="68569" marR="68569" marT="34292" marB="34292" anchor="ctr"/>
                </a:tc>
                <a:tc>
                  <a:txBody>
                    <a:bodyPr/>
                    <a:lstStyle/>
                    <a:p>
                      <a:pPr algn="l"/>
                      <a:r>
                        <a:rPr lang="ru-RU" sz="1400" b="1" dirty="0">
                          <a:latin typeface="Times New Roman" pitchFamily="18" charset="0"/>
                          <a:cs typeface="Times New Roman" pitchFamily="18" charset="0"/>
                        </a:rPr>
                        <a:t>Динамика фактических показателей социально-экономического</a:t>
                      </a:r>
                      <a:r>
                        <a:rPr lang="ru-RU" sz="1400" b="1" baseline="0" dirty="0">
                          <a:latin typeface="Times New Roman" pitchFamily="18" charset="0"/>
                          <a:cs typeface="Times New Roman" pitchFamily="18" charset="0"/>
                        </a:rPr>
                        <a:t> развития городского округа</a:t>
                      </a:r>
                      <a:endParaRPr lang="ru-RU" sz="1400" b="1" dirty="0">
                        <a:latin typeface="Times New Roman" pitchFamily="18" charset="0"/>
                        <a:cs typeface="Times New Roman" pitchFamily="18" charset="0"/>
                      </a:endParaRPr>
                    </a:p>
                  </a:txBody>
                  <a:tcPr marL="68569" marR="68569" marT="34292" marB="34292" anchor="ctr"/>
                </a:tc>
                <a:tc>
                  <a:txBody>
                    <a:bodyPr/>
                    <a:lstStyle/>
                    <a:p>
                      <a:pPr algn="ctr"/>
                      <a:r>
                        <a:rPr lang="ru-RU" sz="1400" b="1" dirty="0">
                          <a:latin typeface="Times New Roman" pitchFamily="18" charset="0"/>
                          <a:cs typeface="Times New Roman" pitchFamily="18" charset="0"/>
                        </a:rPr>
                        <a:t>13</a:t>
                      </a:r>
                    </a:p>
                  </a:txBody>
                  <a:tcPr marL="68569" marR="68569" marT="34292" marB="34292" anchor="ctr"/>
                </a:tc>
                <a:extLst>
                  <a:ext uri="{0D108BD9-81ED-4DB2-BD59-A6C34878D82A}">
                    <a16:rowId xmlns:a16="http://schemas.microsoft.com/office/drawing/2014/main" val="10006"/>
                  </a:ext>
                </a:extLst>
              </a:tr>
              <a:tr h="432336">
                <a:tc>
                  <a:txBody>
                    <a:bodyPr/>
                    <a:lstStyle/>
                    <a:p>
                      <a:pPr algn="ctr"/>
                      <a:r>
                        <a:rPr lang="ru-RU" sz="1400" b="1" dirty="0">
                          <a:latin typeface="Times New Roman" pitchFamily="18" charset="0"/>
                          <a:cs typeface="Times New Roman" pitchFamily="18" charset="0"/>
                        </a:rPr>
                        <a:t>8</a:t>
                      </a:r>
                    </a:p>
                  </a:txBody>
                  <a:tcPr marL="68569" marR="68569" marT="34292" marB="34292" anchor="ctr"/>
                </a:tc>
                <a:tc>
                  <a:txBody>
                    <a:bodyPr/>
                    <a:lstStyle/>
                    <a:p>
                      <a:pPr algn="l"/>
                      <a:r>
                        <a:rPr lang="ru-RU" sz="1400" b="1" dirty="0">
                          <a:latin typeface="Times New Roman" pitchFamily="18" charset="0"/>
                          <a:cs typeface="Times New Roman" pitchFamily="18" charset="0"/>
                        </a:rPr>
                        <a:t>Какое место среди муниципальных образований Нижегородской области занимает городской округ город Первомайск по отдельным показателям бюджетов муниципальных образований за 2025 год</a:t>
                      </a:r>
                    </a:p>
                  </a:txBody>
                  <a:tcPr marL="68569" marR="68569" marT="34292" marB="34292" anchor="ctr"/>
                </a:tc>
                <a:tc>
                  <a:txBody>
                    <a:bodyPr/>
                    <a:lstStyle/>
                    <a:p>
                      <a:pPr algn="ctr"/>
                      <a:r>
                        <a:rPr lang="ru-RU" sz="1400" b="1" dirty="0">
                          <a:latin typeface="Times New Roman" pitchFamily="18" charset="0"/>
                          <a:cs typeface="Times New Roman" pitchFamily="18" charset="0"/>
                        </a:rPr>
                        <a:t>14</a:t>
                      </a:r>
                    </a:p>
                  </a:txBody>
                  <a:tcPr marL="68569" marR="68569" marT="34292" marB="34292" anchor="ctr"/>
                </a:tc>
                <a:extLst>
                  <a:ext uri="{0D108BD9-81ED-4DB2-BD59-A6C34878D82A}">
                    <a16:rowId xmlns:a16="http://schemas.microsoft.com/office/drawing/2014/main" val="10007"/>
                  </a:ext>
                </a:extLst>
              </a:tr>
              <a:tr h="278147">
                <a:tc>
                  <a:txBody>
                    <a:bodyPr/>
                    <a:lstStyle/>
                    <a:p>
                      <a:pPr algn="ctr"/>
                      <a:r>
                        <a:rPr lang="ru-RU" sz="1400" b="1" dirty="0">
                          <a:latin typeface="Times New Roman" pitchFamily="18" charset="0"/>
                          <a:cs typeface="Times New Roman" pitchFamily="18" charset="0"/>
                        </a:rPr>
                        <a:t>9</a:t>
                      </a:r>
                    </a:p>
                  </a:txBody>
                  <a:tcPr marL="68569" marR="68569" marT="34292" marB="34292" anchor="ctr"/>
                </a:tc>
                <a:tc>
                  <a:txBody>
                    <a:bodyPr/>
                    <a:lstStyle/>
                    <a:p>
                      <a:pPr algn="l"/>
                      <a:r>
                        <a:rPr lang="ru-RU" sz="1400" b="1" dirty="0">
                          <a:latin typeface="Times New Roman" pitchFamily="18" charset="0"/>
                          <a:cs typeface="Times New Roman" pitchFamily="18" charset="0"/>
                        </a:rPr>
                        <a:t>Исполнение бюджета городского округа</a:t>
                      </a:r>
                    </a:p>
                  </a:txBody>
                  <a:tcPr marL="68569" marR="68569" marT="34292" marB="34292" anchor="ctr"/>
                </a:tc>
                <a:tc>
                  <a:txBody>
                    <a:bodyPr/>
                    <a:lstStyle/>
                    <a:p>
                      <a:pPr algn="ctr"/>
                      <a:r>
                        <a:rPr lang="ru-RU" sz="1400" b="1" dirty="0">
                          <a:latin typeface="Times New Roman" pitchFamily="18" charset="0"/>
                          <a:cs typeface="Times New Roman" pitchFamily="18" charset="0"/>
                        </a:rPr>
                        <a:t>15</a:t>
                      </a:r>
                    </a:p>
                  </a:txBody>
                  <a:tcPr marL="68569" marR="68569" marT="34292" marB="34292" anchor="ctr"/>
                </a:tc>
                <a:extLst>
                  <a:ext uri="{0D108BD9-81ED-4DB2-BD59-A6C34878D82A}">
                    <a16:rowId xmlns:a16="http://schemas.microsoft.com/office/drawing/2014/main" val="10008"/>
                  </a:ext>
                </a:extLst>
              </a:tr>
              <a:tr h="278147">
                <a:tc>
                  <a:txBody>
                    <a:bodyPr/>
                    <a:lstStyle/>
                    <a:p>
                      <a:pPr algn="ctr"/>
                      <a:r>
                        <a:rPr lang="ru-RU" sz="1400" b="1" dirty="0">
                          <a:latin typeface="Times New Roman" pitchFamily="18" charset="0"/>
                          <a:cs typeface="Times New Roman" pitchFamily="18" charset="0"/>
                        </a:rPr>
                        <a:t>10</a:t>
                      </a:r>
                    </a:p>
                  </a:txBody>
                  <a:tcPr marL="68569" marR="68569" marT="34292" marB="34292" anchor="ctr"/>
                </a:tc>
                <a:tc>
                  <a:txBody>
                    <a:bodyPr/>
                    <a:lstStyle/>
                    <a:p>
                      <a:pPr algn="l"/>
                      <a:r>
                        <a:rPr lang="ru-RU" sz="1400" b="1" dirty="0">
                          <a:latin typeface="Times New Roman" pitchFamily="18" charset="0"/>
                          <a:cs typeface="Times New Roman" pitchFamily="18" charset="0"/>
                        </a:rPr>
                        <a:t>Доходы бюджета городского округа</a:t>
                      </a:r>
                    </a:p>
                  </a:txBody>
                  <a:tcPr marL="68569" marR="68569" marT="34292" marB="34292" anchor="ctr"/>
                </a:tc>
                <a:tc>
                  <a:txBody>
                    <a:bodyPr/>
                    <a:lstStyle/>
                    <a:p>
                      <a:pPr algn="ctr"/>
                      <a:r>
                        <a:rPr lang="ru-RU" sz="1400" b="1" dirty="0">
                          <a:latin typeface="Times New Roman" pitchFamily="18" charset="0"/>
                          <a:cs typeface="Times New Roman" pitchFamily="18" charset="0"/>
                        </a:rPr>
                        <a:t>16</a:t>
                      </a:r>
                    </a:p>
                  </a:txBody>
                  <a:tcPr marL="68569" marR="68569" marT="34292" marB="34292" anchor="ctr"/>
                </a:tc>
                <a:extLst>
                  <a:ext uri="{0D108BD9-81ED-4DB2-BD59-A6C34878D82A}">
                    <a16:rowId xmlns:a16="http://schemas.microsoft.com/office/drawing/2014/main" val="10009"/>
                  </a:ext>
                </a:extLst>
              </a:tr>
              <a:tr h="278147">
                <a:tc>
                  <a:txBody>
                    <a:bodyPr/>
                    <a:lstStyle/>
                    <a:p>
                      <a:pPr algn="ctr"/>
                      <a:r>
                        <a:rPr lang="ru-RU" sz="1400" b="1" dirty="0">
                          <a:latin typeface="Times New Roman" pitchFamily="18" charset="0"/>
                          <a:cs typeface="Times New Roman" pitchFamily="18" charset="0"/>
                        </a:rPr>
                        <a:t>11</a:t>
                      </a:r>
                    </a:p>
                  </a:txBody>
                  <a:tcPr marL="68569" marR="68569" marT="34292" marB="34292" anchor="ctr"/>
                </a:tc>
                <a:tc>
                  <a:txBody>
                    <a:bodyPr/>
                    <a:lstStyle/>
                    <a:p>
                      <a:pPr algn="l"/>
                      <a:r>
                        <a:rPr lang="ru-RU" sz="1400" b="1" dirty="0">
                          <a:latin typeface="Times New Roman" pitchFamily="18" charset="0"/>
                          <a:cs typeface="Times New Roman" pitchFamily="18" charset="0"/>
                        </a:rPr>
                        <a:t>Структура доходов бюджета городского округа</a:t>
                      </a:r>
                    </a:p>
                  </a:txBody>
                  <a:tcPr marL="68569" marR="68569" marT="34292" marB="34292" anchor="ctr"/>
                </a:tc>
                <a:tc>
                  <a:txBody>
                    <a:bodyPr/>
                    <a:lstStyle/>
                    <a:p>
                      <a:pPr algn="ctr"/>
                      <a:r>
                        <a:rPr lang="ru-RU" sz="1400" b="1" dirty="0">
                          <a:latin typeface="Times New Roman" pitchFamily="18" charset="0"/>
                          <a:cs typeface="Times New Roman" pitchFamily="18" charset="0"/>
                        </a:rPr>
                        <a:t>17</a:t>
                      </a:r>
                    </a:p>
                  </a:txBody>
                  <a:tcPr marL="68569" marR="68569" marT="34292" marB="34292" anchor="ctr"/>
                </a:tc>
                <a:extLst>
                  <a:ext uri="{0D108BD9-81ED-4DB2-BD59-A6C34878D82A}">
                    <a16:rowId xmlns:a16="http://schemas.microsoft.com/office/drawing/2014/main" val="10010"/>
                  </a:ext>
                </a:extLst>
              </a:tr>
              <a:tr h="342013">
                <a:tc>
                  <a:txBody>
                    <a:bodyPr/>
                    <a:lstStyle/>
                    <a:p>
                      <a:pPr algn="ctr"/>
                      <a:r>
                        <a:rPr lang="ru-RU" sz="1400" b="1" dirty="0">
                          <a:latin typeface="Times New Roman" pitchFamily="18" charset="0"/>
                          <a:cs typeface="Times New Roman" pitchFamily="18" charset="0"/>
                        </a:rPr>
                        <a:t>12</a:t>
                      </a:r>
                    </a:p>
                  </a:txBody>
                  <a:tcPr marL="68569" marR="68569" marT="34292" marB="34292" anchor="ctr"/>
                </a:tc>
                <a:tc>
                  <a:txBody>
                    <a:bodyPr/>
                    <a:lstStyle/>
                    <a:p>
                      <a:pPr algn="l"/>
                      <a:r>
                        <a:rPr lang="ru-RU" sz="1400" b="1" dirty="0">
                          <a:latin typeface="Times New Roman" pitchFamily="18" charset="0"/>
                          <a:cs typeface="Times New Roman" pitchFamily="18" charset="0"/>
                        </a:rPr>
                        <a:t>Динамика исполнения бюджета городского округа по налоговым и неналоговым доходам</a:t>
                      </a:r>
                    </a:p>
                  </a:txBody>
                  <a:tcPr marL="68569" marR="68569" marT="34292" marB="34292" anchor="ctr"/>
                </a:tc>
                <a:tc>
                  <a:txBody>
                    <a:bodyPr/>
                    <a:lstStyle/>
                    <a:p>
                      <a:pPr algn="ctr"/>
                      <a:r>
                        <a:rPr lang="ru-RU" sz="1400" b="1" dirty="0">
                          <a:latin typeface="Times New Roman" pitchFamily="18" charset="0"/>
                          <a:cs typeface="Times New Roman" pitchFamily="18" charset="0"/>
                        </a:rPr>
                        <a:t>18</a:t>
                      </a:r>
                    </a:p>
                  </a:txBody>
                  <a:tcPr marL="68569" marR="68569" marT="34292" marB="34292" anchor="ctr"/>
                </a:tc>
                <a:extLst>
                  <a:ext uri="{0D108BD9-81ED-4DB2-BD59-A6C34878D82A}">
                    <a16:rowId xmlns:a16="http://schemas.microsoft.com/office/drawing/2014/main" val="10011"/>
                  </a:ext>
                </a:extLst>
              </a:tr>
              <a:tr h="283122">
                <a:tc>
                  <a:txBody>
                    <a:bodyPr/>
                    <a:lstStyle/>
                    <a:p>
                      <a:pPr algn="ctr"/>
                      <a:r>
                        <a:rPr lang="ru-RU" sz="1400" b="1" dirty="0">
                          <a:latin typeface="Times New Roman" pitchFamily="18" charset="0"/>
                          <a:cs typeface="Times New Roman" pitchFamily="18" charset="0"/>
                        </a:rPr>
                        <a:t>13</a:t>
                      </a:r>
                    </a:p>
                  </a:txBody>
                  <a:tcPr marL="68569" marR="68569" marT="34291" marB="34291" anchor="ctr"/>
                </a:tc>
                <a:tc>
                  <a:txBody>
                    <a:bodyPr/>
                    <a:lstStyle/>
                    <a:p>
                      <a:pPr algn="l"/>
                      <a:r>
                        <a:rPr lang="ru-RU" sz="1400" b="1" dirty="0">
                          <a:latin typeface="Times New Roman" pitchFamily="18" charset="0"/>
                          <a:cs typeface="Times New Roman" pitchFamily="18" charset="0"/>
                        </a:rPr>
                        <a:t>Структура бюджета городского округа по налоговым доходам в 2024-2025</a:t>
                      </a:r>
                      <a:r>
                        <a:rPr lang="ru-RU" sz="1400" b="1" baseline="0" dirty="0">
                          <a:latin typeface="Times New Roman" pitchFamily="18" charset="0"/>
                          <a:cs typeface="Times New Roman" pitchFamily="18" charset="0"/>
                        </a:rPr>
                        <a:t> </a:t>
                      </a:r>
                      <a:r>
                        <a:rPr lang="ru-RU" sz="1400" b="1" dirty="0">
                          <a:latin typeface="Times New Roman" pitchFamily="18" charset="0"/>
                          <a:cs typeface="Times New Roman" pitchFamily="18" charset="0"/>
                        </a:rPr>
                        <a:t>годах</a:t>
                      </a:r>
                    </a:p>
                  </a:txBody>
                  <a:tcPr marL="68569" marR="68569" marT="34291" marB="34291" anchor="ctr"/>
                </a:tc>
                <a:tc>
                  <a:txBody>
                    <a:bodyPr/>
                    <a:lstStyle/>
                    <a:p>
                      <a:pPr algn="ctr"/>
                      <a:r>
                        <a:rPr lang="ru-RU" sz="1400" b="1" dirty="0">
                          <a:latin typeface="Times New Roman" pitchFamily="18" charset="0"/>
                          <a:cs typeface="Times New Roman" pitchFamily="18" charset="0"/>
                        </a:rPr>
                        <a:t>19</a:t>
                      </a:r>
                    </a:p>
                  </a:txBody>
                  <a:tcPr marL="68569" marR="68569" marT="34291" marB="34291" anchor="ctr"/>
                </a:tc>
                <a:extLst>
                  <a:ext uri="{0D108BD9-81ED-4DB2-BD59-A6C34878D82A}">
                    <a16:rowId xmlns:a16="http://schemas.microsoft.com/office/drawing/2014/main" val="10013"/>
                  </a:ext>
                </a:extLst>
              </a:tr>
              <a:tr h="308561">
                <a:tc>
                  <a:txBody>
                    <a:bodyPr/>
                    <a:lstStyle/>
                    <a:p>
                      <a:pPr algn="ctr"/>
                      <a:r>
                        <a:rPr lang="ru-RU" sz="1400" b="1" dirty="0">
                          <a:latin typeface="Times New Roman" pitchFamily="18" charset="0"/>
                          <a:cs typeface="Times New Roman" pitchFamily="18" charset="0"/>
                        </a:rPr>
                        <a:t>14</a:t>
                      </a:r>
                    </a:p>
                  </a:txBody>
                  <a:tcPr marL="68569" marR="68569" marT="34291" marB="34291" anchor="ctr"/>
                </a:tc>
                <a:tc>
                  <a:txBody>
                    <a:bodyPr/>
                    <a:lstStyle/>
                    <a:p>
                      <a:pPr algn="l"/>
                      <a:r>
                        <a:rPr lang="ru-RU" sz="1400" b="1" dirty="0">
                          <a:latin typeface="Times New Roman" pitchFamily="18" charset="0"/>
                          <a:cs typeface="Times New Roman" pitchFamily="18" charset="0"/>
                        </a:rPr>
                        <a:t>Исполнение бюджета городского округа по налоговым доходам</a:t>
                      </a:r>
                    </a:p>
                  </a:txBody>
                  <a:tcPr marL="68569" marR="68569" marT="34291" marB="34291" anchor="ctr"/>
                </a:tc>
                <a:tc>
                  <a:txBody>
                    <a:bodyPr/>
                    <a:lstStyle/>
                    <a:p>
                      <a:pPr algn="ctr"/>
                      <a:r>
                        <a:rPr lang="ru-RU" sz="1400" b="1" dirty="0">
                          <a:latin typeface="Times New Roman" pitchFamily="18" charset="0"/>
                          <a:cs typeface="Times New Roman" pitchFamily="18" charset="0"/>
                        </a:rPr>
                        <a:t>20</a:t>
                      </a:r>
                    </a:p>
                  </a:txBody>
                  <a:tcPr marL="68569" marR="68569" marT="34291" marB="34291" anchor="ctr"/>
                </a:tc>
                <a:extLst>
                  <a:ext uri="{0D108BD9-81ED-4DB2-BD59-A6C34878D82A}">
                    <a16:rowId xmlns:a16="http://schemas.microsoft.com/office/drawing/2014/main" val="10014"/>
                  </a:ext>
                </a:extLst>
              </a:tr>
              <a:tr h="308561">
                <a:tc>
                  <a:txBody>
                    <a:bodyPr/>
                    <a:lstStyle/>
                    <a:p>
                      <a:pPr algn="ctr"/>
                      <a:r>
                        <a:rPr lang="ru-RU" sz="1400" b="1" dirty="0">
                          <a:latin typeface="Times New Roman" pitchFamily="18" charset="0"/>
                          <a:cs typeface="Times New Roman" pitchFamily="18" charset="0"/>
                        </a:rPr>
                        <a:t>15</a:t>
                      </a:r>
                    </a:p>
                  </a:txBody>
                  <a:tcPr marL="68569" marR="68569" marT="34291" marB="34291" anchor="ctr"/>
                </a:tc>
                <a:tc>
                  <a:txBody>
                    <a:bodyPr/>
                    <a:lstStyle/>
                    <a:p>
                      <a:pPr algn="l"/>
                      <a:r>
                        <a:rPr lang="ru-RU" sz="1400" b="1" dirty="0">
                          <a:latin typeface="Times New Roman" pitchFamily="18" charset="0"/>
                          <a:cs typeface="Times New Roman" pitchFamily="18" charset="0"/>
                        </a:rPr>
                        <a:t>Изменение норматива</a:t>
                      </a:r>
                      <a:r>
                        <a:rPr lang="ru-RU" sz="1400" b="1" baseline="0" dirty="0">
                          <a:latin typeface="Times New Roman" pitchFamily="18" charset="0"/>
                          <a:cs typeface="Times New Roman" pitchFamily="18" charset="0"/>
                        </a:rPr>
                        <a:t> отчислений от налога на доходы физических лиц</a:t>
                      </a:r>
                      <a:endParaRPr lang="ru-RU" sz="1400" b="1" dirty="0">
                        <a:latin typeface="Times New Roman" pitchFamily="18" charset="0"/>
                        <a:cs typeface="Times New Roman" pitchFamily="18" charset="0"/>
                      </a:endParaRPr>
                    </a:p>
                  </a:txBody>
                  <a:tcPr marL="68569" marR="68569" marT="34291" marB="34291" anchor="ctr"/>
                </a:tc>
                <a:tc>
                  <a:txBody>
                    <a:bodyPr/>
                    <a:lstStyle/>
                    <a:p>
                      <a:pPr algn="ctr"/>
                      <a:r>
                        <a:rPr lang="ru-RU" sz="1400" b="1" dirty="0">
                          <a:latin typeface="Times New Roman" pitchFamily="18" charset="0"/>
                          <a:cs typeface="Times New Roman" pitchFamily="18" charset="0"/>
                        </a:rPr>
                        <a:t>21</a:t>
                      </a:r>
                    </a:p>
                  </a:txBody>
                  <a:tcPr marL="68569" marR="68569" marT="34291" marB="34291" anchor="ctr"/>
                </a:tc>
                <a:extLst>
                  <a:ext uri="{0D108BD9-81ED-4DB2-BD59-A6C34878D82A}">
                    <a16:rowId xmlns:a16="http://schemas.microsoft.com/office/drawing/2014/main" val="10015"/>
                  </a:ext>
                </a:extLst>
              </a:tr>
              <a:tr h="308561">
                <a:tc>
                  <a:txBody>
                    <a:bodyPr/>
                    <a:lstStyle/>
                    <a:p>
                      <a:pPr algn="ctr"/>
                      <a:r>
                        <a:rPr lang="ru-RU" sz="1400" b="1" dirty="0">
                          <a:latin typeface="Times New Roman" pitchFamily="18" charset="0"/>
                          <a:cs typeface="Times New Roman" pitchFamily="18" charset="0"/>
                        </a:rPr>
                        <a:t>16</a:t>
                      </a:r>
                    </a:p>
                  </a:txBody>
                  <a:tcPr marL="68569" marR="68569" marT="34291" marB="3429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dirty="0">
                          <a:latin typeface="Times New Roman" pitchFamily="18" charset="0"/>
                          <a:cs typeface="Times New Roman" pitchFamily="18" charset="0"/>
                        </a:rPr>
                        <a:t>Структура бюджета городского округа по неналоговым доходам в 2024-2025 годах</a:t>
                      </a:r>
                    </a:p>
                  </a:txBody>
                  <a:tcPr marL="68569" marR="68569" marT="34291" marB="34291" anchor="ctr"/>
                </a:tc>
                <a:tc>
                  <a:txBody>
                    <a:bodyPr/>
                    <a:lstStyle/>
                    <a:p>
                      <a:pPr algn="ctr"/>
                      <a:r>
                        <a:rPr lang="ru-RU" sz="1400" b="1" dirty="0">
                          <a:latin typeface="Times New Roman" pitchFamily="18" charset="0"/>
                          <a:cs typeface="Times New Roman" pitchFamily="18" charset="0"/>
                        </a:rPr>
                        <a:t>22</a:t>
                      </a:r>
                    </a:p>
                  </a:txBody>
                  <a:tcPr marL="68569" marR="68569" marT="34291" marB="34291" anchor="ctr"/>
                </a:tc>
                <a:extLst>
                  <a:ext uri="{0D108BD9-81ED-4DB2-BD59-A6C34878D82A}">
                    <a16:rowId xmlns:a16="http://schemas.microsoft.com/office/drawing/2014/main" val="10016"/>
                  </a:ext>
                </a:extLst>
              </a:tr>
              <a:tr h="308561">
                <a:tc>
                  <a:txBody>
                    <a:bodyPr/>
                    <a:lstStyle/>
                    <a:p>
                      <a:pPr algn="ctr"/>
                      <a:r>
                        <a:rPr lang="ru-RU" sz="1400" b="1" dirty="0">
                          <a:latin typeface="Times New Roman" pitchFamily="18" charset="0"/>
                          <a:cs typeface="Times New Roman" pitchFamily="18" charset="0"/>
                        </a:rPr>
                        <a:t>17</a:t>
                      </a:r>
                    </a:p>
                  </a:txBody>
                  <a:tcPr marL="68569" marR="68569" marT="34291" marB="3429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b="1" dirty="0">
                          <a:latin typeface="Times New Roman" pitchFamily="18" charset="0"/>
                          <a:cs typeface="Times New Roman" pitchFamily="18" charset="0"/>
                        </a:rPr>
                        <a:t>Исполнение бюджета городского округа по неналоговым доходам</a:t>
                      </a:r>
                    </a:p>
                  </a:txBody>
                  <a:tcPr marL="68569" marR="68569" marT="34291" marB="34291" anchor="ctr"/>
                </a:tc>
                <a:tc>
                  <a:txBody>
                    <a:bodyPr/>
                    <a:lstStyle/>
                    <a:p>
                      <a:pPr algn="ctr"/>
                      <a:r>
                        <a:rPr lang="ru-RU" sz="1400" b="1" dirty="0">
                          <a:latin typeface="Times New Roman" pitchFamily="18" charset="0"/>
                          <a:cs typeface="Times New Roman" pitchFamily="18" charset="0"/>
                        </a:rPr>
                        <a:t>23</a:t>
                      </a:r>
                    </a:p>
                  </a:txBody>
                  <a:tcPr marL="68569" marR="68569" marT="34291" marB="34291" anchor="ctr"/>
                </a:tc>
                <a:extLst>
                  <a:ext uri="{0D108BD9-81ED-4DB2-BD59-A6C34878D82A}">
                    <a16:rowId xmlns:a16="http://schemas.microsoft.com/office/drawing/2014/main" val="10017"/>
                  </a:ext>
                </a:extLst>
              </a:tr>
            </a:tbl>
          </a:graphicData>
        </a:graphic>
      </p:graphicFrame>
      <p:sp>
        <p:nvSpPr>
          <p:cNvPr id="33" name="Прямоугольник 32"/>
          <p:cNvSpPr/>
          <p:nvPr/>
        </p:nvSpPr>
        <p:spPr>
          <a:xfrm>
            <a:off x="3360464" y="-23586"/>
            <a:ext cx="2088966"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Содержание</a:t>
            </a:r>
          </a:p>
        </p:txBody>
      </p:sp>
    </p:spTree>
    <p:extLst>
      <p:ext uri="{BB962C8B-B14F-4D97-AF65-F5344CB8AC3E}">
        <p14:creationId xmlns:p14="http://schemas.microsoft.com/office/powerpoint/2010/main" val="1278880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31899"/>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26989" y="-56567"/>
            <a:ext cx="7829516"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налоговым доходам в 2024-2025 годах,%</a:t>
            </a:r>
          </a:p>
        </p:txBody>
      </p:sp>
      <p:grpSp>
        <p:nvGrpSpPr>
          <p:cNvPr id="2" name="Группа 1"/>
          <p:cNvGrpSpPr/>
          <p:nvPr/>
        </p:nvGrpSpPr>
        <p:grpSpPr>
          <a:xfrm>
            <a:off x="3869547" y="646981"/>
            <a:ext cx="4860385" cy="5702966"/>
            <a:chOff x="-1495154" y="1052736"/>
            <a:chExt cx="7148372" cy="5073662"/>
          </a:xfrm>
        </p:grpSpPr>
        <p:graphicFrame>
          <p:nvGraphicFramePr>
            <p:cNvPr id="20" name="Diagram 4"/>
            <p:cNvGraphicFramePr>
              <a:graphicFrameLocks/>
            </p:cNvGraphicFramePr>
            <p:nvPr>
              <p:extLst>
                <p:ext uri="{D42A27DB-BD31-4B8C-83A1-F6EECF244321}">
                  <p14:modId xmlns:p14="http://schemas.microsoft.com/office/powerpoint/2010/main" val="331469879"/>
                </p:ext>
              </p:extLst>
            </p:nvPr>
          </p:nvGraphicFramePr>
          <p:xfrm>
            <a:off x="-1495154" y="1052736"/>
            <a:ext cx="7148372" cy="5073662"/>
          </p:xfrm>
          <a:graphic>
            <a:graphicData uri="http://schemas.openxmlformats.org/drawingml/2006/chart">
              <c:chart xmlns:c="http://schemas.openxmlformats.org/drawingml/2006/chart" xmlns:r="http://schemas.openxmlformats.org/officeDocument/2006/relationships" r:id="rId4"/>
            </a:graphicData>
          </a:graphic>
        </p:graphicFrame>
        <p:sp>
          <p:nvSpPr>
            <p:cNvPr id="21" name="TextBox 1"/>
            <p:cNvSpPr txBox="1">
              <a:spLocks noChangeArrowheads="1"/>
            </p:cNvSpPr>
            <p:nvPr/>
          </p:nvSpPr>
          <p:spPr bwMode="auto">
            <a:xfrm>
              <a:off x="1621814" y="3424969"/>
              <a:ext cx="1512168" cy="5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800" b="1" dirty="0">
                  <a:ln w="19050">
                    <a:noFill/>
                  </a:ln>
                  <a:solidFill>
                    <a:prstClr val="white"/>
                  </a:solidFill>
                  <a:latin typeface="Times New Roman" pitchFamily="18" charset="0"/>
                  <a:cs typeface="Times New Roman" pitchFamily="18" charset="0"/>
                </a:rPr>
                <a:t>2025 год</a:t>
              </a:r>
            </a:p>
          </p:txBody>
        </p:sp>
      </p:grpSp>
      <p:grpSp>
        <p:nvGrpSpPr>
          <p:cNvPr id="22" name="Группа 21"/>
          <p:cNvGrpSpPr/>
          <p:nvPr/>
        </p:nvGrpSpPr>
        <p:grpSpPr>
          <a:xfrm>
            <a:off x="-334970" y="956941"/>
            <a:ext cx="5138577" cy="5073662"/>
            <a:chOff x="-6740006" y="825248"/>
            <a:chExt cx="7148372" cy="5073662"/>
          </a:xfrm>
        </p:grpSpPr>
        <p:graphicFrame>
          <p:nvGraphicFramePr>
            <p:cNvPr id="23" name="Diagram 4"/>
            <p:cNvGraphicFramePr>
              <a:graphicFrameLocks/>
            </p:cNvGraphicFramePr>
            <p:nvPr>
              <p:extLst>
                <p:ext uri="{D42A27DB-BD31-4B8C-83A1-F6EECF244321}">
                  <p14:modId xmlns:p14="http://schemas.microsoft.com/office/powerpoint/2010/main" val="1646440543"/>
                </p:ext>
              </p:extLst>
            </p:nvPr>
          </p:nvGraphicFramePr>
          <p:xfrm>
            <a:off x="-6740006" y="825248"/>
            <a:ext cx="7148372" cy="5073662"/>
          </p:xfrm>
          <a:graphic>
            <a:graphicData uri="http://schemas.openxmlformats.org/drawingml/2006/chart">
              <c:chart xmlns:c="http://schemas.openxmlformats.org/drawingml/2006/chart" xmlns:r="http://schemas.openxmlformats.org/officeDocument/2006/relationships" r:id="rId5"/>
            </a:graphicData>
          </a:graphic>
        </p:graphicFrame>
        <p:sp>
          <p:nvSpPr>
            <p:cNvPr id="24" name="TextBox 1"/>
            <p:cNvSpPr txBox="1">
              <a:spLocks noChangeArrowheads="1"/>
            </p:cNvSpPr>
            <p:nvPr/>
          </p:nvSpPr>
          <p:spPr bwMode="auto">
            <a:xfrm>
              <a:off x="-3640468" y="3203720"/>
              <a:ext cx="1512168" cy="58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800" b="1" dirty="0">
                  <a:ln w="19050">
                    <a:noFill/>
                  </a:ln>
                  <a:solidFill>
                    <a:prstClr val="white"/>
                  </a:solidFill>
                  <a:latin typeface="Times New Roman" pitchFamily="18" charset="0"/>
                  <a:cs typeface="Times New Roman" pitchFamily="18" charset="0"/>
                </a:rPr>
                <a:t>2024 год</a:t>
              </a:r>
            </a:p>
          </p:txBody>
        </p:sp>
      </p:grpSp>
      <p:grpSp>
        <p:nvGrpSpPr>
          <p:cNvPr id="45" name="Группа 44"/>
          <p:cNvGrpSpPr/>
          <p:nvPr/>
        </p:nvGrpSpPr>
        <p:grpSpPr>
          <a:xfrm>
            <a:off x="184297" y="5473636"/>
            <a:ext cx="8819709" cy="1313478"/>
            <a:chOff x="184297" y="5473636"/>
            <a:chExt cx="8819709" cy="1313478"/>
          </a:xfrm>
        </p:grpSpPr>
        <p:grpSp>
          <p:nvGrpSpPr>
            <p:cNvPr id="38" name="Группа 37"/>
            <p:cNvGrpSpPr/>
            <p:nvPr/>
          </p:nvGrpSpPr>
          <p:grpSpPr>
            <a:xfrm>
              <a:off x="191385" y="5478668"/>
              <a:ext cx="3678162" cy="307777"/>
              <a:chOff x="191385" y="5478668"/>
              <a:chExt cx="3678162" cy="307777"/>
            </a:xfrm>
          </p:grpSpPr>
          <p:sp>
            <p:nvSpPr>
              <p:cNvPr id="3" name="Ромб 2"/>
              <p:cNvSpPr/>
              <p:nvPr/>
            </p:nvSpPr>
            <p:spPr>
              <a:xfrm>
                <a:off x="191385" y="5515598"/>
                <a:ext cx="265814" cy="233916"/>
              </a:xfrm>
              <a:prstGeom prst="diamond">
                <a:avLst/>
              </a:prstGeom>
              <a:solidFill>
                <a:srgbClr val="FF5757"/>
              </a:solidFill>
              <a:ln>
                <a:solidFill>
                  <a:srgbClr val="FF5757"/>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1" name="TextBox 30"/>
              <p:cNvSpPr txBox="1"/>
              <p:nvPr/>
            </p:nvSpPr>
            <p:spPr>
              <a:xfrm>
                <a:off x="462514" y="5478668"/>
                <a:ext cx="3407033"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Налог на доходы физических лиц</a:t>
                </a:r>
              </a:p>
            </p:txBody>
          </p:sp>
        </p:grpSp>
        <p:grpSp>
          <p:nvGrpSpPr>
            <p:cNvPr id="39" name="Группа 38"/>
            <p:cNvGrpSpPr/>
            <p:nvPr/>
          </p:nvGrpSpPr>
          <p:grpSpPr>
            <a:xfrm>
              <a:off x="184297" y="6479337"/>
              <a:ext cx="3685250" cy="307777"/>
              <a:chOff x="186068" y="5780201"/>
              <a:chExt cx="3685250" cy="307777"/>
            </a:xfrm>
          </p:grpSpPr>
          <p:sp>
            <p:nvSpPr>
              <p:cNvPr id="25" name="Ромб 24"/>
              <p:cNvSpPr/>
              <p:nvPr/>
            </p:nvSpPr>
            <p:spPr>
              <a:xfrm>
                <a:off x="186068" y="5837275"/>
                <a:ext cx="265814" cy="233916"/>
              </a:xfrm>
              <a:prstGeom prst="diamond">
                <a:avLst/>
              </a:prstGeom>
              <a:solidFill>
                <a:srgbClr val="CC99FF"/>
              </a:solidFill>
              <a:ln>
                <a:solidFill>
                  <a:srgbClr val="CC99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2" name="TextBox 31"/>
              <p:cNvSpPr txBox="1"/>
              <p:nvPr/>
            </p:nvSpPr>
            <p:spPr>
              <a:xfrm>
                <a:off x="464285" y="5780201"/>
                <a:ext cx="3407033"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Земельный налог</a:t>
                </a:r>
              </a:p>
            </p:txBody>
          </p:sp>
        </p:grpSp>
        <p:grpSp>
          <p:nvGrpSpPr>
            <p:cNvPr id="40" name="Группа 39"/>
            <p:cNvGrpSpPr/>
            <p:nvPr/>
          </p:nvGrpSpPr>
          <p:grpSpPr>
            <a:xfrm>
              <a:off x="4777562" y="5473636"/>
              <a:ext cx="4226444" cy="307777"/>
              <a:chOff x="196700" y="6159430"/>
              <a:chExt cx="4226444" cy="307777"/>
            </a:xfrm>
          </p:grpSpPr>
          <p:sp>
            <p:nvSpPr>
              <p:cNvPr id="26" name="Ромб 25"/>
              <p:cNvSpPr/>
              <p:nvPr/>
            </p:nvSpPr>
            <p:spPr>
              <a:xfrm>
                <a:off x="196700" y="6191693"/>
                <a:ext cx="265814" cy="233916"/>
              </a:xfrm>
              <a:prstGeom prst="diamond">
                <a:avLst/>
              </a:prstGeom>
              <a:solidFill>
                <a:srgbClr val="0070C0"/>
              </a:solidFill>
              <a:ln>
                <a:solidFill>
                  <a:srgbClr val="0070C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3" name="TextBox 32"/>
              <p:cNvSpPr txBox="1"/>
              <p:nvPr/>
            </p:nvSpPr>
            <p:spPr>
              <a:xfrm>
                <a:off x="464285" y="6159430"/>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Налог, взимаемый в связи с применением УСНО</a:t>
                </a:r>
              </a:p>
            </p:txBody>
          </p:sp>
        </p:grpSp>
        <p:grpSp>
          <p:nvGrpSpPr>
            <p:cNvPr id="41" name="Группа 40"/>
            <p:cNvGrpSpPr/>
            <p:nvPr/>
          </p:nvGrpSpPr>
          <p:grpSpPr>
            <a:xfrm>
              <a:off x="191385" y="6156806"/>
              <a:ext cx="4224673" cy="307777"/>
              <a:chOff x="200242" y="6500603"/>
              <a:chExt cx="4224673" cy="307777"/>
            </a:xfrm>
          </p:grpSpPr>
          <p:sp>
            <p:nvSpPr>
              <p:cNvPr id="27" name="Ромб 26"/>
              <p:cNvSpPr/>
              <p:nvPr/>
            </p:nvSpPr>
            <p:spPr>
              <a:xfrm>
                <a:off x="200242" y="6542568"/>
                <a:ext cx="265814" cy="233916"/>
              </a:xfrm>
              <a:prstGeom prst="diamond">
                <a:avLst/>
              </a:prstGeom>
              <a:solidFill>
                <a:srgbClr val="00B050"/>
              </a:solidFill>
              <a:ln>
                <a:solidFill>
                  <a:srgbClr val="00B05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4" name="TextBox 33"/>
              <p:cNvSpPr txBox="1"/>
              <p:nvPr/>
            </p:nvSpPr>
            <p:spPr>
              <a:xfrm>
                <a:off x="466056" y="6500603"/>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Налог на имущество физических лиц</a:t>
                </a:r>
              </a:p>
            </p:txBody>
          </p:sp>
        </p:grpSp>
        <p:grpSp>
          <p:nvGrpSpPr>
            <p:cNvPr id="42" name="Группа 41"/>
            <p:cNvGrpSpPr/>
            <p:nvPr/>
          </p:nvGrpSpPr>
          <p:grpSpPr>
            <a:xfrm>
              <a:off x="191385" y="5812299"/>
              <a:ext cx="4224673" cy="307777"/>
              <a:chOff x="4779333" y="5486322"/>
              <a:chExt cx="4224673" cy="307777"/>
            </a:xfrm>
          </p:grpSpPr>
          <p:sp>
            <p:nvSpPr>
              <p:cNvPr id="28" name="Ромб 27"/>
              <p:cNvSpPr/>
              <p:nvPr/>
            </p:nvSpPr>
            <p:spPr>
              <a:xfrm>
                <a:off x="4779333" y="5526231"/>
                <a:ext cx="265814" cy="233916"/>
              </a:xfrm>
              <a:prstGeom prst="diamond">
                <a:avLst/>
              </a:prstGeom>
              <a:solidFill>
                <a:srgbClr val="00B0F0"/>
              </a:soli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5" name="TextBox 34"/>
              <p:cNvSpPr txBox="1"/>
              <p:nvPr/>
            </p:nvSpPr>
            <p:spPr>
              <a:xfrm>
                <a:off x="5045147" y="5486322"/>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Акцизы</a:t>
                </a:r>
              </a:p>
            </p:txBody>
          </p:sp>
        </p:grpSp>
        <p:grpSp>
          <p:nvGrpSpPr>
            <p:cNvPr id="43" name="Группа 42"/>
            <p:cNvGrpSpPr/>
            <p:nvPr/>
          </p:nvGrpSpPr>
          <p:grpSpPr>
            <a:xfrm>
              <a:off x="4779333" y="6120075"/>
              <a:ext cx="4224673" cy="307777"/>
              <a:chOff x="4779333" y="5849029"/>
              <a:chExt cx="4224673" cy="307777"/>
            </a:xfrm>
          </p:grpSpPr>
          <p:sp>
            <p:nvSpPr>
              <p:cNvPr id="29" name="Ромб 28"/>
              <p:cNvSpPr/>
              <p:nvPr/>
            </p:nvSpPr>
            <p:spPr>
              <a:xfrm>
                <a:off x="4779333" y="5893615"/>
                <a:ext cx="265814" cy="233916"/>
              </a:xfrm>
              <a:prstGeom prst="diamond">
                <a:avLst/>
              </a:prstGeom>
              <a:solidFill>
                <a:srgbClr val="7030A0"/>
              </a:solid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6" name="TextBox 35"/>
              <p:cNvSpPr txBox="1"/>
              <p:nvPr/>
            </p:nvSpPr>
            <p:spPr>
              <a:xfrm>
                <a:off x="5045147" y="5849029"/>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Иные налоговые доходы</a:t>
                </a:r>
              </a:p>
            </p:txBody>
          </p:sp>
        </p:grpSp>
        <p:grpSp>
          <p:nvGrpSpPr>
            <p:cNvPr id="44" name="Группа 43"/>
            <p:cNvGrpSpPr/>
            <p:nvPr/>
          </p:nvGrpSpPr>
          <p:grpSpPr>
            <a:xfrm>
              <a:off x="4779333" y="5791032"/>
              <a:ext cx="4224673" cy="307777"/>
              <a:chOff x="4779333" y="6229756"/>
              <a:chExt cx="4224673" cy="307777"/>
            </a:xfrm>
          </p:grpSpPr>
          <p:sp>
            <p:nvSpPr>
              <p:cNvPr id="30" name="Ромб 29"/>
              <p:cNvSpPr/>
              <p:nvPr/>
            </p:nvSpPr>
            <p:spPr>
              <a:xfrm>
                <a:off x="4779333" y="6266687"/>
                <a:ext cx="265814" cy="233916"/>
              </a:xfrm>
              <a:prstGeom prst="diamond">
                <a:avLst/>
              </a:prstGeom>
              <a:solidFill>
                <a:srgbClr val="FFFF00"/>
              </a:solidFill>
              <a:ln>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7" name="TextBox 36"/>
              <p:cNvSpPr txBox="1"/>
              <p:nvPr/>
            </p:nvSpPr>
            <p:spPr>
              <a:xfrm>
                <a:off x="5045147" y="6229756"/>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Государственная пошлина</a:t>
                </a:r>
              </a:p>
            </p:txBody>
          </p:sp>
        </p:grpSp>
      </p:grpSp>
      <p:sp>
        <p:nvSpPr>
          <p:cNvPr id="46"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19</a:t>
            </a:r>
          </a:p>
        </p:txBody>
      </p:sp>
    </p:spTree>
    <p:extLst>
      <p:ext uri="{BB962C8B-B14F-4D97-AF65-F5344CB8AC3E}">
        <p14:creationId xmlns:p14="http://schemas.microsoft.com/office/powerpoint/2010/main" val="3292509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02720" y="65935"/>
            <a:ext cx="7103355"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налоговым доходам</a:t>
            </a:r>
            <a:endPar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1350446656"/>
              </p:ext>
            </p:extLst>
          </p:nvPr>
        </p:nvGraphicFramePr>
        <p:xfrm>
          <a:off x="71754" y="1138536"/>
          <a:ext cx="9000492" cy="5528012"/>
        </p:xfrm>
        <a:graphic>
          <a:graphicData uri="http://schemas.openxmlformats.org/drawingml/2006/table">
            <a:tbl>
              <a:tblPr>
                <a:tableStyleId>{16D9F66E-5EB9-4882-86FB-DCBF35E3C3E4}</a:tableStyleId>
              </a:tblPr>
              <a:tblGrid>
                <a:gridCol w="1857714">
                  <a:extLst>
                    <a:ext uri="{9D8B030D-6E8A-4147-A177-3AD203B41FA5}">
                      <a16:colId xmlns:a16="http://schemas.microsoft.com/office/drawing/2014/main" val="20000"/>
                    </a:ext>
                  </a:extLst>
                </a:gridCol>
                <a:gridCol w="872455">
                  <a:extLst>
                    <a:ext uri="{9D8B030D-6E8A-4147-A177-3AD203B41FA5}">
                      <a16:colId xmlns:a16="http://schemas.microsoft.com/office/drawing/2014/main" val="20001"/>
                    </a:ext>
                  </a:extLst>
                </a:gridCol>
                <a:gridCol w="1157681">
                  <a:extLst>
                    <a:ext uri="{9D8B030D-6E8A-4147-A177-3AD203B41FA5}">
                      <a16:colId xmlns:a16="http://schemas.microsoft.com/office/drawing/2014/main" val="20002"/>
                    </a:ext>
                  </a:extLst>
                </a:gridCol>
                <a:gridCol w="1048624">
                  <a:extLst>
                    <a:ext uri="{9D8B030D-6E8A-4147-A177-3AD203B41FA5}">
                      <a16:colId xmlns:a16="http://schemas.microsoft.com/office/drawing/2014/main" val="20003"/>
                    </a:ext>
                  </a:extLst>
                </a:gridCol>
                <a:gridCol w="855677">
                  <a:extLst>
                    <a:ext uri="{9D8B030D-6E8A-4147-A177-3AD203B41FA5}">
                      <a16:colId xmlns:a16="http://schemas.microsoft.com/office/drawing/2014/main" val="20004"/>
                    </a:ext>
                  </a:extLst>
                </a:gridCol>
                <a:gridCol w="1241570">
                  <a:extLst>
                    <a:ext uri="{9D8B030D-6E8A-4147-A177-3AD203B41FA5}">
                      <a16:colId xmlns:a16="http://schemas.microsoft.com/office/drawing/2014/main" val="20005"/>
                    </a:ext>
                  </a:extLst>
                </a:gridCol>
                <a:gridCol w="1090569">
                  <a:extLst>
                    <a:ext uri="{9D8B030D-6E8A-4147-A177-3AD203B41FA5}">
                      <a16:colId xmlns:a16="http://schemas.microsoft.com/office/drawing/2014/main" val="20006"/>
                    </a:ext>
                  </a:extLst>
                </a:gridCol>
                <a:gridCol w="876202">
                  <a:extLst>
                    <a:ext uri="{9D8B030D-6E8A-4147-A177-3AD203B41FA5}">
                      <a16:colId xmlns:a16="http://schemas.microsoft.com/office/drawing/2014/main" val="20007"/>
                    </a:ext>
                  </a:extLst>
                </a:gridCol>
              </a:tblGrid>
              <a:tr h="1115625">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2400" u="none" strike="noStrike" dirty="0">
                          <a:effectLst/>
                        </a:rPr>
                        <a:t>Налоговые доходы</a:t>
                      </a:r>
                      <a:endParaRPr lang="ru-RU" sz="2400" b="1" i="0" u="none" strike="noStrike" dirty="0">
                        <a:solidFill>
                          <a:srgbClr val="000000"/>
                        </a:solidFill>
                        <a:effectLst/>
                        <a:latin typeface="Trebuchet MS"/>
                      </a:endParaRPr>
                    </a:p>
                  </a:txBody>
                  <a:tcPr marL="5053" marR="5053" marT="5053"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Исполнено </a:t>
                      </a:r>
                    </a:p>
                    <a:p>
                      <a:pPr algn="ctr" rtl="0" fontAlgn="ctr"/>
                      <a:r>
                        <a:rPr lang="ru-RU" sz="1100" u="none" strike="noStrike" dirty="0">
                          <a:effectLst/>
                        </a:rPr>
                        <a:t>за 2024 год</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Первоначальный план </a:t>
                      </a:r>
                    </a:p>
                    <a:p>
                      <a:pPr algn="ctr" rtl="0" fontAlgn="ctr"/>
                      <a:r>
                        <a:rPr lang="ru-RU" sz="1100" u="none" strike="noStrike" dirty="0">
                          <a:effectLst/>
                        </a:rPr>
                        <a:t>на 2025 год</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Уточненный </a:t>
                      </a:r>
                    </a:p>
                    <a:p>
                      <a:pPr algn="ctr" rtl="0" fontAlgn="ctr"/>
                      <a:r>
                        <a:rPr lang="ru-RU" sz="1100" u="none" strike="noStrike" dirty="0">
                          <a:effectLst/>
                        </a:rPr>
                        <a:t>план </a:t>
                      </a:r>
                    </a:p>
                    <a:p>
                      <a:pPr algn="ctr" rtl="0" fontAlgn="ctr"/>
                      <a:r>
                        <a:rPr lang="ru-RU" sz="1100" u="none" strike="noStrike" dirty="0">
                          <a:effectLst/>
                        </a:rPr>
                        <a:t>на 2025 год</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Исполнено </a:t>
                      </a:r>
                    </a:p>
                    <a:p>
                      <a:pPr algn="ctr" rtl="0" fontAlgn="ctr"/>
                      <a:r>
                        <a:rPr lang="ru-RU" sz="1100" u="none" strike="noStrike" dirty="0">
                          <a:effectLst/>
                        </a:rPr>
                        <a:t>за 2025 год</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 исполнения за 2025 год к первоначальному плану</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 исполнения за 2025 год к уточненному плану</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effectLst/>
                        </a:rPr>
                        <a:t>% исполнения 2025 года к 2024 году</a:t>
                      </a:r>
                      <a:endParaRPr lang="ru-RU" sz="1100" b="1" i="0" u="none" strike="noStrike" dirty="0">
                        <a:solidFill>
                          <a:srgbClr val="000000"/>
                        </a:solidFill>
                        <a:effectLst/>
                        <a:latin typeface="Trebuchet MS"/>
                      </a:endParaRPr>
                    </a:p>
                  </a:txBody>
                  <a:tcPr marL="9525" marR="9525" marT="9525" marB="0" anchor="ctr">
                    <a:cell3D prstMaterial="dkEdge">
                      <a:bevel w="25400" h="25400" prst="angle"/>
                      <a:lightRig rig="flood" dir="t"/>
                    </a:cell3D>
                    <a:solidFill>
                      <a:srgbClr val="A3FFA3"/>
                    </a:solidFill>
                  </a:tcPr>
                </a:tc>
                <a:extLst>
                  <a:ext uri="{0D108BD9-81ED-4DB2-BD59-A6C34878D82A}">
                    <a16:rowId xmlns:a16="http://schemas.microsoft.com/office/drawing/2014/main" val="10000"/>
                  </a:ext>
                </a:extLst>
              </a:tr>
              <a:tr h="598067">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Налог на доходы</a:t>
                      </a:r>
                    </a:p>
                    <a:p>
                      <a:pPr algn="l" rtl="0" fontAlgn="ctr"/>
                      <a:r>
                        <a:rPr lang="ru-RU" sz="1400" u="none" strike="noStrike" baseline="0" dirty="0">
                          <a:effectLst/>
                        </a:rPr>
                        <a:t>  </a:t>
                      </a:r>
                      <a:r>
                        <a:rPr lang="ru-RU" sz="1400" u="none" strike="noStrike" dirty="0">
                          <a:effectLst/>
                        </a:rPr>
                        <a:t>физических лиц</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a:solidFill>
                            <a:schemeClr val="dk1"/>
                          </a:solidFill>
                          <a:effectLst/>
                          <a:latin typeface="+mn-lt"/>
                          <a:ea typeface="+mn-ea"/>
                          <a:cs typeface="+mn-cs"/>
                        </a:rPr>
                        <a:t>552,8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548,8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569,8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a:solidFill>
                            <a:schemeClr val="dk1"/>
                          </a:solidFill>
                          <a:effectLst/>
                          <a:latin typeface="+mn-lt"/>
                          <a:ea typeface="+mn-ea"/>
                          <a:cs typeface="+mn-cs"/>
                        </a:rPr>
                        <a:t>590,1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107,8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103,6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106,7</a:t>
                      </a:r>
                    </a:p>
                  </a:txBody>
                  <a:tcPr marL="9525" marR="9525" marT="9525" marB="0" anchor="ctr"/>
                </a:tc>
                <a:extLst>
                  <a:ext uri="{0D108BD9-81ED-4DB2-BD59-A6C34878D82A}">
                    <a16:rowId xmlns:a16="http://schemas.microsoft.com/office/drawing/2014/main" val="10001"/>
                  </a:ext>
                </a:extLst>
              </a:tr>
              <a:tr h="29903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Акцизы</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chemeClr val="dk1"/>
                          </a:solidFill>
                          <a:effectLst/>
                          <a:latin typeface="+mn-lt"/>
                        </a:rPr>
                        <a:t>12,6</a:t>
                      </a:r>
                      <a:endParaRPr lang="ru-RU" sz="1400" b="0"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13,4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13,4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13,2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98,5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98,5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104,8</a:t>
                      </a:r>
                    </a:p>
                  </a:txBody>
                  <a:tcPr marL="9525" marR="9525" marT="9525" marB="0" anchor="ctr"/>
                </a:tc>
                <a:extLst>
                  <a:ext uri="{0D108BD9-81ED-4DB2-BD59-A6C34878D82A}">
                    <a16:rowId xmlns:a16="http://schemas.microsoft.com/office/drawing/2014/main" val="10002"/>
                  </a:ext>
                </a:extLst>
              </a:tr>
              <a:tr h="58656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Налог на имущество</a:t>
                      </a:r>
                    </a:p>
                    <a:p>
                      <a:pPr algn="l" rtl="0" fontAlgn="ctr"/>
                      <a:r>
                        <a:rPr lang="ru-RU" sz="1400" u="none" strike="noStrike" baseline="0" dirty="0">
                          <a:effectLst/>
                        </a:rPr>
                        <a:t>  </a:t>
                      </a:r>
                      <a:r>
                        <a:rPr lang="ru-RU" sz="1400" u="none" strike="noStrike" dirty="0">
                          <a:effectLst/>
                        </a:rPr>
                        <a:t>физических лиц</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chemeClr val="dk1"/>
                          </a:solidFill>
                          <a:effectLst/>
                          <a:latin typeface="+mn-lt"/>
                        </a:rPr>
                        <a:t>8,9</a:t>
                      </a:r>
                      <a:endParaRPr lang="ru-RU" sz="1400" b="0"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9,5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8,3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8,3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87,4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a:solidFill>
                            <a:schemeClr val="dk1"/>
                          </a:solidFill>
                          <a:effectLst/>
                          <a:latin typeface="+mn-lt"/>
                          <a:ea typeface="+mn-ea"/>
                          <a:cs typeface="+mn-cs"/>
                        </a:rPr>
                        <a:t>93,3</a:t>
                      </a:r>
                    </a:p>
                  </a:txBody>
                  <a:tcPr marL="9525" marR="9525" marT="9525" marB="0" anchor="ctr"/>
                </a:tc>
                <a:extLst>
                  <a:ext uri="{0D108BD9-81ED-4DB2-BD59-A6C34878D82A}">
                    <a16:rowId xmlns:a16="http://schemas.microsoft.com/office/drawing/2014/main" val="10003"/>
                  </a:ext>
                </a:extLst>
              </a:tr>
              <a:tr h="29903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Земельный налог</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chemeClr val="dk1"/>
                          </a:solidFill>
                          <a:effectLst/>
                          <a:latin typeface="+mn-lt"/>
                        </a:rPr>
                        <a:t>13,1</a:t>
                      </a:r>
                      <a:endParaRPr lang="ru-RU" sz="1400" b="0"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11,6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12,2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12,2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105,2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93,1</a:t>
                      </a:r>
                    </a:p>
                  </a:txBody>
                  <a:tcPr marL="9525" marR="9525" marT="9525" marB="0" anchor="ctr"/>
                </a:tc>
                <a:extLst>
                  <a:ext uri="{0D108BD9-81ED-4DB2-BD59-A6C34878D82A}">
                    <a16:rowId xmlns:a16="http://schemas.microsoft.com/office/drawing/2014/main" val="10004"/>
                  </a:ext>
                </a:extLst>
              </a:tr>
              <a:tr h="29903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Налог,</a:t>
                      </a:r>
                      <a:r>
                        <a:rPr lang="ru-RU" sz="1400" u="none" strike="noStrike" baseline="0" dirty="0">
                          <a:effectLst/>
                        </a:rPr>
                        <a:t> взимаемый в</a:t>
                      </a:r>
                    </a:p>
                    <a:p>
                      <a:pPr algn="l" rtl="0" fontAlgn="ctr"/>
                      <a:r>
                        <a:rPr lang="ru-RU" sz="1400" u="none" strike="noStrike" baseline="0" dirty="0">
                          <a:effectLst/>
                        </a:rPr>
                        <a:t>  связи с применением</a:t>
                      </a:r>
                    </a:p>
                    <a:p>
                      <a:pPr algn="l" rtl="0" fontAlgn="ctr"/>
                      <a:r>
                        <a:rPr lang="ru-RU" sz="1400" u="none" strike="noStrike" baseline="0" dirty="0">
                          <a:effectLst/>
                        </a:rPr>
                        <a:t>  УСНО</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b="0" i="0" u="none" strike="noStrike" kern="1200" dirty="0">
                          <a:solidFill>
                            <a:schemeClr val="dk1"/>
                          </a:solidFill>
                          <a:effectLst/>
                          <a:latin typeface="+mn-lt"/>
                          <a:ea typeface="+mn-ea"/>
                          <a:cs typeface="+mn-cs"/>
                        </a:rPr>
                        <a:t>7,4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7,1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7,1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b="0" i="0" u="none" strike="noStrike" kern="1200" dirty="0">
                          <a:solidFill>
                            <a:schemeClr val="dk1"/>
                          </a:solidFill>
                          <a:effectLst/>
                          <a:latin typeface="+mn-lt"/>
                          <a:ea typeface="+mn-ea"/>
                          <a:cs typeface="+mn-cs"/>
                        </a:rPr>
                        <a:t>8,3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116,9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116,9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112,2</a:t>
                      </a:r>
                    </a:p>
                  </a:txBody>
                  <a:tcPr marL="9525" marR="9525" marT="9525" marB="0" anchor="ctr"/>
                </a:tc>
                <a:extLst>
                  <a:ext uri="{0D108BD9-81ED-4DB2-BD59-A6C34878D82A}">
                    <a16:rowId xmlns:a16="http://schemas.microsoft.com/office/drawing/2014/main" val="10005"/>
                  </a:ext>
                </a:extLst>
              </a:tr>
              <a:tr h="58656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Государственная</a:t>
                      </a:r>
                    </a:p>
                    <a:p>
                      <a:pPr algn="l" rtl="0" fontAlgn="ctr"/>
                      <a:r>
                        <a:rPr lang="ru-RU" sz="1400" u="none" strike="noStrike" baseline="0" dirty="0">
                          <a:effectLst/>
                        </a:rPr>
                        <a:t>  </a:t>
                      </a:r>
                      <a:r>
                        <a:rPr lang="ru-RU" sz="1400" u="none" strike="noStrike" dirty="0">
                          <a:effectLst/>
                        </a:rPr>
                        <a:t>пошлина</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a:solidFill>
                            <a:schemeClr val="dk1"/>
                          </a:solidFill>
                          <a:effectLst/>
                          <a:latin typeface="+mn-lt"/>
                          <a:ea typeface="+mn-ea"/>
                          <a:cs typeface="+mn-cs"/>
                        </a:rPr>
                        <a:t>3,4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a:solidFill>
                            <a:schemeClr val="dk1"/>
                          </a:solidFill>
                          <a:effectLst/>
                          <a:latin typeface="+mn-lt"/>
                          <a:ea typeface="+mn-ea"/>
                          <a:cs typeface="+mn-cs"/>
                        </a:rPr>
                        <a:t>5,3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53,0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53,0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155,9</a:t>
                      </a:r>
                    </a:p>
                  </a:txBody>
                  <a:tcPr marL="9525" marR="9525" marT="9525" marB="0" anchor="ctr"/>
                </a:tc>
                <a:extLst>
                  <a:ext uri="{0D108BD9-81ED-4DB2-BD59-A6C34878D82A}">
                    <a16:rowId xmlns:a16="http://schemas.microsoft.com/office/drawing/2014/main" val="10006"/>
                  </a:ext>
                </a:extLst>
              </a:tr>
              <a:tr h="58656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Иные налоговые</a:t>
                      </a:r>
                    </a:p>
                    <a:p>
                      <a:pPr algn="l" rtl="0" fontAlgn="ctr"/>
                      <a:r>
                        <a:rPr lang="ru-RU" sz="1400" u="none" strike="noStrike" baseline="0" dirty="0">
                          <a:effectLst/>
                        </a:rPr>
                        <a:t>  </a:t>
                      </a:r>
                      <a:r>
                        <a:rPr lang="ru-RU" sz="1400" u="none" strike="noStrike" dirty="0">
                          <a:effectLst/>
                        </a:rPr>
                        <a:t>доходы</a:t>
                      </a:r>
                      <a:endParaRPr lang="ru-RU" sz="14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chemeClr val="dk1"/>
                          </a:solidFill>
                          <a:effectLst/>
                          <a:latin typeface="+mn-lt"/>
                        </a:rPr>
                        <a:t>2,2</a:t>
                      </a:r>
                      <a:endParaRPr lang="ru-RU" sz="1400" b="0"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2,6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algn="ctr" defTabSz="914400" rtl="0" eaLnBrk="1" fontAlgn="ctr" latinLnBrk="0" hangingPunct="1"/>
                      <a:r>
                        <a:rPr lang="ru-RU" sz="1400" u="none" strike="noStrike" kern="1200" dirty="0">
                          <a:solidFill>
                            <a:schemeClr val="dk1"/>
                          </a:solidFill>
                          <a:effectLst/>
                          <a:latin typeface="+mn-lt"/>
                          <a:ea typeface="+mn-ea"/>
                          <a:cs typeface="+mn-cs"/>
                        </a:rPr>
                        <a:t>2,5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134,6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140,0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159,1</a:t>
                      </a:r>
                    </a:p>
                  </a:txBody>
                  <a:tcPr marL="9525" marR="9525" marT="9525" marB="0" anchor="ctr"/>
                </a:tc>
                <a:extLst>
                  <a:ext uri="{0D108BD9-81ED-4DB2-BD59-A6C34878D82A}">
                    <a16:rowId xmlns:a16="http://schemas.microsoft.com/office/drawing/2014/main" val="10007"/>
                  </a:ext>
                </a:extLst>
              </a:tr>
              <a:tr h="598067">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b="1" u="none" strike="noStrike" dirty="0">
                          <a:effectLst/>
                        </a:rPr>
                        <a:t>  Итого налоговые</a:t>
                      </a:r>
                    </a:p>
                    <a:p>
                      <a:pPr algn="l" rtl="0" fontAlgn="ctr"/>
                      <a:r>
                        <a:rPr lang="ru-RU" sz="1400" b="1" u="none" strike="noStrike" baseline="0" dirty="0">
                          <a:effectLst/>
                        </a:rPr>
                        <a:t>  </a:t>
                      </a:r>
                      <a:r>
                        <a:rPr lang="ru-RU" sz="1400" b="1" u="none" strike="noStrike" dirty="0">
                          <a:effectLst/>
                        </a:rPr>
                        <a:t>доходы</a:t>
                      </a:r>
                      <a:endParaRPr lang="ru-RU" sz="1400" b="1"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u="none" strike="noStrike" dirty="0">
                          <a:effectLst/>
                        </a:rPr>
                        <a:t>600,4</a:t>
                      </a:r>
                      <a:endParaRPr lang="ru-RU" sz="1400" b="1" i="0" u="none" strike="noStrike" dirty="0">
                        <a:solidFill>
                          <a:srgbClr val="000000"/>
                        </a:solidFill>
                        <a:effectLst/>
                        <a:latin typeface="Trebuchet MS"/>
                      </a:endParaRP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603,0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618,6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640,9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106,3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103,6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106,7</a:t>
                      </a:r>
                    </a:p>
                  </a:txBody>
                  <a:tcPr marL="9525" marR="9525" marT="9525" marB="0" anchor="ctr"/>
                </a:tc>
                <a:extLst>
                  <a:ext uri="{0D108BD9-81ED-4DB2-BD59-A6C34878D82A}">
                    <a16:rowId xmlns:a16="http://schemas.microsoft.com/office/drawing/2014/main" val="10008"/>
                  </a:ext>
                </a:extLst>
              </a:tr>
            </a:tbl>
          </a:graphicData>
        </a:graphic>
      </p:graphicFrame>
      <p:sp>
        <p:nvSpPr>
          <p:cNvPr id="9"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20</a:t>
            </a:r>
          </a:p>
        </p:txBody>
      </p:sp>
      <p:sp>
        <p:nvSpPr>
          <p:cNvPr id="10" name="TextBox 10"/>
          <p:cNvSpPr txBox="1">
            <a:spLocks noChangeArrowheads="1"/>
          </p:cNvSpPr>
          <p:nvPr/>
        </p:nvSpPr>
        <p:spPr bwMode="auto">
          <a:xfrm>
            <a:off x="7575560" y="803371"/>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Tree>
    <p:extLst>
      <p:ext uri="{BB962C8B-B14F-4D97-AF65-F5344CB8AC3E}">
        <p14:creationId xmlns:p14="http://schemas.microsoft.com/office/powerpoint/2010/main" val="1448943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13102" y="76567"/>
            <a:ext cx="7103868"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Изменение норматива отчислений</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от налога на доходы физических лиц, %</a:t>
            </a:r>
          </a:p>
        </p:txBody>
      </p:sp>
      <p:graphicFrame>
        <p:nvGraphicFramePr>
          <p:cNvPr id="8" name="Диаграмма 7"/>
          <p:cNvGraphicFramePr>
            <a:graphicFrameLocks/>
          </p:cNvGraphicFramePr>
          <p:nvPr>
            <p:extLst>
              <p:ext uri="{D42A27DB-BD31-4B8C-83A1-F6EECF244321}">
                <p14:modId xmlns:p14="http://schemas.microsoft.com/office/powerpoint/2010/main" val="2046974997"/>
              </p:ext>
            </p:extLst>
          </p:nvPr>
        </p:nvGraphicFramePr>
        <p:xfrm>
          <a:off x="0" y="856309"/>
          <a:ext cx="9229060" cy="5541963"/>
        </p:xfrm>
        <a:graphic>
          <a:graphicData uri="http://schemas.openxmlformats.org/drawingml/2006/chart">
            <c:chart xmlns:c="http://schemas.openxmlformats.org/drawingml/2006/chart" xmlns:r="http://schemas.openxmlformats.org/officeDocument/2006/relationships" r:id="rId4"/>
          </a:graphicData>
        </a:graphic>
      </p:graphicFrame>
      <p:sp>
        <p:nvSpPr>
          <p:cNvPr id="9"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21</a:t>
            </a:r>
          </a:p>
        </p:txBody>
      </p:sp>
    </p:spTree>
    <p:extLst>
      <p:ext uri="{BB962C8B-B14F-4D97-AF65-F5344CB8AC3E}">
        <p14:creationId xmlns:p14="http://schemas.microsoft.com/office/powerpoint/2010/main" val="3168413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56509" y="60400"/>
            <a:ext cx="8230266"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неналоговым доходам в 2024-2025 годах,%</a:t>
            </a:r>
          </a:p>
        </p:txBody>
      </p:sp>
      <p:grpSp>
        <p:nvGrpSpPr>
          <p:cNvPr id="12" name="Группа 11"/>
          <p:cNvGrpSpPr/>
          <p:nvPr/>
        </p:nvGrpSpPr>
        <p:grpSpPr>
          <a:xfrm>
            <a:off x="4178595" y="1240901"/>
            <a:ext cx="4888951" cy="4356656"/>
            <a:chOff x="0" y="983730"/>
            <a:chExt cx="4888951" cy="4356656"/>
          </a:xfrm>
        </p:grpSpPr>
        <p:grpSp>
          <p:nvGrpSpPr>
            <p:cNvPr id="2" name="Группа 1"/>
            <p:cNvGrpSpPr/>
            <p:nvPr/>
          </p:nvGrpSpPr>
          <p:grpSpPr>
            <a:xfrm>
              <a:off x="0" y="983730"/>
              <a:ext cx="4888951" cy="4096161"/>
              <a:chOff x="714405" y="1028731"/>
              <a:chExt cx="8955080" cy="5781162"/>
            </a:xfrm>
          </p:grpSpPr>
          <p:graphicFrame>
            <p:nvGraphicFramePr>
              <p:cNvPr id="3" name="차트 3"/>
              <p:cNvGraphicFramePr>
                <a:graphicFrameLocks/>
              </p:cNvGraphicFramePr>
              <p:nvPr>
                <p:extLst>
                  <p:ext uri="{D42A27DB-BD31-4B8C-83A1-F6EECF244321}">
                    <p14:modId xmlns:p14="http://schemas.microsoft.com/office/powerpoint/2010/main" val="327645543"/>
                  </p:ext>
                </p:extLst>
              </p:nvPr>
            </p:nvGraphicFramePr>
            <p:xfrm>
              <a:off x="714405" y="1028731"/>
              <a:ext cx="8955080" cy="5781162"/>
            </p:xfrm>
            <a:graphic>
              <a:graphicData uri="http://schemas.openxmlformats.org/drawingml/2006/chart">
                <c:chart xmlns:c="http://schemas.openxmlformats.org/drawingml/2006/chart" xmlns:r="http://schemas.openxmlformats.org/officeDocument/2006/relationships" r:id="rId4"/>
              </a:graphicData>
            </a:graphic>
          </p:graphicFrame>
          <p:sp>
            <p:nvSpPr>
              <p:cNvPr id="9" name="Oval 49"/>
              <p:cNvSpPr>
                <a:spLocks noChangeArrowheads="1"/>
              </p:cNvSpPr>
              <p:nvPr/>
            </p:nvSpPr>
            <p:spPr bwMode="auto">
              <a:xfrm>
                <a:off x="4297693" y="2936133"/>
                <a:ext cx="1857374" cy="851298"/>
              </a:xfrm>
              <a:prstGeom prst="ellipse">
                <a:avLst/>
              </a:prstGeom>
              <a:gradFill rotWithShape="1">
                <a:gsLst>
                  <a:gs pos="0">
                    <a:srgbClr val="000000">
                      <a:lumMod val="75000"/>
                      <a:lumOff val="25000"/>
                    </a:srgbClr>
                  </a:gs>
                  <a:gs pos="50000">
                    <a:srgbClr val="FFFFFF"/>
                  </a:gs>
                  <a:gs pos="100000">
                    <a:srgbClr val="000000">
                      <a:lumMod val="75000"/>
                      <a:lumOff val="25000"/>
                    </a:srgbClr>
                  </a:gs>
                </a:gsLst>
                <a:lin ang="0" scaled="1"/>
              </a:gradFill>
              <a:ln w="9525" algn="ctr">
                <a:noFill/>
                <a:round/>
                <a:headEnd/>
                <a:tailEnd/>
              </a:ln>
            </p:spPr>
            <p:txBody>
              <a:bodyPr wrap="none" anchor="ctr"/>
              <a:lstStyle/>
              <a:p>
                <a:pPr defTabSz="914400">
                  <a:defRPr/>
                </a:pPr>
                <a:endParaRPr lang="ko-KR" altLang="en-US" kern="0">
                  <a:solidFill>
                    <a:sysClr val="windowText" lastClr="000000"/>
                  </a:solidFill>
                  <a:latin typeface="굴림" charset="-127"/>
                  <a:ea typeface="굴림" charset="-127"/>
                </a:endParaRPr>
              </a:p>
            </p:txBody>
          </p:sp>
          <p:sp>
            <p:nvSpPr>
              <p:cNvPr id="10" name="Oval 50"/>
              <p:cNvSpPr>
                <a:spLocks noChangeArrowheads="1"/>
              </p:cNvSpPr>
              <p:nvPr/>
            </p:nvSpPr>
            <p:spPr bwMode="auto">
              <a:xfrm>
                <a:off x="4384393" y="3069483"/>
                <a:ext cx="1675639" cy="723900"/>
              </a:xfrm>
              <a:prstGeom prst="ellipse">
                <a:avLst/>
              </a:prstGeom>
              <a:gradFill rotWithShape="1">
                <a:gsLst>
                  <a:gs pos="0">
                    <a:srgbClr val="000000">
                      <a:lumMod val="75000"/>
                      <a:lumOff val="25000"/>
                    </a:srgbClr>
                  </a:gs>
                  <a:gs pos="50000">
                    <a:srgbClr val="808080">
                      <a:lumMod val="60000"/>
                      <a:lumOff val="40000"/>
                    </a:srgbClr>
                  </a:gs>
                  <a:gs pos="100000">
                    <a:srgbClr val="808080">
                      <a:lumMod val="75000"/>
                    </a:srgbClr>
                  </a:gs>
                </a:gsLst>
                <a:lin ang="0" scaled="1"/>
              </a:gradFill>
              <a:ln w="9525" algn="ctr">
                <a:noFill/>
                <a:round/>
                <a:headEnd/>
                <a:tailEnd/>
              </a:ln>
            </p:spPr>
            <p:txBody>
              <a:bodyPr wrap="none" anchor="ctr"/>
              <a:lstStyle/>
              <a:p>
                <a:pPr defTabSz="914400">
                  <a:defRPr/>
                </a:pPr>
                <a:endParaRPr lang="ko-KR" altLang="en-US" kern="0">
                  <a:solidFill>
                    <a:sysClr val="windowText" lastClr="000000"/>
                  </a:solidFill>
                  <a:latin typeface="굴림" charset="-127"/>
                  <a:ea typeface="굴림" charset="-127"/>
                </a:endParaRPr>
              </a:p>
            </p:txBody>
          </p:sp>
        </p:grpSp>
        <p:sp>
          <p:nvSpPr>
            <p:cNvPr id="11" name="TextBox 1"/>
            <p:cNvSpPr txBox="1">
              <a:spLocks noChangeArrowheads="1"/>
            </p:cNvSpPr>
            <p:nvPr/>
          </p:nvSpPr>
          <p:spPr bwMode="auto">
            <a:xfrm>
              <a:off x="1898109" y="4674549"/>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800" b="1" dirty="0">
                  <a:ln w="19050">
                    <a:noFill/>
                  </a:ln>
                  <a:solidFill>
                    <a:srgbClr val="002060"/>
                  </a:solidFill>
                  <a:latin typeface="Times New Roman" pitchFamily="18" charset="0"/>
                  <a:cs typeface="Times New Roman" pitchFamily="18" charset="0"/>
                </a:rPr>
                <a:t>2025 год</a:t>
              </a:r>
            </a:p>
          </p:txBody>
        </p:sp>
      </p:grpSp>
      <p:grpSp>
        <p:nvGrpSpPr>
          <p:cNvPr id="13" name="Группа 12"/>
          <p:cNvGrpSpPr/>
          <p:nvPr/>
        </p:nvGrpSpPr>
        <p:grpSpPr>
          <a:xfrm>
            <a:off x="23289" y="1163733"/>
            <a:ext cx="4888951" cy="4309903"/>
            <a:chOff x="0" y="983730"/>
            <a:chExt cx="4888951" cy="4309903"/>
          </a:xfrm>
        </p:grpSpPr>
        <p:grpSp>
          <p:nvGrpSpPr>
            <p:cNvPr id="14" name="Группа 13"/>
            <p:cNvGrpSpPr/>
            <p:nvPr/>
          </p:nvGrpSpPr>
          <p:grpSpPr>
            <a:xfrm>
              <a:off x="0" y="983730"/>
              <a:ext cx="4888951" cy="4096161"/>
              <a:chOff x="714405" y="1028731"/>
              <a:chExt cx="8955080" cy="5781162"/>
            </a:xfrm>
          </p:grpSpPr>
          <p:graphicFrame>
            <p:nvGraphicFramePr>
              <p:cNvPr id="16" name="차트 3"/>
              <p:cNvGraphicFramePr>
                <a:graphicFrameLocks/>
              </p:cNvGraphicFramePr>
              <p:nvPr>
                <p:extLst>
                  <p:ext uri="{D42A27DB-BD31-4B8C-83A1-F6EECF244321}">
                    <p14:modId xmlns:p14="http://schemas.microsoft.com/office/powerpoint/2010/main" val="238240104"/>
                  </p:ext>
                </p:extLst>
              </p:nvPr>
            </p:nvGraphicFramePr>
            <p:xfrm>
              <a:off x="714405" y="1028731"/>
              <a:ext cx="8955080" cy="5781162"/>
            </p:xfrm>
            <a:graphic>
              <a:graphicData uri="http://schemas.openxmlformats.org/drawingml/2006/chart">
                <c:chart xmlns:c="http://schemas.openxmlformats.org/drawingml/2006/chart" xmlns:r="http://schemas.openxmlformats.org/officeDocument/2006/relationships" r:id="rId5"/>
              </a:graphicData>
            </a:graphic>
          </p:graphicFrame>
          <p:sp>
            <p:nvSpPr>
              <p:cNvPr id="17" name="Oval 49"/>
              <p:cNvSpPr>
                <a:spLocks noChangeArrowheads="1"/>
              </p:cNvSpPr>
              <p:nvPr/>
            </p:nvSpPr>
            <p:spPr bwMode="auto">
              <a:xfrm>
                <a:off x="4297693" y="2936133"/>
                <a:ext cx="1857374" cy="851298"/>
              </a:xfrm>
              <a:prstGeom prst="ellipse">
                <a:avLst/>
              </a:prstGeom>
              <a:gradFill rotWithShape="1">
                <a:gsLst>
                  <a:gs pos="0">
                    <a:srgbClr val="000000">
                      <a:lumMod val="75000"/>
                      <a:lumOff val="25000"/>
                    </a:srgbClr>
                  </a:gs>
                  <a:gs pos="50000">
                    <a:srgbClr val="FFFFFF"/>
                  </a:gs>
                  <a:gs pos="100000">
                    <a:srgbClr val="000000">
                      <a:lumMod val="75000"/>
                      <a:lumOff val="25000"/>
                    </a:srgbClr>
                  </a:gs>
                </a:gsLst>
                <a:lin ang="0" scaled="1"/>
              </a:gradFill>
              <a:ln w="9525" algn="ctr">
                <a:noFill/>
                <a:round/>
                <a:headEnd/>
                <a:tailEnd/>
              </a:ln>
            </p:spPr>
            <p:txBody>
              <a:bodyPr wrap="none" anchor="ctr"/>
              <a:lstStyle/>
              <a:p>
                <a:pPr defTabSz="914400">
                  <a:defRPr/>
                </a:pPr>
                <a:endParaRPr lang="ko-KR" altLang="en-US" kern="0">
                  <a:solidFill>
                    <a:sysClr val="windowText" lastClr="000000"/>
                  </a:solidFill>
                  <a:latin typeface="굴림" charset="-127"/>
                  <a:ea typeface="굴림" charset="-127"/>
                </a:endParaRPr>
              </a:p>
            </p:txBody>
          </p:sp>
          <p:sp>
            <p:nvSpPr>
              <p:cNvPr id="18" name="Oval 50"/>
              <p:cNvSpPr>
                <a:spLocks noChangeArrowheads="1"/>
              </p:cNvSpPr>
              <p:nvPr/>
            </p:nvSpPr>
            <p:spPr bwMode="auto">
              <a:xfrm>
                <a:off x="4384393" y="3069483"/>
                <a:ext cx="1675639" cy="723900"/>
              </a:xfrm>
              <a:prstGeom prst="ellipse">
                <a:avLst/>
              </a:prstGeom>
              <a:gradFill rotWithShape="1">
                <a:gsLst>
                  <a:gs pos="0">
                    <a:srgbClr val="000000">
                      <a:lumMod val="75000"/>
                      <a:lumOff val="25000"/>
                    </a:srgbClr>
                  </a:gs>
                  <a:gs pos="50000">
                    <a:srgbClr val="808080">
                      <a:lumMod val="60000"/>
                      <a:lumOff val="40000"/>
                    </a:srgbClr>
                  </a:gs>
                  <a:gs pos="100000">
                    <a:srgbClr val="808080">
                      <a:lumMod val="75000"/>
                    </a:srgbClr>
                  </a:gs>
                </a:gsLst>
                <a:lin ang="0" scaled="1"/>
              </a:gradFill>
              <a:ln w="9525" algn="ctr">
                <a:noFill/>
                <a:round/>
                <a:headEnd/>
                <a:tailEnd/>
              </a:ln>
            </p:spPr>
            <p:txBody>
              <a:bodyPr wrap="none" anchor="ctr"/>
              <a:lstStyle/>
              <a:p>
                <a:pPr defTabSz="914400">
                  <a:defRPr/>
                </a:pPr>
                <a:endParaRPr lang="ko-KR" altLang="en-US" kern="0">
                  <a:solidFill>
                    <a:sysClr val="windowText" lastClr="000000"/>
                  </a:solidFill>
                  <a:latin typeface="굴림" charset="-127"/>
                  <a:ea typeface="굴림" charset="-127"/>
                </a:endParaRPr>
              </a:p>
            </p:txBody>
          </p:sp>
        </p:grpSp>
        <p:sp>
          <p:nvSpPr>
            <p:cNvPr id="15" name="TextBox 1"/>
            <p:cNvSpPr txBox="1">
              <a:spLocks noChangeArrowheads="1"/>
            </p:cNvSpPr>
            <p:nvPr/>
          </p:nvSpPr>
          <p:spPr bwMode="auto">
            <a:xfrm>
              <a:off x="1898108" y="4627796"/>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800" b="1" dirty="0">
                  <a:ln w="19050">
                    <a:noFill/>
                  </a:ln>
                  <a:solidFill>
                    <a:srgbClr val="002060"/>
                  </a:solidFill>
                  <a:latin typeface="Times New Roman" pitchFamily="18" charset="0"/>
                  <a:cs typeface="Times New Roman" pitchFamily="18" charset="0"/>
                </a:rPr>
                <a:t>2024 год</a:t>
              </a:r>
            </a:p>
          </p:txBody>
        </p:sp>
      </p:grpSp>
      <p:grpSp>
        <p:nvGrpSpPr>
          <p:cNvPr id="19" name="Группа 18"/>
          <p:cNvGrpSpPr/>
          <p:nvPr/>
        </p:nvGrpSpPr>
        <p:grpSpPr>
          <a:xfrm>
            <a:off x="191385" y="5473636"/>
            <a:ext cx="8952615" cy="1280821"/>
            <a:chOff x="191385" y="5473636"/>
            <a:chExt cx="8952615" cy="1280821"/>
          </a:xfrm>
        </p:grpSpPr>
        <p:grpSp>
          <p:nvGrpSpPr>
            <p:cNvPr id="20" name="Группа 19"/>
            <p:cNvGrpSpPr/>
            <p:nvPr/>
          </p:nvGrpSpPr>
          <p:grpSpPr>
            <a:xfrm>
              <a:off x="191385" y="5478668"/>
              <a:ext cx="3987210" cy="307777"/>
              <a:chOff x="191385" y="5478668"/>
              <a:chExt cx="3987210" cy="307777"/>
            </a:xfrm>
          </p:grpSpPr>
          <p:sp>
            <p:nvSpPr>
              <p:cNvPr id="39" name="Ромб 38"/>
              <p:cNvSpPr/>
              <p:nvPr/>
            </p:nvSpPr>
            <p:spPr>
              <a:xfrm>
                <a:off x="191385" y="5515598"/>
                <a:ext cx="265814" cy="233916"/>
              </a:xfrm>
              <a:prstGeom prst="diamond">
                <a:avLst/>
              </a:prstGeom>
              <a:solidFill>
                <a:srgbClr val="FFC000"/>
              </a:solidFill>
              <a:ln>
                <a:solidFill>
                  <a:srgbClr val="FFC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40" name="TextBox 39"/>
              <p:cNvSpPr txBox="1"/>
              <p:nvPr/>
            </p:nvSpPr>
            <p:spPr>
              <a:xfrm>
                <a:off x="462514" y="5478668"/>
                <a:ext cx="3716081"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Доходы в виде аренды за земельные участки</a:t>
                </a:r>
              </a:p>
            </p:txBody>
          </p:sp>
        </p:grpSp>
        <p:grpSp>
          <p:nvGrpSpPr>
            <p:cNvPr id="21" name="Группа 20"/>
            <p:cNvGrpSpPr/>
            <p:nvPr/>
          </p:nvGrpSpPr>
          <p:grpSpPr>
            <a:xfrm>
              <a:off x="4779333" y="6419649"/>
              <a:ext cx="3685250" cy="307777"/>
              <a:chOff x="4781104" y="5720513"/>
              <a:chExt cx="3685250" cy="307777"/>
            </a:xfrm>
          </p:grpSpPr>
          <p:sp>
            <p:nvSpPr>
              <p:cNvPr id="37" name="Ромб 36"/>
              <p:cNvSpPr/>
              <p:nvPr/>
            </p:nvSpPr>
            <p:spPr>
              <a:xfrm>
                <a:off x="4781104" y="5777587"/>
                <a:ext cx="265814" cy="233916"/>
              </a:xfrm>
              <a:prstGeom prst="diamond">
                <a:avLst/>
              </a:prstGeom>
              <a:solidFill>
                <a:srgbClr val="72AF2F"/>
              </a:solidFill>
              <a:ln>
                <a:solidFill>
                  <a:srgbClr val="92D05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8" name="TextBox 37"/>
              <p:cNvSpPr txBox="1"/>
              <p:nvPr/>
            </p:nvSpPr>
            <p:spPr>
              <a:xfrm>
                <a:off x="5059321" y="5720513"/>
                <a:ext cx="3407033"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Прочие неналоговые доходы</a:t>
                </a:r>
              </a:p>
            </p:txBody>
          </p:sp>
        </p:grpSp>
        <p:grpSp>
          <p:nvGrpSpPr>
            <p:cNvPr id="22" name="Группа 21"/>
            <p:cNvGrpSpPr/>
            <p:nvPr/>
          </p:nvGrpSpPr>
          <p:grpSpPr>
            <a:xfrm>
              <a:off x="4777562" y="5473636"/>
              <a:ext cx="4226444" cy="307777"/>
              <a:chOff x="196700" y="6159430"/>
              <a:chExt cx="4226444" cy="307777"/>
            </a:xfrm>
          </p:grpSpPr>
          <p:sp>
            <p:nvSpPr>
              <p:cNvPr id="35" name="Ромб 34"/>
              <p:cNvSpPr/>
              <p:nvPr/>
            </p:nvSpPr>
            <p:spPr>
              <a:xfrm>
                <a:off x="196700" y="6191693"/>
                <a:ext cx="265814" cy="233916"/>
              </a:xfrm>
              <a:prstGeom prst="diamond">
                <a:avLst/>
              </a:prstGeom>
              <a:gradFill flip="none" rotWithShape="1">
                <a:gsLst>
                  <a:gs pos="55000">
                    <a:srgbClr val="FF4B94"/>
                  </a:gs>
                  <a:gs pos="33000">
                    <a:srgbClr val="FF0066"/>
                  </a:gs>
                  <a:gs pos="72000">
                    <a:srgbClr val="FF0066"/>
                  </a:gs>
                </a:gsLst>
                <a:lin ang="13500000" scaled="1"/>
                <a:tileRect/>
              </a:gradFill>
              <a:ln>
                <a:solidFill>
                  <a:srgbClr val="FF0066"/>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6" name="TextBox 35"/>
              <p:cNvSpPr txBox="1"/>
              <p:nvPr/>
            </p:nvSpPr>
            <p:spPr>
              <a:xfrm>
                <a:off x="464285" y="6159430"/>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Доходы от продажи земельных участков</a:t>
                </a:r>
              </a:p>
            </p:txBody>
          </p:sp>
        </p:grpSp>
        <p:grpSp>
          <p:nvGrpSpPr>
            <p:cNvPr id="23" name="Группа 22"/>
            <p:cNvGrpSpPr/>
            <p:nvPr/>
          </p:nvGrpSpPr>
          <p:grpSpPr>
            <a:xfrm>
              <a:off x="191385" y="6231237"/>
              <a:ext cx="4224673" cy="523220"/>
              <a:chOff x="200242" y="6575034"/>
              <a:chExt cx="4224673" cy="523220"/>
            </a:xfrm>
          </p:grpSpPr>
          <p:sp>
            <p:nvSpPr>
              <p:cNvPr id="33" name="Ромб 32"/>
              <p:cNvSpPr/>
              <p:nvPr/>
            </p:nvSpPr>
            <p:spPr>
              <a:xfrm>
                <a:off x="200242" y="6731552"/>
                <a:ext cx="265814" cy="233916"/>
              </a:xfrm>
              <a:prstGeom prst="diamond">
                <a:avLst/>
              </a:prstGeom>
              <a:solidFill>
                <a:srgbClr val="00B0F0"/>
              </a:soli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4" name="TextBox 33"/>
              <p:cNvSpPr txBox="1"/>
              <p:nvPr/>
            </p:nvSpPr>
            <p:spPr>
              <a:xfrm>
                <a:off x="466056" y="6575034"/>
                <a:ext cx="3958859" cy="523220"/>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Доходы от оказания платных услуг и компенсации затрат государству</a:t>
                </a:r>
              </a:p>
            </p:txBody>
          </p:sp>
        </p:grpSp>
        <p:grpSp>
          <p:nvGrpSpPr>
            <p:cNvPr id="24" name="Группа 23"/>
            <p:cNvGrpSpPr/>
            <p:nvPr/>
          </p:nvGrpSpPr>
          <p:grpSpPr>
            <a:xfrm>
              <a:off x="191385" y="5865464"/>
              <a:ext cx="4224673" cy="307777"/>
              <a:chOff x="4779333" y="5539487"/>
              <a:chExt cx="4224673" cy="307777"/>
            </a:xfrm>
          </p:grpSpPr>
          <p:sp>
            <p:nvSpPr>
              <p:cNvPr id="31" name="Ромб 30"/>
              <p:cNvSpPr/>
              <p:nvPr/>
            </p:nvSpPr>
            <p:spPr>
              <a:xfrm>
                <a:off x="4779333" y="5590029"/>
                <a:ext cx="265814" cy="233916"/>
              </a:xfrm>
              <a:prstGeom prst="diamond">
                <a:avLst/>
              </a:prstGeom>
              <a:solidFill>
                <a:srgbClr val="7030A0"/>
              </a:solid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2" name="TextBox 31"/>
              <p:cNvSpPr txBox="1"/>
              <p:nvPr/>
            </p:nvSpPr>
            <p:spPr>
              <a:xfrm>
                <a:off x="5045147" y="5539487"/>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Доходы от сдачи в аренду имущества</a:t>
                </a:r>
              </a:p>
            </p:txBody>
          </p:sp>
        </p:grpSp>
        <p:grpSp>
          <p:nvGrpSpPr>
            <p:cNvPr id="25" name="Группа 24"/>
            <p:cNvGrpSpPr/>
            <p:nvPr/>
          </p:nvGrpSpPr>
          <p:grpSpPr>
            <a:xfrm>
              <a:off x="4779333" y="6120075"/>
              <a:ext cx="4224673" cy="307777"/>
              <a:chOff x="4779333" y="5849029"/>
              <a:chExt cx="4224673" cy="307777"/>
            </a:xfrm>
          </p:grpSpPr>
          <p:sp>
            <p:nvSpPr>
              <p:cNvPr id="29" name="Ромб 28"/>
              <p:cNvSpPr/>
              <p:nvPr/>
            </p:nvSpPr>
            <p:spPr>
              <a:xfrm>
                <a:off x="4779333" y="5893615"/>
                <a:ext cx="265814" cy="233916"/>
              </a:xfrm>
              <a:prstGeom prst="diamond">
                <a:avLst/>
              </a:prstGeom>
              <a:solidFill>
                <a:srgbClr val="FF2F2F"/>
              </a:solidFill>
              <a:ln>
                <a:solidFill>
                  <a:srgbClr val="FF2F2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0" name="TextBox 29"/>
              <p:cNvSpPr txBox="1"/>
              <p:nvPr/>
            </p:nvSpPr>
            <p:spPr>
              <a:xfrm>
                <a:off x="5045147" y="5849029"/>
                <a:ext cx="3958859"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Штрафы</a:t>
                </a:r>
              </a:p>
            </p:txBody>
          </p:sp>
        </p:grpSp>
        <p:grpSp>
          <p:nvGrpSpPr>
            <p:cNvPr id="26" name="Группа 25"/>
            <p:cNvGrpSpPr/>
            <p:nvPr/>
          </p:nvGrpSpPr>
          <p:grpSpPr>
            <a:xfrm>
              <a:off x="4779333" y="5791032"/>
              <a:ext cx="4364667" cy="307777"/>
              <a:chOff x="4779333" y="6229756"/>
              <a:chExt cx="4364667" cy="307777"/>
            </a:xfrm>
          </p:grpSpPr>
          <p:sp>
            <p:nvSpPr>
              <p:cNvPr id="27" name="Ромб 26"/>
              <p:cNvSpPr/>
              <p:nvPr/>
            </p:nvSpPr>
            <p:spPr>
              <a:xfrm>
                <a:off x="4779333" y="6266687"/>
                <a:ext cx="265814" cy="233916"/>
              </a:xfrm>
              <a:prstGeom prst="diamond">
                <a:avLst/>
              </a:prstGeom>
              <a:solidFill>
                <a:srgbClr val="0000FF"/>
              </a:solidFill>
              <a:ln>
                <a:solidFill>
                  <a:srgbClr val="0000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8" name="TextBox 27"/>
              <p:cNvSpPr txBox="1"/>
              <p:nvPr/>
            </p:nvSpPr>
            <p:spPr>
              <a:xfrm>
                <a:off x="5045147" y="6229756"/>
                <a:ext cx="4098853"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Плата за увеличение площади земельных участков</a:t>
                </a:r>
              </a:p>
            </p:txBody>
          </p:sp>
        </p:grpSp>
      </p:grpSp>
      <p:sp>
        <p:nvSpPr>
          <p:cNvPr id="41"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22</a:t>
            </a:r>
          </a:p>
        </p:txBody>
      </p:sp>
    </p:spTree>
    <p:extLst>
      <p:ext uri="{BB962C8B-B14F-4D97-AF65-F5344CB8AC3E}">
        <p14:creationId xmlns:p14="http://schemas.microsoft.com/office/powerpoint/2010/main" val="3354946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23984" y="65935"/>
            <a:ext cx="7103355"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неналоговым доходам</a:t>
            </a:r>
            <a:endPar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3732076358"/>
              </p:ext>
            </p:extLst>
          </p:nvPr>
        </p:nvGraphicFramePr>
        <p:xfrm>
          <a:off x="69701" y="1143153"/>
          <a:ext cx="9004597" cy="5330218"/>
        </p:xfrm>
        <a:graphic>
          <a:graphicData uri="http://schemas.openxmlformats.org/drawingml/2006/table">
            <a:tbl>
              <a:tblPr>
                <a:tableStyleId>{8A107856-5554-42FB-B03E-39F5DBC370BA}</a:tableStyleId>
              </a:tblPr>
              <a:tblGrid>
                <a:gridCol w="1848886">
                  <a:extLst>
                    <a:ext uri="{9D8B030D-6E8A-4147-A177-3AD203B41FA5}">
                      <a16:colId xmlns:a16="http://schemas.microsoft.com/office/drawing/2014/main" val="20000"/>
                    </a:ext>
                  </a:extLst>
                </a:gridCol>
                <a:gridCol w="871869">
                  <a:extLst>
                    <a:ext uri="{9D8B030D-6E8A-4147-A177-3AD203B41FA5}">
                      <a16:colId xmlns:a16="http://schemas.microsoft.com/office/drawing/2014/main" val="20001"/>
                    </a:ext>
                  </a:extLst>
                </a:gridCol>
                <a:gridCol w="1158233">
                  <a:extLst>
                    <a:ext uri="{9D8B030D-6E8A-4147-A177-3AD203B41FA5}">
                      <a16:colId xmlns:a16="http://schemas.microsoft.com/office/drawing/2014/main" val="20002"/>
                    </a:ext>
                  </a:extLst>
                </a:gridCol>
                <a:gridCol w="951450">
                  <a:extLst>
                    <a:ext uri="{9D8B030D-6E8A-4147-A177-3AD203B41FA5}">
                      <a16:colId xmlns:a16="http://schemas.microsoft.com/office/drawing/2014/main" val="20003"/>
                    </a:ext>
                  </a:extLst>
                </a:gridCol>
                <a:gridCol w="878262">
                  <a:extLst>
                    <a:ext uri="{9D8B030D-6E8A-4147-A177-3AD203B41FA5}">
                      <a16:colId xmlns:a16="http://schemas.microsoft.com/office/drawing/2014/main" val="20004"/>
                    </a:ext>
                  </a:extLst>
                </a:gridCol>
                <a:gridCol w="1190651">
                  <a:extLst>
                    <a:ext uri="{9D8B030D-6E8A-4147-A177-3AD203B41FA5}">
                      <a16:colId xmlns:a16="http://schemas.microsoft.com/office/drawing/2014/main" val="20005"/>
                    </a:ext>
                  </a:extLst>
                </a:gridCol>
                <a:gridCol w="1151379">
                  <a:extLst>
                    <a:ext uri="{9D8B030D-6E8A-4147-A177-3AD203B41FA5}">
                      <a16:colId xmlns:a16="http://schemas.microsoft.com/office/drawing/2014/main" val="20006"/>
                    </a:ext>
                  </a:extLst>
                </a:gridCol>
                <a:gridCol w="953867">
                  <a:extLst>
                    <a:ext uri="{9D8B030D-6E8A-4147-A177-3AD203B41FA5}">
                      <a16:colId xmlns:a16="http://schemas.microsoft.com/office/drawing/2014/main" val="20007"/>
                    </a:ext>
                  </a:extLst>
                </a:gridCol>
              </a:tblGrid>
              <a:tr h="946296">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2300" u="none" strike="noStrike" dirty="0">
                          <a:solidFill>
                            <a:schemeClr val="bg1"/>
                          </a:solidFill>
                          <a:effectLst/>
                        </a:rPr>
                        <a:t>Неналоговые доходы</a:t>
                      </a:r>
                      <a:endParaRPr lang="ru-RU" sz="2300" b="1" i="0" u="none" strike="noStrike" dirty="0">
                        <a:solidFill>
                          <a:schemeClr val="bg1"/>
                        </a:solidFill>
                        <a:effectLst/>
                        <a:latin typeface="Trebuchet MS"/>
                      </a:endParaRPr>
                    </a:p>
                  </a:txBody>
                  <a:tcPr marL="5053" marR="5053" marT="5053"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Исполнено </a:t>
                      </a:r>
                    </a:p>
                    <a:p>
                      <a:pPr algn="ctr" rtl="0" fontAlgn="ctr"/>
                      <a:r>
                        <a:rPr lang="ru-RU" sz="1100" u="none" strike="noStrike" dirty="0">
                          <a:solidFill>
                            <a:schemeClr val="bg1"/>
                          </a:solidFill>
                          <a:effectLst/>
                        </a:rPr>
                        <a:t>за 2024 год</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Первоначальный план на 2025 год</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Уточненный план </a:t>
                      </a:r>
                    </a:p>
                    <a:p>
                      <a:pPr algn="ctr" rtl="0" fontAlgn="ctr"/>
                      <a:r>
                        <a:rPr lang="ru-RU" sz="1100" u="none" strike="noStrike" dirty="0">
                          <a:solidFill>
                            <a:schemeClr val="bg1"/>
                          </a:solidFill>
                          <a:effectLst/>
                        </a:rPr>
                        <a:t>на 2025 год</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Исполнено</a:t>
                      </a:r>
                    </a:p>
                    <a:p>
                      <a:pPr algn="ctr" rtl="0" fontAlgn="ctr"/>
                      <a:r>
                        <a:rPr lang="ru-RU" sz="1100" u="none" strike="noStrike" dirty="0">
                          <a:solidFill>
                            <a:schemeClr val="bg1"/>
                          </a:solidFill>
                          <a:effectLst/>
                        </a:rPr>
                        <a:t> за 2025 год</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 исполнения за 2025 год к первоначальному плану</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 исполнения </a:t>
                      </a:r>
                    </a:p>
                    <a:p>
                      <a:pPr algn="ctr" rtl="0" fontAlgn="ctr"/>
                      <a:r>
                        <a:rPr lang="ru-RU" sz="1100" u="none" strike="noStrike" dirty="0">
                          <a:solidFill>
                            <a:schemeClr val="bg1"/>
                          </a:solidFill>
                          <a:effectLst/>
                        </a:rPr>
                        <a:t>за 2025 год к уточненному плану</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100" u="none" strike="noStrike" dirty="0">
                          <a:solidFill>
                            <a:schemeClr val="bg1"/>
                          </a:solidFill>
                          <a:effectLst/>
                        </a:rPr>
                        <a:t>% исполнения 2025 года к 2024 году</a:t>
                      </a:r>
                      <a:endParaRPr lang="ru-RU" sz="1100" b="1" i="0" u="none" strike="noStrike" dirty="0">
                        <a:solidFill>
                          <a:schemeClr val="bg1"/>
                        </a:solidFill>
                        <a:effectLst/>
                        <a:latin typeface="Trebuchet MS"/>
                      </a:endParaRPr>
                    </a:p>
                  </a:txBody>
                  <a:tcPr marL="9525" marR="9525" marT="9525" marB="0" anchor="ctr">
                    <a:cell3D prstMaterial="dkEdge">
                      <a:bevel h="50800" prst="divot"/>
                      <a:lightRig rig="flood" dir="t"/>
                    </a:cell3D>
                    <a:solidFill>
                      <a:srgbClr val="FF9D5B"/>
                    </a:solidFill>
                  </a:tcPr>
                </a:tc>
                <a:extLst>
                  <a:ext uri="{0D108BD9-81ED-4DB2-BD59-A6C34878D82A}">
                    <a16:rowId xmlns:a16="http://schemas.microsoft.com/office/drawing/2014/main" val="10000"/>
                  </a:ext>
                </a:extLst>
              </a:tr>
              <a:tr h="49973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Доходы в виде аренды </a:t>
                      </a:r>
                    </a:p>
                    <a:p>
                      <a:pPr algn="l" rtl="0" fontAlgn="ctr"/>
                      <a:r>
                        <a:rPr lang="ru-RU" sz="1200" u="none" strike="noStrike" dirty="0">
                          <a:effectLst/>
                        </a:rPr>
                        <a:t>  за земельные участки</a:t>
                      </a:r>
                      <a:endParaRPr lang="ru-RU" sz="12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6,2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83,9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96,3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88,1</a:t>
                      </a:r>
                    </a:p>
                  </a:txBody>
                  <a:tcPr marL="9525" marR="9525" marT="9525" marB="0" anchor="ctr"/>
                </a:tc>
                <a:extLst>
                  <a:ext uri="{0D108BD9-81ED-4DB2-BD59-A6C34878D82A}">
                    <a16:rowId xmlns:a16="http://schemas.microsoft.com/office/drawing/2014/main" val="10001"/>
                  </a:ext>
                </a:extLst>
              </a:tr>
              <a:tr h="467832">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Доходы от сдачи в аренду </a:t>
                      </a:r>
                    </a:p>
                    <a:p>
                      <a:pPr algn="l" rtl="0" fontAlgn="ctr"/>
                      <a:r>
                        <a:rPr lang="ru-RU" sz="1200" u="none" strike="noStrike" dirty="0">
                          <a:effectLst/>
                        </a:rPr>
                        <a:t>  имущества</a:t>
                      </a:r>
                      <a:endParaRPr lang="ru-RU" sz="12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100,0</a:t>
                      </a:r>
                    </a:p>
                  </a:txBody>
                  <a:tcPr marL="9525" marR="9525" marT="9525" marB="0" anchor="ctr"/>
                </a:tc>
                <a:extLst>
                  <a:ext uri="{0D108BD9-81ED-4DB2-BD59-A6C34878D82A}">
                    <a16:rowId xmlns:a16="http://schemas.microsoft.com/office/drawing/2014/main" val="10002"/>
                  </a:ext>
                </a:extLst>
              </a:tr>
              <a:tr h="868566">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baseline="0" dirty="0">
                          <a:effectLst/>
                        </a:rPr>
                        <a:t>  </a:t>
                      </a:r>
                      <a:r>
                        <a:rPr lang="ru-RU" sz="1200" u="none" strike="noStrike" dirty="0">
                          <a:effectLst/>
                        </a:rPr>
                        <a:t>Доходы от оказания </a:t>
                      </a:r>
                    </a:p>
                    <a:p>
                      <a:pPr algn="l" rtl="0" fontAlgn="ctr"/>
                      <a:r>
                        <a:rPr lang="ru-RU" sz="1200" u="none" strike="noStrike" dirty="0">
                          <a:effectLst/>
                        </a:rPr>
                        <a:t>  платных услуг и </a:t>
                      </a:r>
                    </a:p>
                    <a:p>
                      <a:pPr algn="l" rtl="0" fontAlgn="ctr"/>
                      <a:r>
                        <a:rPr lang="ru-RU" sz="1200" u="none" strike="noStrike" dirty="0">
                          <a:effectLst/>
                        </a:rPr>
                        <a:t>  компенсации затрат </a:t>
                      </a:r>
                    </a:p>
                    <a:p>
                      <a:pPr algn="l" rtl="0" fontAlgn="ctr"/>
                      <a:r>
                        <a:rPr lang="ru-RU" sz="1200" u="none" strike="noStrike" dirty="0">
                          <a:effectLst/>
                        </a:rPr>
                        <a:t>  государству</a:t>
                      </a: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9,4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больше в 9,4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больше в 5,2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больше в 7,8 раза</a:t>
                      </a:r>
                    </a:p>
                  </a:txBody>
                  <a:tcPr marL="9525" marR="9525" marT="9525" marB="0" anchor="ctr"/>
                </a:tc>
                <a:extLst>
                  <a:ext uri="{0D108BD9-81ED-4DB2-BD59-A6C34878D82A}">
                    <a16:rowId xmlns:a16="http://schemas.microsoft.com/office/drawing/2014/main" val="10003"/>
                  </a:ext>
                </a:extLst>
              </a:tr>
              <a:tr h="461603">
                <a:tc>
                  <a:txBody>
                    <a:bodyPr/>
                    <a:lstStyle/>
                    <a:p>
                      <a:pPr algn="l" rtl="0" fontAlgn="ctr"/>
                      <a:r>
                        <a:rPr lang="ru-RU" sz="1200" u="none" strike="noStrike" dirty="0">
                          <a:effectLst/>
                        </a:rPr>
                        <a:t>  Доходы от продажи</a:t>
                      </a:r>
                    </a:p>
                    <a:p>
                      <a:pPr algn="l" rtl="0" fontAlgn="ctr"/>
                      <a:r>
                        <a:rPr lang="ru-RU" sz="1200" u="none" strike="noStrike" dirty="0">
                          <a:effectLst/>
                        </a:rPr>
                        <a:t>  земельных участков</a:t>
                      </a:r>
                    </a:p>
                  </a:txBody>
                  <a:tcPr marL="5053" marR="5053" marT="5053" marB="0" anchor="ctr"/>
                </a:tc>
                <a:tc>
                  <a:txBody>
                    <a:bodyPr/>
                    <a:lstStyle/>
                    <a:p>
                      <a:pPr algn="ctr" rtl="0" fontAlgn="ctr"/>
                      <a:r>
                        <a:rPr lang="ru-RU" sz="1400" b="0" i="0" u="none" strike="noStrike" dirty="0">
                          <a:solidFill>
                            <a:srgbClr val="000000"/>
                          </a:solidFill>
                          <a:effectLst/>
                          <a:latin typeface="+mn-lt"/>
                        </a:rPr>
                        <a:t>2,2</a:t>
                      </a:r>
                    </a:p>
                  </a:txBody>
                  <a:tcPr marL="9525" marR="9525" marT="9525" marB="0" anchor="ctr"/>
                </a:tc>
                <a:tc>
                  <a:txBody>
                    <a:bodyPr/>
                    <a:lstStyle/>
                    <a:p>
                      <a:pPr algn="ctr" rtl="0" fontAlgn="ctr"/>
                      <a:r>
                        <a:rPr lang="ru-RU" sz="1400" b="0" i="0" u="none" strike="noStrike" dirty="0">
                          <a:solidFill>
                            <a:srgbClr val="000000"/>
                          </a:solidFill>
                          <a:effectLst/>
                          <a:latin typeface="+mn-lt"/>
                        </a:rPr>
                        <a:t>2,5</a:t>
                      </a:r>
                    </a:p>
                  </a:txBody>
                  <a:tcPr marL="9525" marR="9525" marT="9525" marB="0" anchor="ctr"/>
                </a:tc>
                <a:tc>
                  <a:txBody>
                    <a:bodyPr/>
                    <a:lstStyle/>
                    <a:p>
                      <a:pPr algn="ctr" rtl="0" fontAlgn="ctr"/>
                      <a:r>
                        <a:rPr lang="ru-RU" sz="1400" b="0" i="0" u="none" strike="noStrike" dirty="0">
                          <a:solidFill>
                            <a:srgbClr val="000000"/>
                          </a:solidFill>
                          <a:effectLst/>
                          <a:latin typeface="+mn-lt"/>
                        </a:rPr>
                        <a:t>5,5</a:t>
                      </a:r>
                    </a:p>
                  </a:txBody>
                  <a:tcPr marL="9525" marR="9525" marT="9525" marB="0" anchor="ctr"/>
                </a:tc>
                <a:tc>
                  <a:txBody>
                    <a:bodyPr/>
                    <a:lstStyle/>
                    <a:p>
                      <a:pPr algn="ctr" rtl="0" fontAlgn="ctr"/>
                      <a:r>
                        <a:rPr lang="ru-RU" sz="1400" b="0" i="0" u="none" strike="noStrike" dirty="0">
                          <a:solidFill>
                            <a:srgbClr val="000000"/>
                          </a:solidFill>
                          <a:effectLst/>
                          <a:latin typeface="+mn-lt"/>
                        </a:rPr>
                        <a:t>6,0</a:t>
                      </a:r>
                    </a:p>
                  </a:txBody>
                  <a:tcPr marL="9525" marR="9525" marT="9525" marB="0" anchor="ctr"/>
                </a:tc>
                <a:tc>
                  <a:txBody>
                    <a:bodyPr/>
                    <a:lstStyle/>
                    <a:p>
                      <a:pPr algn="ctr" rtl="0" fontAlgn="ctr"/>
                      <a:r>
                        <a:rPr lang="ru-RU" sz="1400" b="0" i="0" u="none" strike="noStrike" dirty="0">
                          <a:solidFill>
                            <a:srgbClr val="000000"/>
                          </a:solidFill>
                          <a:effectLst/>
                          <a:latin typeface="+mn-lt"/>
                        </a:rPr>
                        <a:t>больше в 2,4 раза</a:t>
                      </a:r>
                    </a:p>
                  </a:txBody>
                  <a:tcPr marL="9525" marR="9525" marT="9525" marB="0" anchor="ctr"/>
                </a:tc>
                <a:tc>
                  <a:txBody>
                    <a:bodyPr/>
                    <a:lstStyle/>
                    <a:p>
                      <a:pPr algn="ctr" rtl="0" fontAlgn="ctr"/>
                      <a:r>
                        <a:rPr lang="ru-RU" sz="1400" b="0" i="0" u="none" strike="noStrike" dirty="0">
                          <a:solidFill>
                            <a:srgbClr val="000000"/>
                          </a:solidFill>
                          <a:effectLst/>
                          <a:latin typeface="+mn-lt"/>
                        </a:rPr>
                        <a:t>109,1</a:t>
                      </a:r>
                    </a:p>
                  </a:txBody>
                  <a:tcPr marL="9525" marR="9525" marT="9525" marB="0" anchor="ctr"/>
                </a:tc>
                <a:tc>
                  <a:txBody>
                    <a:bodyPr/>
                    <a:lstStyle/>
                    <a:p>
                      <a:pPr algn="ctr" rtl="0" fontAlgn="ctr"/>
                      <a:r>
                        <a:rPr lang="ru-RU" sz="1400" b="0" i="0" u="none" strike="noStrike" dirty="0">
                          <a:solidFill>
                            <a:srgbClr val="000000"/>
                          </a:solidFill>
                          <a:effectLst/>
                          <a:latin typeface="+mn-lt"/>
                        </a:rPr>
                        <a:t>больше в 2,7 раза</a:t>
                      </a:r>
                    </a:p>
                  </a:txBody>
                  <a:tcPr marL="9525" marR="9525" marT="9525" marB="0" anchor="ctr"/>
                </a:tc>
                <a:extLst>
                  <a:ext uri="{0D108BD9-81ED-4DB2-BD59-A6C34878D82A}">
                    <a16:rowId xmlns:a16="http://schemas.microsoft.com/office/drawing/2014/main" val="10005"/>
                  </a:ext>
                </a:extLst>
              </a:tr>
              <a:tr h="61778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Плата за увеличение </a:t>
                      </a:r>
                    </a:p>
                    <a:p>
                      <a:pPr algn="l" rtl="0" fontAlgn="ctr"/>
                      <a:r>
                        <a:rPr lang="ru-RU" sz="1200" u="none" strike="noStrike" dirty="0">
                          <a:effectLst/>
                        </a:rPr>
                        <a:t>  площади земельных </a:t>
                      </a:r>
                    </a:p>
                    <a:p>
                      <a:pPr algn="l" rtl="0" fontAlgn="ctr"/>
                      <a:r>
                        <a:rPr lang="ru-RU" sz="1200" u="none" strike="noStrike" dirty="0">
                          <a:effectLst/>
                        </a:rPr>
                        <a:t>  участков</a:t>
                      </a: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122,2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122,2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57,9</a:t>
                      </a:r>
                    </a:p>
                  </a:txBody>
                  <a:tcPr marL="9525" marR="9525" marT="9525" marB="0" anchor="ctr"/>
                </a:tc>
                <a:extLst>
                  <a:ext uri="{0D108BD9-81ED-4DB2-BD59-A6C34878D82A}">
                    <a16:rowId xmlns:a16="http://schemas.microsoft.com/office/drawing/2014/main" val="10004"/>
                  </a:ext>
                </a:extLst>
              </a:tr>
              <a:tr h="30864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Штрафы</a:t>
                      </a:r>
                      <a:endParaRPr lang="ru-RU" sz="12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4,5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2,3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больше в 4,6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51,1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62,2</a:t>
                      </a:r>
                    </a:p>
                  </a:txBody>
                  <a:tcPr marL="9525" marR="9525" marT="9525" marB="0" anchor="ctr"/>
                </a:tc>
                <a:extLst>
                  <a:ext uri="{0D108BD9-81ED-4DB2-BD59-A6C34878D82A}">
                    <a16:rowId xmlns:a16="http://schemas.microsoft.com/office/drawing/2014/main" val="10006"/>
                  </a:ext>
                </a:extLst>
              </a:tr>
              <a:tr h="478465">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rPr>
                        <a:t>  Прочие неналоговые </a:t>
                      </a:r>
                    </a:p>
                    <a:p>
                      <a:pPr algn="l" rtl="0" fontAlgn="ctr"/>
                      <a:r>
                        <a:rPr lang="ru-RU" sz="1200" u="none" strike="noStrike" dirty="0">
                          <a:effectLst/>
                        </a:rPr>
                        <a:t>  доходы</a:t>
                      </a:r>
                      <a:endParaRPr lang="ru-RU" sz="12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4,7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4,2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8,7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8,9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больше в 2,1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102,3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189,4</a:t>
                      </a:r>
                    </a:p>
                  </a:txBody>
                  <a:tcPr marL="9525" marR="9525" marT="9525" marB="0" anchor="ctr"/>
                </a:tc>
                <a:extLst>
                  <a:ext uri="{0D108BD9-81ED-4DB2-BD59-A6C34878D82A}">
                    <a16:rowId xmlns:a16="http://schemas.microsoft.com/office/drawing/2014/main" val="10008"/>
                  </a:ext>
                </a:extLst>
              </a:tr>
              <a:tr h="467832">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b="1" u="none" strike="noStrike" dirty="0">
                          <a:effectLst/>
                        </a:rPr>
                        <a:t>  Итого неналоговые </a:t>
                      </a:r>
                    </a:p>
                    <a:p>
                      <a:pPr algn="l" rtl="0" fontAlgn="ctr"/>
                      <a:r>
                        <a:rPr lang="ru-RU" sz="1200" b="1" u="none" strike="noStrike" dirty="0">
                          <a:effectLst/>
                        </a:rPr>
                        <a:t>  доходы</a:t>
                      </a:r>
                      <a:endParaRPr lang="ru-RU" sz="1200" b="1"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19,8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15,5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27,0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33,1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больше в 2,1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122,6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167,2</a:t>
                      </a:r>
                    </a:p>
                  </a:txBody>
                  <a:tcPr marL="9525" marR="9525" marT="9525" marB="0" anchor="ctr"/>
                </a:tc>
                <a:extLst>
                  <a:ext uri="{0D108BD9-81ED-4DB2-BD59-A6C34878D82A}">
                    <a16:rowId xmlns:a16="http://schemas.microsoft.com/office/drawing/2014/main" val="10009"/>
                  </a:ext>
                </a:extLst>
              </a:tr>
            </a:tbl>
          </a:graphicData>
        </a:graphic>
      </p:graphicFrame>
      <p:sp>
        <p:nvSpPr>
          <p:cNvPr id="9" name="TextBox 10"/>
          <p:cNvSpPr txBox="1">
            <a:spLocks noChangeArrowheads="1"/>
          </p:cNvSpPr>
          <p:nvPr/>
        </p:nvSpPr>
        <p:spPr bwMode="auto">
          <a:xfrm>
            <a:off x="7575559" y="835376"/>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
        <p:nvSpPr>
          <p:cNvPr id="10" name="Oval 13"/>
          <p:cNvSpPr>
            <a:spLocks noChangeArrowheads="1"/>
          </p:cNvSpPr>
          <p:nvPr/>
        </p:nvSpPr>
        <p:spPr bwMode="auto">
          <a:xfrm>
            <a:off x="8172450"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23</a:t>
            </a:r>
          </a:p>
        </p:txBody>
      </p:sp>
    </p:spTree>
    <p:extLst>
      <p:ext uri="{BB962C8B-B14F-4D97-AF65-F5344CB8AC3E}">
        <p14:creationId xmlns:p14="http://schemas.microsoft.com/office/powerpoint/2010/main" val="382843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25809" y="-99095"/>
            <a:ext cx="8333628"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доходов бюджета городского округа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в разрезе главных администраторов, %</a:t>
            </a:r>
          </a:p>
        </p:txBody>
      </p:sp>
      <p:graphicFrame>
        <p:nvGraphicFramePr>
          <p:cNvPr id="8" name="Таблица 7"/>
          <p:cNvGraphicFramePr>
            <a:graphicFrameLocks noGrp="1"/>
          </p:cNvGraphicFramePr>
          <p:nvPr>
            <p:extLst>
              <p:ext uri="{D42A27DB-BD31-4B8C-83A1-F6EECF244321}">
                <p14:modId xmlns:p14="http://schemas.microsoft.com/office/powerpoint/2010/main" val="2958965686"/>
              </p:ext>
            </p:extLst>
          </p:nvPr>
        </p:nvGraphicFramePr>
        <p:xfrm>
          <a:off x="243569" y="3965822"/>
          <a:ext cx="8394700" cy="2654108"/>
        </p:xfrm>
        <a:graphic>
          <a:graphicData uri="http://schemas.openxmlformats.org/drawingml/2006/table">
            <a:tbl>
              <a:tblPr firstRow="1" bandRow="1">
                <a:tableStyleId>{5C22544A-7EE6-4342-B048-85BDC9FD1C3A}</a:tableStyleId>
              </a:tblPr>
              <a:tblGrid>
                <a:gridCol w="2709356">
                  <a:extLst>
                    <a:ext uri="{9D8B030D-6E8A-4147-A177-3AD203B41FA5}">
                      <a16:colId xmlns:a16="http://schemas.microsoft.com/office/drawing/2014/main" val="20000"/>
                    </a:ext>
                  </a:extLst>
                </a:gridCol>
                <a:gridCol w="2256638">
                  <a:extLst>
                    <a:ext uri="{9D8B030D-6E8A-4147-A177-3AD203B41FA5}">
                      <a16:colId xmlns:a16="http://schemas.microsoft.com/office/drawing/2014/main" val="20001"/>
                    </a:ext>
                  </a:extLst>
                </a:gridCol>
                <a:gridCol w="1098958">
                  <a:extLst>
                    <a:ext uri="{9D8B030D-6E8A-4147-A177-3AD203B41FA5}">
                      <a16:colId xmlns:a16="http://schemas.microsoft.com/office/drawing/2014/main" val="20002"/>
                    </a:ext>
                  </a:extLst>
                </a:gridCol>
                <a:gridCol w="2329748">
                  <a:extLst>
                    <a:ext uri="{9D8B030D-6E8A-4147-A177-3AD203B41FA5}">
                      <a16:colId xmlns:a16="http://schemas.microsoft.com/office/drawing/2014/main" val="20003"/>
                    </a:ext>
                  </a:extLst>
                </a:gridCol>
              </a:tblGrid>
              <a:tr h="398812">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300" dirty="0"/>
                        <a:t>Наименование</a:t>
                      </a:r>
                      <a:endParaRPr lang="ru-RU" sz="1300" b="1" dirty="0">
                        <a:solidFill>
                          <a:schemeClr val="tx1"/>
                        </a:solidFill>
                      </a:endParaRPr>
                    </a:p>
                  </a:txBody>
                  <a:tcPr marL="91443" marR="91443" marT="45725" marB="45725" anchor="ctr">
                    <a:cell3D prstMaterial="dkEdge">
                      <a:bevel h="50800" prst="divot"/>
                      <a:lightRig rig="flood" dir="t"/>
                    </a:cell3D>
                    <a:solidFill>
                      <a:srgbClr val="7F3FFF"/>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300" dirty="0"/>
                        <a:t>Факт</a:t>
                      </a:r>
                    </a:p>
                    <a:p>
                      <a:pPr algn="ctr"/>
                      <a:r>
                        <a:rPr lang="ru-RU" sz="1300" dirty="0"/>
                        <a:t> 2024 год</a:t>
                      </a:r>
                      <a:endParaRPr lang="ru-RU" sz="1300" b="1" dirty="0">
                        <a:solidFill>
                          <a:schemeClr val="tx1"/>
                        </a:solidFill>
                      </a:endParaRPr>
                    </a:p>
                  </a:txBody>
                  <a:tcPr marL="91443" marR="91443" marT="45725" marB="45725">
                    <a:cell3D prstMaterial="dkEdge">
                      <a:bevel h="50800" prst="divot"/>
                      <a:lightRig rig="flood" dir="t"/>
                    </a:cell3D>
                    <a:solidFill>
                      <a:srgbClr val="7F3FFF"/>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300" dirty="0"/>
                        <a:t>Факт</a:t>
                      </a:r>
                    </a:p>
                    <a:p>
                      <a:pPr algn="ctr"/>
                      <a:r>
                        <a:rPr lang="ru-RU" sz="1300" dirty="0"/>
                        <a:t> 2025</a:t>
                      </a:r>
                      <a:r>
                        <a:rPr lang="ru-RU" sz="1300" baseline="0" dirty="0"/>
                        <a:t> </a:t>
                      </a:r>
                      <a:r>
                        <a:rPr lang="ru-RU" sz="1300" dirty="0"/>
                        <a:t>год</a:t>
                      </a:r>
                      <a:endParaRPr lang="ru-RU" sz="1300" b="1" dirty="0">
                        <a:solidFill>
                          <a:schemeClr val="tx1"/>
                        </a:solidFill>
                      </a:endParaRPr>
                    </a:p>
                  </a:txBody>
                  <a:tcPr marL="91443" marR="91443" marT="45725" marB="45725">
                    <a:cell3D prstMaterial="dkEdge">
                      <a:bevel h="50800" prst="divot"/>
                      <a:lightRig rig="flood" dir="t"/>
                    </a:cell3D>
                    <a:solidFill>
                      <a:srgbClr val="7F3FFF"/>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300" dirty="0"/>
                        <a:t>% исполнения 2025 года к 2024</a:t>
                      </a:r>
                      <a:r>
                        <a:rPr lang="ru-RU" sz="1300" baseline="0" dirty="0"/>
                        <a:t> </a:t>
                      </a:r>
                      <a:r>
                        <a:rPr lang="ru-RU" sz="1300" dirty="0"/>
                        <a:t>году</a:t>
                      </a:r>
                      <a:endParaRPr lang="ru-RU" sz="1300" b="1" dirty="0">
                        <a:solidFill>
                          <a:schemeClr val="tx1"/>
                        </a:solidFill>
                      </a:endParaRPr>
                    </a:p>
                  </a:txBody>
                  <a:tcPr marL="91443" marR="91443" marT="45725" marB="45725">
                    <a:cell3D prstMaterial="dkEdge">
                      <a:bevel h="50800" prst="divot"/>
                      <a:lightRig rig="flood" dir="t"/>
                    </a:cell3D>
                    <a:solidFill>
                      <a:srgbClr val="7F3FFF"/>
                    </a:solidFill>
                  </a:tcPr>
                </a:tc>
                <a:extLst>
                  <a:ext uri="{0D108BD9-81ED-4DB2-BD59-A6C34878D82A}">
                    <a16:rowId xmlns:a16="http://schemas.microsoft.com/office/drawing/2014/main" val="10000"/>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latin typeface="Times New Roman" panose="02020603050405020304" pitchFamily="18" charset="0"/>
                          <a:cs typeface="Times New Roman" panose="02020603050405020304" pitchFamily="18" charset="0"/>
                        </a:rPr>
                        <a:t>Финансовое управление </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74,2</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33,8</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45,6</a:t>
                      </a:r>
                    </a:p>
                  </a:txBody>
                  <a:tcPr marL="9525" marR="9525" marT="9525" marB="0" anchor="ctr">
                    <a:solidFill>
                      <a:srgbClr val="E0D1FF"/>
                    </a:solidFill>
                  </a:tcPr>
                </a:tc>
                <a:extLst>
                  <a:ext uri="{0D108BD9-81ED-4DB2-BD59-A6C34878D82A}">
                    <a16:rowId xmlns:a16="http://schemas.microsoft.com/office/drawing/2014/main" val="10001"/>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latin typeface="Times New Roman" panose="02020603050405020304" pitchFamily="18" charset="0"/>
                          <a:cs typeface="Times New Roman" panose="02020603050405020304" pitchFamily="18" charset="0"/>
                        </a:rPr>
                        <a:t>Отдел культуры</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13,7</a:t>
                      </a:r>
                    </a:p>
                  </a:txBody>
                  <a:tcPr marL="9525" marR="9525" marT="9525" marB="0" anchor="ctr">
                    <a:solidFill>
                      <a:srgbClr val="E0D1FF"/>
                    </a:solidFill>
                  </a:tcPr>
                </a:tc>
                <a:extLst>
                  <a:ext uri="{0D108BD9-81ED-4DB2-BD59-A6C34878D82A}">
                    <a16:rowId xmlns:a16="http://schemas.microsoft.com/office/drawing/2014/main" val="10002"/>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latin typeface="Times New Roman" panose="02020603050405020304" pitchFamily="18" charset="0"/>
                          <a:cs typeface="Times New Roman" panose="02020603050405020304" pitchFamily="18" charset="0"/>
                        </a:rPr>
                        <a:t>Отдел народного образования</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375,1</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326,7</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87,1</a:t>
                      </a:r>
                    </a:p>
                  </a:txBody>
                  <a:tcPr marL="9525" marR="9525" marT="9525" marB="0" anchor="ctr">
                    <a:solidFill>
                      <a:srgbClr val="E0D1FF"/>
                    </a:solidFill>
                  </a:tcPr>
                </a:tc>
                <a:extLst>
                  <a:ext uri="{0D108BD9-81ED-4DB2-BD59-A6C34878D82A}">
                    <a16:rowId xmlns:a16="http://schemas.microsoft.com/office/drawing/2014/main" val="10003"/>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latin typeface="Times New Roman" panose="02020603050405020304" pitchFamily="18" charset="0"/>
                          <a:cs typeface="Times New Roman" panose="02020603050405020304" pitchFamily="18" charset="0"/>
                        </a:rPr>
                        <a:t>Отдел сельского хозяйства</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34,3</a:t>
                      </a:r>
                    </a:p>
                  </a:txBody>
                  <a:tcPr marL="9525" marR="9525" marT="9525" marB="0" anchor="ctr">
                    <a:solidFill>
                      <a:srgbClr val="E0D1FF"/>
                    </a:solidFill>
                  </a:tcPr>
                </a:tc>
                <a:extLst>
                  <a:ext uri="{0D108BD9-81ED-4DB2-BD59-A6C34878D82A}">
                    <a16:rowId xmlns:a16="http://schemas.microsoft.com/office/drawing/2014/main" val="10004"/>
                  </a:ext>
                </a:extLst>
              </a:tr>
              <a:tr h="338537">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Администрация городского округа город Первомайск</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129,3</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390,2</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больше в 3 раза</a:t>
                      </a:r>
                    </a:p>
                  </a:txBody>
                  <a:tcPr marL="9525" marR="9525" marT="9525" marB="0" anchor="ctr">
                    <a:solidFill>
                      <a:srgbClr val="E0D1FF"/>
                    </a:solidFill>
                  </a:tcPr>
                </a:tc>
                <a:extLst>
                  <a:ext uri="{0D108BD9-81ED-4DB2-BD59-A6C34878D82A}">
                    <a16:rowId xmlns:a16="http://schemas.microsoft.com/office/drawing/2014/main" val="10005"/>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Другие администраторы</a:t>
                      </a: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600,7</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644,7</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107,3</a:t>
                      </a:r>
                    </a:p>
                  </a:txBody>
                  <a:tcPr marL="9525" marR="9525" marT="9525" marB="0" anchor="ctr">
                    <a:solidFill>
                      <a:srgbClr val="E0D1FF"/>
                    </a:solidFill>
                  </a:tcPr>
                </a:tc>
                <a:extLst>
                  <a:ext uri="{0D108BD9-81ED-4DB2-BD59-A6C34878D82A}">
                    <a16:rowId xmlns:a16="http://schemas.microsoft.com/office/drawing/2014/main" val="10006"/>
                  </a:ext>
                </a:extLst>
              </a:tr>
              <a:tr h="28486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dirty="0">
                          <a:latin typeface="Times New Roman" panose="02020603050405020304" pitchFamily="18" charset="0"/>
                          <a:cs typeface="Times New Roman" panose="02020603050405020304" pitchFamily="18" charset="0"/>
                        </a:rPr>
                        <a:t>ИТОГО</a:t>
                      </a:r>
                      <a:r>
                        <a:rPr lang="ru-RU" sz="1200" b="1" baseline="0" dirty="0">
                          <a:latin typeface="Times New Roman" panose="02020603050405020304" pitchFamily="18" charset="0"/>
                          <a:cs typeface="Times New Roman" panose="02020603050405020304" pitchFamily="18" charset="0"/>
                        </a:rPr>
                        <a:t> по администраторам</a:t>
                      </a:r>
                      <a:endParaRPr lang="ru-RU" sz="1200" b="1" dirty="0">
                        <a:latin typeface="Times New Roman" panose="02020603050405020304" pitchFamily="18" charset="0"/>
                        <a:cs typeface="Times New Roman" panose="02020603050405020304" pitchFamily="18" charset="0"/>
                      </a:endParaRPr>
                    </a:p>
                  </a:txBody>
                  <a:tcPr marL="91443" marR="91443" marT="45725" marB="45725">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1" i="0" u="none" strike="noStrike" dirty="0">
                          <a:solidFill>
                            <a:srgbClr val="000000"/>
                          </a:solidFill>
                          <a:effectLst/>
                          <a:latin typeface="Times New Roman" panose="02020603050405020304" pitchFamily="18" charset="0"/>
                          <a:cs typeface="Times New Roman" panose="02020603050405020304" pitchFamily="18" charset="0"/>
                        </a:rPr>
                        <a:t>1 197,1</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1" i="0" u="none" strike="noStrike" dirty="0">
                          <a:solidFill>
                            <a:srgbClr val="000000"/>
                          </a:solidFill>
                          <a:effectLst/>
                          <a:latin typeface="Times New Roman" panose="02020603050405020304" pitchFamily="18" charset="0"/>
                          <a:cs typeface="Times New Roman" panose="02020603050405020304" pitchFamily="18" charset="0"/>
                        </a:rPr>
                        <a:t>1 400,0</a:t>
                      </a:r>
                    </a:p>
                  </a:txBody>
                  <a:tcPr marL="9525" marR="9525" marT="9525" marB="0" anchor="ctr">
                    <a:solidFill>
                      <a:srgbClr val="E0D1F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1200" b="1" i="0" u="none" strike="noStrike" dirty="0">
                          <a:solidFill>
                            <a:srgbClr val="000000"/>
                          </a:solidFill>
                          <a:effectLst/>
                          <a:latin typeface="Times New Roman" panose="02020603050405020304" pitchFamily="18" charset="0"/>
                          <a:cs typeface="Times New Roman" panose="02020603050405020304" pitchFamily="18" charset="0"/>
                        </a:rPr>
                        <a:t>116,9</a:t>
                      </a:r>
                    </a:p>
                  </a:txBody>
                  <a:tcPr marL="9525" marR="9525" marT="9525" marB="0" anchor="ctr">
                    <a:solidFill>
                      <a:srgbClr val="E0D1FF"/>
                    </a:solidFill>
                  </a:tcPr>
                </a:tc>
                <a:extLst>
                  <a:ext uri="{0D108BD9-81ED-4DB2-BD59-A6C34878D82A}">
                    <a16:rowId xmlns:a16="http://schemas.microsoft.com/office/drawing/2014/main" val="10007"/>
                  </a:ext>
                </a:extLst>
              </a:tr>
            </a:tbl>
          </a:graphicData>
        </a:graphic>
      </p:graphicFrame>
      <p:sp>
        <p:nvSpPr>
          <p:cNvPr id="9" name="TextBox 27"/>
          <p:cNvSpPr txBox="1">
            <a:spLocks noChangeArrowheads="1"/>
          </p:cNvSpPr>
          <p:nvPr/>
        </p:nvSpPr>
        <p:spPr bwMode="auto">
          <a:xfrm>
            <a:off x="7419610" y="3754105"/>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
        <p:nvSpPr>
          <p:cNvPr id="2" name="Прямоугольник 1"/>
          <p:cNvSpPr/>
          <p:nvPr/>
        </p:nvSpPr>
        <p:spPr>
          <a:xfrm>
            <a:off x="4669357" y="5690654"/>
            <a:ext cx="217600" cy="2020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2" name="Прямоугольник 11"/>
          <p:cNvSpPr/>
          <p:nvPr/>
        </p:nvSpPr>
        <p:spPr>
          <a:xfrm>
            <a:off x="4669357" y="6083793"/>
            <a:ext cx="217600" cy="202019"/>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3" name="Прямоугольник 12"/>
          <p:cNvSpPr/>
          <p:nvPr/>
        </p:nvSpPr>
        <p:spPr>
          <a:xfrm>
            <a:off x="4672791" y="5359872"/>
            <a:ext cx="217600" cy="202019"/>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4" name="Прямоугольник 13"/>
          <p:cNvSpPr/>
          <p:nvPr/>
        </p:nvSpPr>
        <p:spPr>
          <a:xfrm>
            <a:off x="4693072" y="5093370"/>
            <a:ext cx="217600" cy="202019"/>
          </a:xfrm>
          <a:prstGeom prst="rect">
            <a:avLst/>
          </a:prstGeom>
          <a:solidFill>
            <a:srgbClr val="9966FF"/>
          </a:solidFill>
          <a:ln>
            <a:solidFill>
              <a:srgbClr val="CFB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5" name="Прямоугольник 14"/>
          <p:cNvSpPr/>
          <p:nvPr/>
        </p:nvSpPr>
        <p:spPr>
          <a:xfrm>
            <a:off x="4680800" y="4798477"/>
            <a:ext cx="217600" cy="202019"/>
          </a:xfrm>
          <a:prstGeom prst="rect">
            <a:avLst/>
          </a:prstGeom>
          <a:solidFill>
            <a:srgbClr val="FF5A33"/>
          </a:solidFill>
          <a:ln>
            <a:solidFill>
              <a:srgbClr val="FF5A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16" name="Прямоугольник 15"/>
          <p:cNvSpPr/>
          <p:nvPr/>
        </p:nvSpPr>
        <p:spPr>
          <a:xfrm>
            <a:off x="4680800" y="4488619"/>
            <a:ext cx="217600" cy="202019"/>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nvGrpSpPr>
          <p:cNvPr id="43" name="Группа 42"/>
          <p:cNvGrpSpPr/>
          <p:nvPr/>
        </p:nvGrpSpPr>
        <p:grpSpPr>
          <a:xfrm>
            <a:off x="4126743" y="708936"/>
            <a:ext cx="4041835" cy="3360771"/>
            <a:chOff x="0" y="701111"/>
            <a:chExt cx="4041835" cy="3360771"/>
          </a:xfrm>
        </p:grpSpPr>
        <p:grpSp>
          <p:nvGrpSpPr>
            <p:cNvPr id="40" name="Группа 39"/>
            <p:cNvGrpSpPr/>
            <p:nvPr/>
          </p:nvGrpSpPr>
          <p:grpSpPr>
            <a:xfrm>
              <a:off x="0" y="701111"/>
              <a:ext cx="4041835" cy="3360771"/>
              <a:chOff x="0" y="701111"/>
              <a:chExt cx="4041835" cy="3360771"/>
            </a:xfrm>
          </p:grpSpPr>
          <p:graphicFrame>
            <p:nvGraphicFramePr>
              <p:cNvPr id="10" name="图表 32"/>
              <p:cNvGraphicFramePr/>
              <p:nvPr>
                <p:extLst>
                  <p:ext uri="{D42A27DB-BD31-4B8C-83A1-F6EECF244321}">
                    <p14:modId xmlns:p14="http://schemas.microsoft.com/office/powerpoint/2010/main" val="166745650"/>
                  </p:ext>
                </p:extLst>
              </p:nvPr>
            </p:nvGraphicFramePr>
            <p:xfrm>
              <a:off x="0" y="983730"/>
              <a:ext cx="3912780" cy="3078152"/>
            </p:xfrm>
            <a:graphic>
              <a:graphicData uri="http://schemas.openxmlformats.org/drawingml/2006/chart">
                <c:chart xmlns:c="http://schemas.openxmlformats.org/drawingml/2006/chart" xmlns:r="http://schemas.openxmlformats.org/officeDocument/2006/relationships" r:id="rId4"/>
              </a:graphicData>
            </a:graphic>
          </p:graphicFrame>
          <p:grpSp>
            <p:nvGrpSpPr>
              <p:cNvPr id="18" name="Группа 17"/>
              <p:cNvGrpSpPr/>
              <p:nvPr/>
            </p:nvGrpSpPr>
            <p:grpSpPr>
              <a:xfrm>
                <a:off x="280003" y="2117108"/>
                <a:ext cx="668142" cy="622051"/>
                <a:chOff x="280003" y="2117108"/>
                <a:chExt cx="668142" cy="622051"/>
              </a:xfrm>
            </p:grpSpPr>
            <p:sp>
              <p:nvSpPr>
                <p:cNvPr id="11" name="椭圆 33"/>
                <p:cNvSpPr/>
                <p:nvPr/>
              </p:nvSpPr>
              <p:spPr>
                <a:xfrm>
                  <a:off x="280003" y="2117108"/>
                  <a:ext cx="668142" cy="622051"/>
                </a:xfrm>
                <a:prstGeom prst="ellipse">
                  <a:avLst/>
                </a:prstGeom>
                <a:solidFill>
                  <a:srgbClr val="92D050"/>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17" name="TextBox 16"/>
                <p:cNvSpPr txBox="1"/>
                <p:nvPr/>
              </p:nvSpPr>
              <p:spPr>
                <a:xfrm>
                  <a:off x="316362" y="2243467"/>
                  <a:ext cx="595423" cy="369332"/>
                </a:xfrm>
                <a:prstGeom prst="rect">
                  <a:avLst/>
                </a:prstGeom>
                <a:noFill/>
              </p:spPr>
              <p:txBody>
                <a:bodyPr wrap="square" rtlCol="0">
                  <a:spAutoFit/>
                </a:bodyPr>
                <a:lstStyle/>
                <a:p>
                  <a:r>
                    <a:rPr lang="ru-RU" b="1" dirty="0">
                      <a:solidFill>
                        <a:prstClr val="black"/>
                      </a:solidFill>
                    </a:rPr>
                    <a:t>46,0</a:t>
                  </a:r>
                </a:p>
              </p:txBody>
            </p:sp>
          </p:grpSp>
          <p:grpSp>
            <p:nvGrpSpPr>
              <p:cNvPr id="19" name="Группа 18"/>
              <p:cNvGrpSpPr/>
              <p:nvPr/>
            </p:nvGrpSpPr>
            <p:grpSpPr>
              <a:xfrm>
                <a:off x="2517414" y="3206387"/>
                <a:ext cx="668142" cy="622051"/>
                <a:chOff x="2183343" y="1190989"/>
                <a:chExt cx="668142" cy="622051"/>
              </a:xfrm>
            </p:grpSpPr>
            <p:sp>
              <p:nvSpPr>
                <p:cNvPr id="20" name="椭圆 33"/>
                <p:cNvSpPr/>
                <p:nvPr/>
              </p:nvSpPr>
              <p:spPr>
                <a:xfrm>
                  <a:off x="2183343" y="1190989"/>
                  <a:ext cx="668142" cy="622051"/>
                </a:xfrm>
                <a:prstGeom prst="ellipse">
                  <a:avLst/>
                </a:prstGeom>
                <a:solidFill>
                  <a:srgbClr val="FF6969"/>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21" name="TextBox 20"/>
                <p:cNvSpPr txBox="1"/>
                <p:nvPr/>
              </p:nvSpPr>
              <p:spPr>
                <a:xfrm>
                  <a:off x="2219702" y="1317348"/>
                  <a:ext cx="595423" cy="369332"/>
                </a:xfrm>
                <a:prstGeom prst="rect">
                  <a:avLst/>
                </a:prstGeom>
                <a:noFill/>
              </p:spPr>
              <p:txBody>
                <a:bodyPr wrap="square" rtlCol="0">
                  <a:spAutoFit/>
                </a:bodyPr>
                <a:lstStyle/>
                <a:p>
                  <a:r>
                    <a:rPr lang="ru-RU" b="1" dirty="0">
                      <a:solidFill>
                        <a:prstClr val="black"/>
                      </a:solidFill>
                    </a:rPr>
                    <a:t>27,9</a:t>
                  </a:r>
                </a:p>
              </p:txBody>
            </p:sp>
          </p:grpSp>
          <p:grpSp>
            <p:nvGrpSpPr>
              <p:cNvPr id="22" name="Группа 21"/>
              <p:cNvGrpSpPr/>
              <p:nvPr/>
            </p:nvGrpSpPr>
            <p:grpSpPr>
              <a:xfrm>
                <a:off x="2765222" y="1405813"/>
                <a:ext cx="668142" cy="622051"/>
                <a:chOff x="513746" y="524554"/>
                <a:chExt cx="668142" cy="622051"/>
              </a:xfrm>
            </p:grpSpPr>
            <p:sp>
              <p:nvSpPr>
                <p:cNvPr id="23" name="椭圆 33"/>
                <p:cNvSpPr/>
                <p:nvPr/>
              </p:nvSpPr>
              <p:spPr>
                <a:xfrm>
                  <a:off x="513746" y="524554"/>
                  <a:ext cx="668142" cy="622051"/>
                </a:xfrm>
                <a:prstGeom prst="ellipse">
                  <a:avLst/>
                </a:prstGeom>
                <a:solidFill>
                  <a:srgbClr val="CFB7FF"/>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24" name="TextBox 23"/>
                <p:cNvSpPr txBox="1"/>
                <p:nvPr/>
              </p:nvSpPr>
              <p:spPr>
                <a:xfrm>
                  <a:off x="550105" y="650913"/>
                  <a:ext cx="595423" cy="369332"/>
                </a:xfrm>
                <a:prstGeom prst="rect">
                  <a:avLst/>
                </a:prstGeom>
                <a:noFill/>
              </p:spPr>
              <p:txBody>
                <a:bodyPr wrap="square" rtlCol="0">
                  <a:spAutoFit/>
                </a:bodyPr>
                <a:lstStyle/>
                <a:p>
                  <a:r>
                    <a:rPr lang="ru-RU" b="1" dirty="0">
                      <a:solidFill>
                        <a:prstClr val="black"/>
                      </a:solidFill>
                    </a:rPr>
                    <a:t>23,3</a:t>
                  </a:r>
                </a:p>
              </p:txBody>
            </p:sp>
          </p:grpSp>
          <p:grpSp>
            <p:nvGrpSpPr>
              <p:cNvPr id="25" name="Группа 24"/>
              <p:cNvGrpSpPr/>
              <p:nvPr/>
            </p:nvGrpSpPr>
            <p:grpSpPr>
              <a:xfrm>
                <a:off x="1055043" y="701111"/>
                <a:ext cx="556146" cy="528095"/>
                <a:chOff x="-1136973" y="922714"/>
                <a:chExt cx="668142" cy="622051"/>
              </a:xfrm>
              <a:noFill/>
            </p:grpSpPr>
            <p:sp>
              <p:nvSpPr>
                <p:cNvPr id="26" name="椭圆 33"/>
                <p:cNvSpPr/>
                <p:nvPr/>
              </p:nvSpPr>
              <p:spPr>
                <a:xfrm>
                  <a:off x="-1136973" y="922714"/>
                  <a:ext cx="668142" cy="622051"/>
                </a:xfrm>
                <a:prstGeom prst="ellipse">
                  <a:avLst/>
                </a:prstGeom>
                <a:solidFill>
                  <a:srgbClr val="61D6FF"/>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27" name="TextBox 26"/>
                <p:cNvSpPr txBox="1"/>
                <p:nvPr/>
              </p:nvSpPr>
              <p:spPr>
                <a:xfrm>
                  <a:off x="-1100613" y="1016218"/>
                  <a:ext cx="595425" cy="435042"/>
                </a:xfrm>
                <a:prstGeom prst="rect">
                  <a:avLst/>
                </a:prstGeom>
                <a:grpFill/>
              </p:spPr>
              <p:txBody>
                <a:bodyPr wrap="square" rtlCol="0">
                  <a:spAutoFit/>
                </a:bodyPr>
                <a:lstStyle/>
                <a:p>
                  <a:r>
                    <a:rPr lang="ru-RU" b="1" dirty="0">
                      <a:solidFill>
                        <a:prstClr val="black"/>
                      </a:solidFill>
                    </a:rPr>
                    <a:t>2,4</a:t>
                  </a:r>
                </a:p>
              </p:txBody>
            </p:sp>
          </p:grpSp>
          <p:grpSp>
            <p:nvGrpSpPr>
              <p:cNvPr id="38" name="Группа 37"/>
              <p:cNvGrpSpPr/>
              <p:nvPr/>
            </p:nvGrpSpPr>
            <p:grpSpPr>
              <a:xfrm>
                <a:off x="2177260" y="816410"/>
                <a:ext cx="938164" cy="528095"/>
                <a:chOff x="2177260" y="816410"/>
                <a:chExt cx="938164" cy="528095"/>
              </a:xfrm>
            </p:grpSpPr>
            <p:cxnSp>
              <p:nvCxnSpPr>
                <p:cNvPr id="32" name="Прямая соединительная линия 31"/>
                <p:cNvCxnSpPr/>
                <p:nvPr/>
              </p:nvCxnSpPr>
              <p:spPr>
                <a:xfrm flipV="1">
                  <a:off x="2177260" y="1097864"/>
                  <a:ext cx="374920" cy="325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Группа 27"/>
                <p:cNvGrpSpPr/>
                <p:nvPr/>
              </p:nvGrpSpPr>
              <p:grpSpPr>
                <a:xfrm>
                  <a:off x="2559278" y="816410"/>
                  <a:ext cx="556146" cy="528095"/>
                  <a:chOff x="-9843" y="726415"/>
                  <a:chExt cx="668142" cy="622051"/>
                </a:xfrm>
                <a:noFill/>
              </p:grpSpPr>
              <p:sp>
                <p:nvSpPr>
                  <p:cNvPr id="29" name="椭圆 33"/>
                  <p:cNvSpPr/>
                  <p:nvPr/>
                </p:nvSpPr>
                <p:spPr>
                  <a:xfrm>
                    <a:off x="-9843" y="726415"/>
                    <a:ext cx="668142" cy="622051"/>
                  </a:xfrm>
                  <a:prstGeom prst="ellipse">
                    <a:avLst/>
                  </a:prstGeom>
                  <a:solidFill>
                    <a:srgbClr val="FF8265"/>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30" name="TextBox 29"/>
                  <p:cNvSpPr txBox="1"/>
                  <p:nvPr/>
                </p:nvSpPr>
                <p:spPr>
                  <a:xfrm>
                    <a:off x="43497" y="827724"/>
                    <a:ext cx="595423" cy="435042"/>
                  </a:xfrm>
                  <a:prstGeom prst="rect">
                    <a:avLst/>
                  </a:prstGeom>
                  <a:grpFill/>
                </p:spPr>
                <p:txBody>
                  <a:bodyPr wrap="square" rtlCol="0">
                    <a:spAutoFit/>
                  </a:bodyPr>
                  <a:lstStyle/>
                  <a:p>
                    <a:r>
                      <a:rPr lang="ru-RU" b="1" dirty="0">
                        <a:solidFill>
                          <a:prstClr val="black"/>
                        </a:solidFill>
                      </a:rPr>
                      <a:t>0,1</a:t>
                    </a:r>
                  </a:p>
                </p:txBody>
              </p:sp>
            </p:grpSp>
          </p:grpSp>
          <p:grpSp>
            <p:nvGrpSpPr>
              <p:cNvPr id="39" name="Группа 38"/>
              <p:cNvGrpSpPr/>
              <p:nvPr/>
            </p:nvGrpSpPr>
            <p:grpSpPr>
              <a:xfrm>
                <a:off x="3349665" y="2281050"/>
                <a:ext cx="692170" cy="528095"/>
                <a:chOff x="3349665" y="2281050"/>
                <a:chExt cx="692170" cy="528095"/>
              </a:xfrm>
            </p:grpSpPr>
            <p:cxnSp>
              <p:nvCxnSpPr>
                <p:cNvPr id="33" name="Прямая соединительная линия 32"/>
                <p:cNvCxnSpPr/>
                <p:nvPr/>
              </p:nvCxnSpPr>
              <p:spPr>
                <a:xfrm>
                  <a:off x="3349665" y="2600075"/>
                  <a:ext cx="166288" cy="16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Группа 34"/>
                <p:cNvGrpSpPr/>
                <p:nvPr/>
              </p:nvGrpSpPr>
              <p:grpSpPr>
                <a:xfrm>
                  <a:off x="3485689" y="2281050"/>
                  <a:ext cx="556146" cy="528095"/>
                  <a:chOff x="1120108" y="74745"/>
                  <a:chExt cx="668142" cy="622051"/>
                </a:xfrm>
                <a:noFill/>
              </p:grpSpPr>
              <p:sp>
                <p:nvSpPr>
                  <p:cNvPr id="36" name="椭圆 33"/>
                  <p:cNvSpPr/>
                  <p:nvPr/>
                </p:nvSpPr>
                <p:spPr>
                  <a:xfrm>
                    <a:off x="1120108" y="74745"/>
                    <a:ext cx="668142" cy="622051"/>
                  </a:xfrm>
                  <a:prstGeom prst="ellipse">
                    <a:avLst/>
                  </a:prstGeom>
                  <a:solidFill>
                    <a:srgbClr val="FFE285"/>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37" name="TextBox 36"/>
                  <p:cNvSpPr txBox="1"/>
                  <p:nvPr/>
                </p:nvSpPr>
                <p:spPr>
                  <a:xfrm>
                    <a:off x="1161780" y="179317"/>
                    <a:ext cx="595423" cy="435042"/>
                  </a:xfrm>
                  <a:prstGeom prst="rect">
                    <a:avLst/>
                  </a:prstGeom>
                  <a:grpFill/>
                </p:spPr>
                <p:txBody>
                  <a:bodyPr wrap="square" rtlCol="0">
                    <a:spAutoFit/>
                  </a:bodyPr>
                  <a:lstStyle/>
                  <a:p>
                    <a:r>
                      <a:rPr lang="ru-RU" b="1" dirty="0">
                        <a:solidFill>
                          <a:prstClr val="black"/>
                        </a:solidFill>
                      </a:rPr>
                      <a:t>0,3</a:t>
                    </a:r>
                  </a:p>
                </p:txBody>
              </p:sp>
            </p:grpSp>
          </p:grpSp>
        </p:grpSp>
        <p:sp>
          <p:nvSpPr>
            <p:cNvPr id="42" name="TextBox 1"/>
            <p:cNvSpPr txBox="1">
              <a:spLocks noChangeArrowheads="1"/>
            </p:cNvSpPr>
            <p:nvPr/>
          </p:nvSpPr>
          <p:spPr bwMode="auto">
            <a:xfrm>
              <a:off x="1451528" y="2268766"/>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600" b="1" dirty="0">
                  <a:ln w="19050">
                    <a:noFill/>
                  </a:ln>
                  <a:solidFill>
                    <a:prstClr val="black"/>
                  </a:solidFill>
                  <a:latin typeface="Times New Roman" pitchFamily="18" charset="0"/>
                  <a:cs typeface="Times New Roman" pitchFamily="18" charset="0"/>
                </a:rPr>
                <a:t>2025 год</a:t>
              </a:r>
            </a:p>
          </p:txBody>
        </p:sp>
      </p:grpSp>
      <p:grpSp>
        <p:nvGrpSpPr>
          <p:cNvPr id="44" name="Группа 43"/>
          <p:cNvGrpSpPr/>
          <p:nvPr/>
        </p:nvGrpSpPr>
        <p:grpSpPr>
          <a:xfrm>
            <a:off x="0" y="773799"/>
            <a:ext cx="3912780" cy="3279156"/>
            <a:chOff x="0" y="782726"/>
            <a:chExt cx="3912780" cy="3279156"/>
          </a:xfrm>
        </p:grpSpPr>
        <p:grpSp>
          <p:nvGrpSpPr>
            <p:cNvPr id="45" name="Группа 44"/>
            <p:cNvGrpSpPr/>
            <p:nvPr/>
          </p:nvGrpSpPr>
          <p:grpSpPr>
            <a:xfrm>
              <a:off x="0" y="782726"/>
              <a:ext cx="3912780" cy="3279156"/>
              <a:chOff x="0" y="782726"/>
              <a:chExt cx="3912780" cy="3279156"/>
            </a:xfrm>
          </p:grpSpPr>
          <p:graphicFrame>
            <p:nvGraphicFramePr>
              <p:cNvPr id="47" name="图表 32"/>
              <p:cNvGraphicFramePr/>
              <p:nvPr>
                <p:extLst>
                  <p:ext uri="{D42A27DB-BD31-4B8C-83A1-F6EECF244321}">
                    <p14:modId xmlns:p14="http://schemas.microsoft.com/office/powerpoint/2010/main" val="3634961930"/>
                  </p:ext>
                </p:extLst>
              </p:nvPr>
            </p:nvGraphicFramePr>
            <p:xfrm>
              <a:off x="0" y="983730"/>
              <a:ext cx="3912780" cy="3078152"/>
            </p:xfrm>
            <a:graphic>
              <a:graphicData uri="http://schemas.openxmlformats.org/drawingml/2006/chart">
                <c:chart xmlns:c="http://schemas.openxmlformats.org/drawingml/2006/chart" xmlns:r="http://schemas.openxmlformats.org/officeDocument/2006/relationships" r:id="rId5"/>
              </a:graphicData>
            </a:graphic>
          </p:graphicFrame>
          <p:grpSp>
            <p:nvGrpSpPr>
              <p:cNvPr id="48" name="Группа 47"/>
              <p:cNvGrpSpPr/>
              <p:nvPr/>
            </p:nvGrpSpPr>
            <p:grpSpPr>
              <a:xfrm>
                <a:off x="425566" y="2290658"/>
                <a:ext cx="668142" cy="622051"/>
                <a:chOff x="425566" y="2290658"/>
                <a:chExt cx="668142" cy="622051"/>
              </a:xfrm>
            </p:grpSpPr>
            <p:sp>
              <p:nvSpPr>
                <p:cNvPr id="68" name="椭圆 33"/>
                <p:cNvSpPr/>
                <p:nvPr/>
              </p:nvSpPr>
              <p:spPr>
                <a:xfrm>
                  <a:off x="425566" y="2290658"/>
                  <a:ext cx="668142" cy="622051"/>
                </a:xfrm>
                <a:prstGeom prst="ellipse">
                  <a:avLst/>
                </a:prstGeom>
                <a:solidFill>
                  <a:srgbClr val="92D050"/>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9" name="TextBox 68"/>
                <p:cNvSpPr txBox="1"/>
                <p:nvPr/>
              </p:nvSpPr>
              <p:spPr>
                <a:xfrm>
                  <a:off x="461925" y="2410418"/>
                  <a:ext cx="595423" cy="369332"/>
                </a:xfrm>
                <a:prstGeom prst="rect">
                  <a:avLst/>
                </a:prstGeom>
                <a:noFill/>
              </p:spPr>
              <p:txBody>
                <a:bodyPr wrap="square" rtlCol="0">
                  <a:spAutoFit/>
                </a:bodyPr>
                <a:lstStyle/>
                <a:p>
                  <a:r>
                    <a:rPr lang="ru-RU" b="1" dirty="0">
                      <a:solidFill>
                        <a:prstClr val="black"/>
                      </a:solidFill>
                    </a:rPr>
                    <a:t>50,2</a:t>
                  </a:r>
                </a:p>
              </p:txBody>
            </p:sp>
          </p:grpSp>
          <p:grpSp>
            <p:nvGrpSpPr>
              <p:cNvPr id="49" name="Группа 48"/>
              <p:cNvGrpSpPr/>
              <p:nvPr/>
            </p:nvGrpSpPr>
            <p:grpSpPr>
              <a:xfrm>
                <a:off x="2009141" y="3384207"/>
                <a:ext cx="668142" cy="622051"/>
                <a:chOff x="1675070" y="1368809"/>
                <a:chExt cx="668142" cy="622051"/>
              </a:xfrm>
            </p:grpSpPr>
            <p:sp>
              <p:nvSpPr>
                <p:cNvPr id="66" name="椭圆 33"/>
                <p:cNvSpPr/>
                <p:nvPr/>
              </p:nvSpPr>
              <p:spPr>
                <a:xfrm>
                  <a:off x="1675070" y="1368809"/>
                  <a:ext cx="668142" cy="622051"/>
                </a:xfrm>
                <a:prstGeom prst="ellipse">
                  <a:avLst/>
                </a:prstGeom>
                <a:solidFill>
                  <a:srgbClr val="FF6969"/>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7" name="TextBox 66"/>
                <p:cNvSpPr txBox="1"/>
                <p:nvPr/>
              </p:nvSpPr>
              <p:spPr>
                <a:xfrm>
                  <a:off x="1711429" y="1495168"/>
                  <a:ext cx="595423" cy="369332"/>
                </a:xfrm>
                <a:prstGeom prst="rect">
                  <a:avLst/>
                </a:prstGeom>
                <a:noFill/>
              </p:spPr>
              <p:txBody>
                <a:bodyPr wrap="square" rtlCol="0">
                  <a:spAutoFit/>
                </a:bodyPr>
                <a:lstStyle/>
                <a:p>
                  <a:r>
                    <a:rPr lang="ru-RU" b="1" dirty="0">
                      <a:solidFill>
                        <a:prstClr val="black"/>
                      </a:solidFill>
                    </a:rPr>
                    <a:t>10,8</a:t>
                  </a:r>
                </a:p>
              </p:txBody>
            </p:sp>
          </p:grpSp>
          <p:grpSp>
            <p:nvGrpSpPr>
              <p:cNvPr id="50" name="Группа 49"/>
              <p:cNvGrpSpPr/>
              <p:nvPr/>
            </p:nvGrpSpPr>
            <p:grpSpPr>
              <a:xfrm>
                <a:off x="2987669" y="2025443"/>
                <a:ext cx="668142" cy="622051"/>
                <a:chOff x="736193" y="1144184"/>
                <a:chExt cx="668142" cy="622051"/>
              </a:xfrm>
            </p:grpSpPr>
            <p:sp>
              <p:nvSpPr>
                <p:cNvPr id="64" name="椭圆 33"/>
                <p:cNvSpPr/>
                <p:nvPr/>
              </p:nvSpPr>
              <p:spPr>
                <a:xfrm>
                  <a:off x="736193" y="1144184"/>
                  <a:ext cx="668142" cy="622051"/>
                </a:xfrm>
                <a:prstGeom prst="ellipse">
                  <a:avLst/>
                </a:prstGeom>
                <a:solidFill>
                  <a:srgbClr val="CFB7FF"/>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5" name="TextBox 64"/>
                <p:cNvSpPr txBox="1"/>
                <p:nvPr/>
              </p:nvSpPr>
              <p:spPr>
                <a:xfrm>
                  <a:off x="772552" y="1270543"/>
                  <a:ext cx="595423" cy="369332"/>
                </a:xfrm>
                <a:prstGeom prst="rect">
                  <a:avLst/>
                </a:prstGeom>
                <a:noFill/>
              </p:spPr>
              <p:txBody>
                <a:bodyPr wrap="square" rtlCol="0">
                  <a:spAutoFit/>
                </a:bodyPr>
                <a:lstStyle/>
                <a:p>
                  <a:r>
                    <a:rPr lang="ru-RU" b="1" dirty="0">
                      <a:solidFill>
                        <a:prstClr val="black"/>
                      </a:solidFill>
                    </a:rPr>
                    <a:t>31,3</a:t>
                  </a:r>
                </a:p>
              </p:txBody>
            </p:sp>
          </p:grpSp>
          <p:grpSp>
            <p:nvGrpSpPr>
              <p:cNvPr id="51" name="Группа 50"/>
              <p:cNvGrpSpPr/>
              <p:nvPr/>
            </p:nvGrpSpPr>
            <p:grpSpPr>
              <a:xfrm>
                <a:off x="1964742" y="782726"/>
                <a:ext cx="556146" cy="528095"/>
                <a:chOff x="-44079" y="1018850"/>
                <a:chExt cx="668142" cy="622051"/>
              </a:xfrm>
              <a:noFill/>
            </p:grpSpPr>
            <p:sp>
              <p:nvSpPr>
                <p:cNvPr id="62" name="椭圆 33"/>
                <p:cNvSpPr/>
                <p:nvPr/>
              </p:nvSpPr>
              <p:spPr>
                <a:xfrm>
                  <a:off x="-44079" y="1018850"/>
                  <a:ext cx="668142" cy="622051"/>
                </a:xfrm>
                <a:prstGeom prst="ellipse">
                  <a:avLst/>
                </a:prstGeom>
                <a:solidFill>
                  <a:srgbClr val="61D6FF"/>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3" name="TextBox 62"/>
                <p:cNvSpPr txBox="1"/>
                <p:nvPr/>
              </p:nvSpPr>
              <p:spPr>
                <a:xfrm>
                  <a:off x="9261" y="1120159"/>
                  <a:ext cx="595423" cy="435042"/>
                </a:xfrm>
                <a:prstGeom prst="rect">
                  <a:avLst/>
                </a:prstGeom>
                <a:grpFill/>
              </p:spPr>
              <p:txBody>
                <a:bodyPr wrap="square" rtlCol="0">
                  <a:spAutoFit/>
                </a:bodyPr>
                <a:lstStyle/>
                <a:p>
                  <a:r>
                    <a:rPr lang="ru-RU" b="1" dirty="0">
                      <a:solidFill>
                        <a:prstClr val="black"/>
                      </a:solidFill>
                    </a:rPr>
                    <a:t>6,2</a:t>
                  </a:r>
                </a:p>
              </p:txBody>
            </p:sp>
          </p:grpSp>
          <p:grpSp>
            <p:nvGrpSpPr>
              <p:cNvPr id="52" name="Группа 51"/>
              <p:cNvGrpSpPr/>
              <p:nvPr/>
            </p:nvGrpSpPr>
            <p:grpSpPr>
              <a:xfrm>
                <a:off x="2505322" y="845030"/>
                <a:ext cx="796779" cy="528095"/>
                <a:chOff x="2505322" y="845030"/>
                <a:chExt cx="796779" cy="528095"/>
              </a:xfrm>
            </p:grpSpPr>
            <p:cxnSp>
              <p:nvCxnSpPr>
                <p:cNvPr id="58" name="Прямая соединительная линия 57"/>
                <p:cNvCxnSpPr>
                  <a:endCxn id="60" idx="3"/>
                </p:cNvCxnSpPr>
                <p:nvPr/>
              </p:nvCxnSpPr>
              <p:spPr>
                <a:xfrm>
                  <a:off x="2505322" y="1244450"/>
                  <a:ext cx="322079" cy="513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 name="Группа 58"/>
                <p:cNvGrpSpPr/>
                <p:nvPr/>
              </p:nvGrpSpPr>
              <p:grpSpPr>
                <a:xfrm>
                  <a:off x="2745955" y="845030"/>
                  <a:ext cx="556146" cy="528095"/>
                  <a:chOff x="214426" y="760128"/>
                  <a:chExt cx="668142" cy="622051"/>
                </a:xfrm>
                <a:noFill/>
              </p:grpSpPr>
              <p:sp>
                <p:nvSpPr>
                  <p:cNvPr id="60" name="椭圆 33"/>
                  <p:cNvSpPr/>
                  <p:nvPr/>
                </p:nvSpPr>
                <p:spPr>
                  <a:xfrm>
                    <a:off x="214426" y="760128"/>
                    <a:ext cx="668142" cy="622051"/>
                  </a:xfrm>
                  <a:prstGeom prst="ellipse">
                    <a:avLst/>
                  </a:prstGeom>
                  <a:solidFill>
                    <a:srgbClr val="FF8265"/>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61" name="TextBox 60"/>
                  <p:cNvSpPr txBox="1"/>
                  <p:nvPr/>
                </p:nvSpPr>
                <p:spPr>
                  <a:xfrm>
                    <a:off x="267766" y="861437"/>
                    <a:ext cx="595423" cy="435042"/>
                  </a:xfrm>
                  <a:prstGeom prst="rect">
                    <a:avLst/>
                  </a:prstGeom>
                  <a:grpFill/>
                </p:spPr>
                <p:txBody>
                  <a:bodyPr wrap="square" rtlCol="0">
                    <a:spAutoFit/>
                  </a:bodyPr>
                  <a:lstStyle/>
                  <a:p>
                    <a:r>
                      <a:rPr lang="ru-RU" b="1" dirty="0">
                        <a:solidFill>
                          <a:prstClr val="black"/>
                        </a:solidFill>
                      </a:rPr>
                      <a:t>0,6</a:t>
                    </a:r>
                  </a:p>
                </p:txBody>
              </p:sp>
            </p:grpSp>
          </p:grpSp>
          <p:grpSp>
            <p:nvGrpSpPr>
              <p:cNvPr id="53" name="Группа 52"/>
              <p:cNvGrpSpPr/>
              <p:nvPr/>
            </p:nvGrpSpPr>
            <p:grpSpPr>
              <a:xfrm>
                <a:off x="2889609" y="3223139"/>
                <a:ext cx="843186" cy="528095"/>
                <a:chOff x="2889609" y="3223139"/>
                <a:chExt cx="843186" cy="528095"/>
              </a:xfrm>
            </p:grpSpPr>
            <p:cxnSp>
              <p:nvCxnSpPr>
                <p:cNvPr id="54" name="Прямая соединительная линия 53"/>
                <p:cNvCxnSpPr/>
                <p:nvPr/>
              </p:nvCxnSpPr>
              <p:spPr>
                <a:xfrm>
                  <a:off x="2889609" y="3575174"/>
                  <a:ext cx="31658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 name="Группа 54"/>
                <p:cNvGrpSpPr/>
                <p:nvPr/>
              </p:nvGrpSpPr>
              <p:grpSpPr>
                <a:xfrm>
                  <a:off x="3176649" y="3223139"/>
                  <a:ext cx="556146" cy="528095"/>
                  <a:chOff x="748834" y="1184444"/>
                  <a:chExt cx="668142" cy="622051"/>
                </a:xfrm>
                <a:noFill/>
              </p:grpSpPr>
              <p:sp>
                <p:nvSpPr>
                  <p:cNvPr id="56" name="椭圆 33"/>
                  <p:cNvSpPr/>
                  <p:nvPr/>
                </p:nvSpPr>
                <p:spPr>
                  <a:xfrm>
                    <a:off x="748834" y="1184444"/>
                    <a:ext cx="668142" cy="622051"/>
                  </a:xfrm>
                  <a:prstGeom prst="ellipse">
                    <a:avLst/>
                  </a:prstGeom>
                  <a:solidFill>
                    <a:srgbClr val="FFE285"/>
                  </a:solidFill>
                  <a:ln w="50800" cap="flat" cmpd="sng" algn="ctr">
                    <a:solidFill>
                      <a:schemeClr val="bg1"/>
                    </a:solidFill>
                    <a:prstDash val="solid"/>
                    <a:miter lim="800000"/>
                  </a:ln>
                  <a:effectLst/>
                </p:spPr>
                <p:txBody>
                  <a:bodyPr rtlCol="0" anchor="ctr"/>
                  <a:lstStyle/>
                  <a:p>
                    <a:pPr algn="ctr" defTabSz="914400">
                      <a:defRPr/>
                    </a:pPr>
                    <a:endParaRPr kumimoji="1" lang="zh-CN" altLang="en-US" b="1" kern="0" dirty="0">
                      <a:solidFill>
                        <a:srgbClr val="FFFFFF"/>
                      </a:solidFill>
                      <a:latin typeface="Century Gothic"/>
                      <a:ea typeface="微软雅黑"/>
                    </a:endParaRPr>
                  </a:p>
                </p:txBody>
              </p:sp>
              <p:sp>
                <p:nvSpPr>
                  <p:cNvPr id="57" name="TextBox 56"/>
                  <p:cNvSpPr txBox="1"/>
                  <p:nvPr/>
                </p:nvSpPr>
                <p:spPr>
                  <a:xfrm>
                    <a:off x="810742" y="1297619"/>
                    <a:ext cx="595423" cy="435040"/>
                  </a:xfrm>
                  <a:prstGeom prst="rect">
                    <a:avLst/>
                  </a:prstGeom>
                  <a:grpFill/>
                </p:spPr>
                <p:txBody>
                  <a:bodyPr wrap="square" rtlCol="0">
                    <a:spAutoFit/>
                  </a:bodyPr>
                  <a:lstStyle/>
                  <a:p>
                    <a:r>
                      <a:rPr lang="ru-RU" b="1" dirty="0">
                        <a:solidFill>
                          <a:prstClr val="black"/>
                        </a:solidFill>
                      </a:rPr>
                      <a:t>0,9</a:t>
                    </a:r>
                  </a:p>
                </p:txBody>
              </p:sp>
            </p:grpSp>
          </p:grpSp>
        </p:grpSp>
        <p:sp>
          <p:nvSpPr>
            <p:cNvPr id="46" name="TextBox 1"/>
            <p:cNvSpPr txBox="1">
              <a:spLocks noChangeArrowheads="1"/>
            </p:cNvSpPr>
            <p:nvPr/>
          </p:nvSpPr>
          <p:spPr bwMode="auto">
            <a:xfrm>
              <a:off x="1451528" y="2268766"/>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600" b="1" dirty="0">
                  <a:ln w="19050">
                    <a:noFill/>
                  </a:ln>
                  <a:solidFill>
                    <a:prstClr val="black"/>
                  </a:solidFill>
                  <a:latin typeface="Times New Roman" pitchFamily="18" charset="0"/>
                  <a:cs typeface="Times New Roman" pitchFamily="18" charset="0"/>
                </a:rPr>
                <a:t>2024 год</a:t>
              </a:r>
            </a:p>
          </p:txBody>
        </p:sp>
      </p:grpSp>
      <p:sp>
        <p:nvSpPr>
          <p:cNvPr id="70"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24</a:t>
            </a:r>
          </a:p>
        </p:txBody>
      </p:sp>
      <p:cxnSp>
        <p:nvCxnSpPr>
          <p:cNvPr id="71" name="Прямая соединительная линия 70"/>
          <p:cNvCxnSpPr/>
          <p:nvPr/>
        </p:nvCxnSpPr>
        <p:spPr>
          <a:xfrm flipH="1" flipV="1">
            <a:off x="5745192" y="1044472"/>
            <a:ext cx="432058" cy="70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66537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534286" y="-35297"/>
            <a:ext cx="7491410" cy="133882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Перечень действующих налоговых льгот, </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установленных решениями органов </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местного самоуправления</a:t>
            </a:r>
          </a:p>
        </p:txBody>
      </p:sp>
      <p:graphicFrame>
        <p:nvGraphicFramePr>
          <p:cNvPr id="8" name="Таблица 7"/>
          <p:cNvGraphicFramePr>
            <a:graphicFrameLocks noGrp="1"/>
          </p:cNvGraphicFramePr>
          <p:nvPr>
            <p:extLst>
              <p:ext uri="{D42A27DB-BD31-4B8C-83A1-F6EECF244321}">
                <p14:modId xmlns:p14="http://schemas.microsoft.com/office/powerpoint/2010/main" val="2446619747"/>
              </p:ext>
            </p:extLst>
          </p:nvPr>
        </p:nvGraphicFramePr>
        <p:xfrm>
          <a:off x="204455" y="1303531"/>
          <a:ext cx="8735090" cy="5112610"/>
        </p:xfrm>
        <a:graphic>
          <a:graphicData uri="http://schemas.openxmlformats.org/drawingml/2006/table">
            <a:tbl>
              <a:tblPr firstRow="1" lastRow="1" bandRow="1">
                <a:tableStyleId>{8A107856-5554-42FB-B03E-39F5DBC370BA}</a:tableStyleId>
              </a:tblPr>
              <a:tblGrid>
                <a:gridCol w="1275906">
                  <a:extLst>
                    <a:ext uri="{9D8B030D-6E8A-4147-A177-3AD203B41FA5}">
                      <a16:colId xmlns:a16="http://schemas.microsoft.com/office/drawing/2014/main" val="20000"/>
                    </a:ext>
                  </a:extLst>
                </a:gridCol>
                <a:gridCol w="3565928">
                  <a:extLst>
                    <a:ext uri="{9D8B030D-6E8A-4147-A177-3AD203B41FA5}">
                      <a16:colId xmlns:a16="http://schemas.microsoft.com/office/drawing/2014/main" val="20001"/>
                    </a:ext>
                  </a:extLst>
                </a:gridCol>
                <a:gridCol w="808034">
                  <a:extLst>
                    <a:ext uri="{9D8B030D-6E8A-4147-A177-3AD203B41FA5}">
                      <a16:colId xmlns:a16="http://schemas.microsoft.com/office/drawing/2014/main" val="20002"/>
                    </a:ext>
                  </a:extLst>
                </a:gridCol>
                <a:gridCol w="734577">
                  <a:extLst>
                    <a:ext uri="{9D8B030D-6E8A-4147-A177-3AD203B41FA5}">
                      <a16:colId xmlns:a16="http://schemas.microsoft.com/office/drawing/2014/main" val="20003"/>
                    </a:ext>
                  </a:extLst>
                </a:gridCol>
                <a:gridCol w="808034">
                  <a:extLst>
                    <a:ext uri="{9D8B030D-6E8A-4147-A177-3AD203B41FA5}">
                      <a16:colId xmlns:a16="http://schemas.microsoft.com/office/drawing/2014/main" val="20004"/>
                    </a:ext>
                  </a:extLst>
                </a:gridCol>
                <a:gridCol w="734577">
                  <a:extLst>
                    <a:ext uri="{9D8B030D-6E8A-4147-A177-3AD203B41FA5}">
                      <a16:colId xmlns:a16="http://schemas.microsoft.com/office/drawing/2014/main" val="20005"/>
                    </a:ext>
                  </a:extLst>
                </a:gridCol>
                <a:gridCol w="808034">
                  <a:extLst>
                    <a:ext uri="{9D8B030D-6E8A-4147-A177-3AD203B41FA5}">
                      <a16:colId xmlns:a16="http://schemas.microsoft.com/office/drawing/2014/main" val="20006"/>
                    </a:ext>
                  </a:extLst>
                </a:gridCol>
              </a:tblGrid>
              <a:tr h="444072">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Наименование льготы</a:t>
                      </a:r>
                      <a:endParaRPr lang="ru-RU" sz="14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rowSpan="2">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Дата и № решения городской Думы</a:t>
                      </a:r>
                      <a:endParaRPr lang="ru-RU" sz="14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gridSpan="5">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fontAlgn="t"/>
                      <a:r>
                        <a:rPr lang="ru-RU" sz="1200" u="none" strike="noStrike" dirty="0">
                          <a:solidFill>
                            <a:schemeClr val="bg1"/>
                          </a:solidFill>
                          <a:effectLst/>
                        </a:rPr>
                        <a:t> </a:t>
                      </a:r>
                      <a:r>
                        <a:rPr lang="ru-RU" sz="1400" u="none" strike="noStrike" dirty="0">
                          <a:solidFill>
                            <a:schemeClr val="bg1"/>
                          </a:solidFill>
                          <a:effectLst/>
                        </a:rPr>
                        <a:t>Сумма льгот, млн.рублей</a:t>
                      </a:r>
                      <a:endParaRPr lang="ru-RU" sz="14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hMerge="1">
                  <a:txBody>
                    <a:bodyPr/>
                    <a:lstStyle/>
                    <a:p>
                      <a:pPr algn="ctr" rtl="0" fontAlgn="ctr"/>
                      <a:endParaRPr lang="ru-RU" sz="1200" b="1" i="0" u="none" strike="noStrike" dirty="0">
                        <a:solidFill>
                          <a:srgbClr val="FFFFFF"/>
                        </a:solidFill>
                        <a:effectLst/>
                        <a:latin typeface="Calibri" pitchFamily="34" charset="0"/>
                        <a:cs typeface="Calibri" pitchFamily="34" charset="0"/>
                      </a:endParaRPr>
                    </a:p>
                  </a:txBody>
                  <a:tcPr marL="2442" marR="2442" marT="2441" marB="0" anchor="ctr">
                    <a:lnL w="635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7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479263">
                <a:tc vMerge="1">
                  <a:txBody>
                    <a:bodyPr/>
                    <a:lstStyle/>
                    <a:p>
                      <a:endParaRPr lang="ru-RU"/>
                    </a:p>
                  </a:txBody>
                  <a:tcPr/>
                </a:tc>
                <a:tc vMerge="1">
                  <a:txBody>
                    <a:bodyPr/>
                    <a:lstStyle/>
                    <a:p>
                      <a:endParaRPr lang="ru-RU"/>
                    </a:p>
                  </a:txBody>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Факт за 2021 год</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Факт за</a:t>
                      </a:r>
                    </a:p>
                    <a:p>
                      <a:pPr algn="ctr" rtl="0" fontAlgn="ctr"/>
                      <a:r>
                        <a:rPr lang="ru-RU" sz="1200" u="none" strike="noStrike" dirty="0">
                          <a:solidFill>
                            <a:schemeClr val="bg1"/>
                          </a:solidFill>
                          <a:effectLst/>
                        </a:rPr>
                        <a:t>2022 год</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Факт за</a:t>
                      </a:r>
                    </a:p>
                    <a:p>
                      <a:pPr algn="ctr" rtl="0" fontAlgn="ctr"/>
                      <a:r>
                        <a:rPr lang="ru-RU" sz="1200" u="none" strike="noStrike" dirty="0">
                          <a:solidFill>
                            <a:schemeClr val="bg1"/>
                          </a:solidFill>
                          <a:effectLst/>
                        </a:rPr>
                        <a:t>2023 год</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Факт за</a:t>
                      </a:r>
                    </a:p>
                    <a:p>
                      <a:pPr algn="ctr" rtl="0" fontAlgn="ctr"/>
                      <a:r>
                        <a:rPr lang="ru-RU" sz="1200" u="none" strike="noStrike" dirty="0">
                          <a:solidFill>
                            <a:schemeClr val="bg1"/>
                          </a:solidFill>
                          <a:effectLst/>
                        </a:rPr>
                        <a:t>2024 год</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rPr>
                        <a:t>Оценка 2025 года</a:t>
                      </a:r>
                      <a:endParaRPr lang="ru-RU" sz="1200" b="1" i="0" u="none" strike="noStrike" dirty="0">
                        <a:solidFill>
                          <a:schemeClr val="bg1"/>
                        </a:solidFill>
                        <a:effectLst/>
                        <a:latin typeface="Calibri" pitchFamily="34" charset="0"/>
                        <a:cs typeface="Calibri" pitchFamily="34" charset="0"/>
                      </a:endParaRPr>
                    </a:p>
                  </a:txBody>
                  <a:tcPr marL="2442" marR="2442" marT="2441" marB="0" anchor="ctr">
                    <a:cell3D prstMaterial="dkEdge">
                      <a:bevel h="50800" prst="divot"/>
                      <a:lightRig rig="flood" dir="t"/>
                    </a:cell3D>
                    <a:solidFill>
                      <a:srgbClr val="FF7979"/>
                    </a:solidFill>
                  </a:tcPr>
                </a:tc>
                <a:extLst>
                  <a:ext uri="{0D108BD9-81ED-4DB2-BD59-A6C34878D82A}">
                    <a16:rowId xmlns:a16="http://schemas.microsoft.com/office/drawing/2014/main" val="10001"/>
                  </a:ext>
                </a:extLst>
              </a:tr>
              <a:tr h="213810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Земельный налог</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200" u="none" strike="noStrike" dirty="0">
                          <a:effectLst/>
                          <a:latin typeface="Times New Roman" panose="02020603050405020304" pitchFamily="18" charset="0"/>
                          <a:cs typeface="Times New Roman" panose="02020603050405020304" pitchFamily="18" charset="0"/>
                        </a:rPr>
                        <a:t>Решение городской Думы городского округа город Первомайск Нижегородской области от 19.11.2012г. № 28 (в ред. реш. от 24.07.2013 № 128, от 10.10.2013 № 143, от 05.12.2013 № 173, от 24.04.2014 № 210, от 18.12.2015 № 352, от 23.08.2018 № 106, от 20.11.2018 № 123, от 05.12.2018 № 126, от 26.09.2019 № 187, от 29.10.2019 №194, от 29.10.2023 № 78, от 09.04.2024 №108, от 27.08.2024 №133</a:t>
                      </a:r>
                      <a:r>
                        <a:rPr lang="ru-RU" sz="1200" u="none" strike="noStrike" baseline="0" dirty="0">
                          <a:effectLst/>
                          <a:latin typeface="Times New Roman" panose="02020603050405020304" pitchFamily="18" charset="0"/>
                          <a:cs typeface="Times New Roman" panose="02020603050405020304" pitchFamily="18" charset="0"/>
                        </a:rPr>
                        <a:t>)</a:t>
                      </a:r>
                    </a:p>
                    <a:p>
                      <a:pPr algn="l" rtl="0" fontAlgn="ctr"/>
                      <a:endParaRPr lang="ru-RU" sz="800" b="0" i="0" u="none" strike="noStrike" baseline="0" dirty="0">
                        <a:solidFill>
                          <a:srgbClr val="000000"/>
                        </a:solidFill>
                        <a:effectLst/>
                        <a:latin typeface="Times New Roman" panose="02020603050405020304" pitchFamily="18" charset="0"/>
                        <a:cs typeface="Times New Roman" panose="02020603050405020304" pitchFamily="18" charset="0"/>
                      </a:endParaRPr>
                    </a:p>
                    <a:p>
                      <a:pPr algn="l"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Решение городской Думы муниципального округа город Первомайск Нижегородской области от 23.10.2025 № 213</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0,4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2442" marR="2442" marT="2441" marB="0" anchor="ctr"/>
                </a:tc>
                <a:extLst>
                  <a:ext uri="{0D108BD9-81ED-4DB2-BD59-A6C34878D82A}">
                    <a16:rowId xmlns:a16="http://schemas.microsoft.com/office/drawing/2014/main" val="10002"/>
                  </a:ext>
                </a:extLst>
              </a:tr>
              <a:tr h="119375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Налог на имущество физических лиц</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200" u="none" strike="noStrike" dirty="0">
                          <a:effectLst/>
                          <a:latin typeface="Times New Roman" panose="02020603050405020304" pitchFamily="18" charset="0"/>
                          <a:cs typeface="Times New Roman" panose="02020603050405020304" pitchFamily="18" charset="0"/>
                        </a:rPr>
                        <a:t>Решение городской Думы городского округа город Первомайск Нижегородской области от 18.11.2014г. № 263 (в ред.</a:t>
                      </a: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реш.</a:t>
                      </a: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от 22.02.2017 № 448, от 27.02.2018 № 57,</a:t>
                      </a: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от 23.08.2018 № 105, от 06.06.2019 № 162,</a:t>
                      </a:r>
                      <a:r>
                        <a:rPr lang="ru-RU" sz="1200" u="none" strike="noStrike" baseline="0" dirty="0">
                          <a:effectLst/>
                          <a:latin typeface="Times New Roman" panose="02020603050405020304" pitchFamily="18" charset="0"/>
                          <a:cs typeface="Times New Roman" panose="02020603050405020304" pitchFamily="18" charset="0"/>
                        </a:rPr>
                        <a:t> </a:t>
                      </a:r>
                      <a:r>
                        <a:rPr lang="ru-RU" sz="1200" u="none" strike="noStrike" dirty="0">
                          <a:effectLst/>
                          <a:latin typeface="Times New Roman" panose="02020603050405020304" pitchFamily="18" charset="0"/>
                          <a:cs typeface="Times New Roman" panose="02020603050405020304" pitchFamily="18" charset="0"/>
                        </a:rPr>
                        <a:t>от 29.10.2019 № 195</a:t>
                      </a:r>
                      <a:r>
                        <a:rPr lang="ru-RU" sz="1200" u="none" strike="noStrike" baseline="0" dirty="0">
                          <a:effectLst/>
                          <a:latin typeface="Times New Roman" panose="02020603050405020304" pitchFamily="18" charset="0"/>
                          <a:cs typeface="Times New Roman" panose="02020603050405020304" pitchFamily="18" charset="0"/>
                        </a:rPr>
                        <a:t>, от 11.03.2020 №223, от 22.11.2022 №16, от 27.08.2024 №132)</a:t>
                      </a:r>
                    </a:p>
                    <a:p>
                      <a:pPr marL="0" marR="0" indent="0" algn="l" defTabSz="914400" rtl="0" eaLnBrk="1" fontAlgn="ctr" latinLnBrk="0" hangingPunct="1">
                        <a:lnSpc>
                          <a:spcPct val="100000"/>
                        </a:lnSpc>
                        <a:spcBef>
                          <a:spcPts val="0"/>
                        </a:spcBef>
                        <a:spcAft>
                          <a:spcPts val="0"/>
                        </a:spcAft>
                        <a:buClrTx/>
                        <a:buSzTx/>
                        <a:buFontTx/>
                        <a:buNone/>
                        <a:tabLst/>
                        <a:defRPr/>
                      </a:pPr>
                      <a:endParaRPr lang="ru-RU" sz="800" b="0" i="0" u="none" strike="noStrike" baseline="0" dirty="0">
                        <a:solidFill>
                          <a:srgbClr val="000000"/>
                        </a:solidFill>
                        <a:effectLst/>
                        <a:latin typeface="Times New Roman" panose="02020603050405020304" pitchFamily="18" charset="0"/>
                        <a:cs typeface="Times New Roman" panose="02020603050405020304" pitchFamily="18" charset="0"/>
                      </a:endParaRPr>
                    </a:p>
                    <a:p>
                      <a:pPr marL="0" marR="0" indent="0" algn="l" defTabSz="914400" rtl="0" eaLnBrk="1" fontAlgn="ctr" latinLnBrk="0" hangingPunct="1">
                        <a:lnSpc>
                          <a:spcPct val="100000"/>
                        </a:lnSpc>
                        <a:spcBef>
                          <a:spcPts val="0"/>
                        </a:spcBef>
                        <a:spcAft>
                          <a:spcPts val="0"/>
                        </a:spcAft>
                        <a:buClrTx/>
                        <a:buSzTx/>
                        <a:buFontTx/>
                        <a:buNone/>
                        <a:tabLst/>
                        <a:defRPr/>
                      </a:pPr>
                      <a:r>
                        <a:rPr lang="ru-RU" sz="1200" b="0" i="0" u="none" strike="noStrike" dirty="0">
                          <a:solidFill>
                            <a:srgbClr val="000000"/>
                          </a:solidFill>
                          <a:effectLst/>
                          <a:latin typeface="Times New Roman" panose="02020603050405020304" pitchFamily="18" charset="0"/>
                          <a:cs typeface="Times New Roman" panose="02020603050405020304" pitchFamily="18" charset="0"/>
                        </a:rPr>
                        <a:t>Решение городской Думы муниципального округа город Первомайск Нижегородской области от 23.10.2025 № 212</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effectLst/>
                          <a:latin typeface="Times New Roman" panose="02020603050405020304" pitchFamily="18" charset="0"/>
                          <a:cs typeface="Times New Roman" panose="02020603050405020304" pitchFamily="18" charset="0"/>
                        </a:rPr>
                        <a:t>0,1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2442" marR="2442" marT="2441"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2442" marR="2442" marT="2441" marB="0" anchor="ctr"/>
                </a:tc>
                <a:extLst>
                  <a:ext uri="{0D108BD9-81ED-4DB2-BD59-A6C34878D82A}">
                    <a16:rowId xmlns:a16="http://schemas.microsoft.com/office/drawing/2014/main" val="10003"/>
                  </a:ext>
                </a:extLst>
              </a:tr>
              <a:tr h="280894">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latin typeface="Times New Roman" panose="02020603050405020304" pitchFamily="18" charset="0"/>
                          <a:cs typeface="Times New Roman" panose="02020603050405020304" pitchFamily="18" charset="0"/>
                        </a:rPr>
                        <a:t>ВСЕГО:</a:t>
                      </a:r>
                      <a:endParaRPr lang="ru-RU" sz="12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fontAlgn="t"/>
                      <a:r>
                        <a:rPr lang="ru-RU" sz="1200" u="none" strike="noStrike" dirty="0">
                          <a:solidFill>
                            <a:schemeClr val="bg1"/>
                          </a:solidFill>
                          <a:effectLst/>
                          <a:latin typeface="Times New Roman" panose="02020603050405020304" pitchFamily="18" charset="0"/>
                          <a:cs typeface="Times New Roman" panose="02020603050405020304" pitchFamily="18" charset="0"/>
                        </a:rPr>
                        <a:t> </a:t>
                      </a:r>
                      <a:endParaRPr lang="ru-RU" sz="1200" b="0" i="0" u="none" strike="noStrike" dirty="0">
                        <a:solidFill>
                          <a:schemeClr val="bg1"/>
                        </a:solidFill>
                        <a:effectLst/>
                        <a:latin typeface="Times New Roman" panose="02020603050405020304" pitchFamily="18" charset="0"/>
                        <a:cs typeface="Times New Roman" panose="02020603050405020304" pitchFamily="18" charset="0"/>
                      </a:endParaRPr>
                    </a:p>
                  </a:txBody>
                  <a:tcPr marL="2442" marR="2442" marT="2441" marB="0">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u="none" strike="noStrike" dirty="0">
                          <a:solidFill>
                            <a:schemeClr val="bg1"/>
                          </a:solidFill>
                          <a:effectLst/>
                          <a:latin typeface="Times New Roman" panose="02020603050405020304" pitchFamily="18" charset="0"/>
                          <a:cs typeface="Times New Roman" panose="02020603050405020304" pitchFamily="18" charset="0"/>
                        </a:rPr>
                        <a:t>0,5</a:t>
                      </a:r>
                      <a:endParaRPr lang="ru-RU" sz="1200" b="1" i="0" u="none" strike="noStrike" dirty="0">
                        <a:solidFill>
                          <a:schemeClr val="bg1"/>
                        </a:solidFill>
                        <a:effectLst/>
                        <a:latin typeface="Times New Roman" panose="02020603050405020304" pitchFamily="18" charset="0"/>
                        <a:cs typeface="Times New Roman" panose="02020603050405020304" pitchFamily="18" charset="0"/>
                      </a:endParaRP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i="0" u="none" strike="noStrike" dirty="0">
                          <a:solidFill>
                            <a:schemeClr val="bg1"/>
                          </a:solidFill>
                          <a:effectLst/>
                          <a:latin typeface="Times New Roman" panose="02020603050405020304" pitchFamily="18" charset="0"/>
                          <a:cs typeface="Times New Roman" panose="02020603050405020304" pitchFamily="18" charset="0"/>
                        </a:rPr>
                        <a:t>0,7</a:t>
                      </a: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i="0" u="none" strike="noStrike" dirty="0">
                          <a:solidFill>
                            <a:schemeClr val="bg1"/>
                          </a:solidFill>
                          <a:effectLst/>
                          <a:latin typeface="Times New Roman" panose="02020603050405020304" pitchFamily="18" charset="0"/>
                          <a:cs typeface="Times New Roman" panose="02020603050405020304" pitchFamily="18" charset="0"/>
                        </a:rPr>
                        <a:t>0,7</a:t>
                      </a: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i="0" u="none" strike="noStrike" dirty="0">
                          <a:solidFill>
                            <a:schemeClr val="bg1"/>
                          </a:solidFill>
                          <a:effectLst/>
                          <a:latin typeface="Times New Roman" panose="02020603050405020304" pitchFamily="18" charset="0"/>
                          <a:cs typeface="Times New Roman" panose="02020603050405020304" pitchFamily="18" charset="0"/>
                        </a:rPr>
                        <a:t>1,0</a:t>
                      </a:r>
                    </a:p>
                  </a:txBody>
                  <a:tcPr marL="2442" marR="2442" marT="2441" marB="0" anchor="ctr">
                    <a:cell3D prstMaterial="dkEdge">
                      <a:bevel h="50800" prst="divot"/>
                      <a:lightRig rig="flood" dir="t"/>
                    </a:cell3D>
                    <a:solidFill>
                      <a:srgbClr val="FF7979"/>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200" b="1" i="0" u="none" strike="noStrike" dirty="0">
                          <a:solidFill>
                            <a:schemeClr val="bg1"/>
                          </a:solidFill>
                          <a:effectLst/>
                          <a:latin typeface="Times New Roman" panose="02020603050405020304" pitchFamily="18" charset="0"/>
                          <a:cs typeface="Times New Roman" panose="02020603050405020304" pitchFamily="18" charset="0"/>
                        </a:rPr>
                        <a:t>1,0</a:t>
                      </a:r>
                    </a:p>
                  </a:txBody>
                  <a:tcPr marL="2442" marR="2442" marT="2441" marB="0" anchor="ctr">
                    <a:cell3D prstMaterial="dkEdge">
                      <a:bevel h="50800" prst="divot"/>
                      <a:lightRig rig="flood" dir="t"/>
                    </a:cell3D>
                    <a:solidFill>
                      <a:srgbClr val="FF7979"/>
                    </a:solidFill>
                  </a:tcPr>
                </a:tc>
                <a:extLst>
                  <a:ext uri="{0D108BD9-81ED-4DB2-BD59-A6C34878D82A}">
                    <a16:rowId xmlns:a16="http://schemas.microsoft.com/office/drawing/2014/main" val="10004"/>
                  </a:ext>
                </a:extLst>
              </a:tr>
            </a:tbl>
          </a:graphicData>
        </a:graphic>
      </p:graphicFrame>
      <p:sp>
        <p:nvSpPr>
          <p:cNvPr id="9"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25</a:t>
            </a:r>
          </a:p>
        </p:txBody>
      </p:sp>
    </p:spTree>
    <p:extLst>
      <p:ext uri="{BB962C8B-B14F-4D97-AF65-F5344CB8AC3E}">
        <p14:creationId xmlns:p14="http://schemas.microsoft.com/office/powerpoint/2010/main" val="40277194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590290" y="106038"/>
            <a:ext cx="6485861"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Недоимка по местным имущественным налогам</a:t>
            </a:r>
          </a:p>
        </p:txBody>
      </p:sp>
      <p:graphicFrame>
        <p:nvGraphicFramePr>
          <p:cNvPr id="8" name="Таблица 7"/>
          <p:cNvGraphicFramePr>
            <a:graphicFrameLocks noGrp="1"/>
          </p:cNvGraphicFramePr>
          <p:nvPr>
            <p:extLst>
              <p:ext uri="{D42A27DB-BD31-4B8C-83A1-F6EECF244321}">
                <p14:modId xmlns:p14="http://schemas.microsoft.com/office/powerpoint/2010/main" val="1673906330"/>
              </p:ext>
            </p:extLst>
          </p:nvPr>
        </p:nvGraphicFramePr>
        <p:xfrm>
          <a:off x="200341" y="1450484"/>
          <a:ext cx="8378965" cy="2579256"/>
        </p:xfrm>
        <a:graphic>
          <a:graphicData uri="http://schemas.openxmlformats.org/drawingml/2006/table">
            <a:tbl>
              <a:tblPr>
                <a:tableStyleId>{69CF1AB2-1976-4502-BF36-3FF5EA218861}</a:tableStyleId>
              </a:tblPr>
              <a:tblGrid>
                <a:gridCol w="1807533">
                  <a:extLst>
                    <a:ext uri="{9D8B030D-6E8A-4147-A177-3AD203B41FA5}">
                      <a16:colId xmlns:a16="http://schemas.microsoft.com/office/drawing/2014/main" val="20000"/>
                    </a:ext>
                  </a:extLst>
                </a:gridCol>
                <a:gridCol w="1537983">
                  <a:extLst>
                    <a:ext uri="{9D8B030D-6E8A-4147-A177-3AD203B41FA5}">
                      <a16:colId xmlns:a16="http://schemas.microsoft.com/office/drawing/2014/main" val="20001"/>
                    </a:ext>
                  </a:extLst>
                </a:gridCol>
                <a:gridCol w="1061907">
                  <a:extLst>
                    <a:ext uri="{9D8B030D-6E8A-4147-A177-3AD203B41FA5}">
                      <a16:colId xmlns:a16="http://schemas.microsoft.com/office/drawing/2014/main" val="20002"/>
                    </a:ext>
                  </a:extLst>
                </a:gridCol>
                <a:gridCol w="1561003">
                  <a:extLst>
                    <a:ext uri="{9D8B030D-6E8A-4147-A177-3AD203B41FA5}">
                      <a16:colId xmlns:a16="http://schemas.microsoft.com/office/drawing/2014/main" val="20003"/>
                    </a:ext>
                  </a:extLst>
                </a:gridCol>
                <a:gridCol w="996409">
                  <a:extLst>
                    <a:ext uri="{9D8B030D-6E8A-4147-A177-3AD203B41FA5}">
                      <a16:colId xmlns:a16="http://schemas.microsoft.com/office/drawing/2014/main" val="20004"/>
                    </a:ext>
                  </a:extLst>
                </a:gridCol>
                <a:gridCol w="1414130">
                  <a:extLst>
                    <a:ext uri="{9D8B030D-6E8A-4147-A177-3AD203B41FA5}">
                      <a16:colId xmlns:a16="http://schemas.microsoft.com/office/drawing/2014/main" val="20005"/>
                    </a:ext>
                  </a:extLst>
                </a:gridCol>
              </a:tblGrid>
              <a:tr h="97624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Наименование </a:t>
                      </a:r>
                    </a:p>
                    <a:p>
                      <a:pPr algn="ctr" rtl="0" fontAlgn="ctr"/>
                      <a:r>
                        <a:rPr lang="ru-RU" sz="1400" u="none" strike="noStrike" dirty="0">
                          <a:solidFill>
                            <a:schemeClr val="bg1"/>
                          </a:solidFill>
                          <a:effectLst/>
                        </a:rPr>
                        <a:t>видов доходов</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Недоимка на 01.01.2025 года, млн.рублей</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Удельный вес, %</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Недоимка на 01.01.2026 года,</a:t>
                      </a:r>
                      <a:br>
                        <a:rPr lang="ru-RU" sz="1400" u="none" strike="noStrike" dirty="0">
                          <a:solidFill>
                            <a:schemeClr val="bg1"/>
                          </a:solidFill>
                          <a:effectLst/>
                        </a:rPr>
                      </a:br>
                      <a:r>
                        <a:rPr lang="ru-RU" sz="1400" u="none" strike="noStrike" dirty="0">
                          <a:solidFill>
                            <a:schemeClr val="bg1"/>
                          </a:solidFill>
                          <a:effectLst/>
                        </a:rPr>
                        <a:t>млн.рублей</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Удельный вес, %</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u="none" strike="noStrike" dirty="0">
                          <a:solidFill>
                            <a:schemeClr val="bg1"/>
                          </a:solidFill>
                          <a:effectLst/>
                        </a:rPr>
                        <a:t>Отклонение +/-</a:t>
                      </a:r>
                      <a:br>
                        <a:rPr lang="ru-RU" sz="1400" u="none" strike="noStrike" dirty="0">
                          <a:solidFill>
                            <a:schemeClr val="bg1"/>
                          </a:solidFill>
                          <a:effectLst/>
                        </a:rPr>
                      </a:br>
                      <a:r>
                        <a:rPr lang="ru-RU" sz="1400" u="none" strike="noStrike" dirty="0">
                          <a:solidFill>
                            <a:schemeClr val="bg1"/>
                          </a:solidFill>
                          <a:effectLst/>
                        </a:rPr>
                        <a:t>(гр.4-гр.2)</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extLst>
                  <a:ext uri="{0D108BD9-81ED-4DB2-BD59-A6C34878D82A}">
                    <a16:rowId xmlns:a16="http://schemas.microsoft.com/office/drawing/2014/main" val="10000"/>
                  </a:ext>
                </a:extLst>
              </a:tr>
              <a:tr h="19160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1</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2</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3</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4</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5</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900" u="none" strike="noStrike" dirty="0">
                          <a:solidFill>
                            <a:schemeClr val="bg1"/>
                          </a:solidFill>
                          <a:effectLst/>
                        </a:rPr>
                        <a:t>6</a:t>
                      </a:r>
                      <a:endParaRPr lang="ru-RU" sz="9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extLst>
                  <a:ext uri="{0D108BD9-81ED-4DB2-BD59-A6C34878D82A}">
                    <a16:rowId xmlns:a16="http://schemas.microsoft.com/office/drawing/2014/main" val="10001"/>
                  </a:ext>
                </a:extLst>
              </a:tr>
              <a:tr h="42258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Земельный налог</a:t>
                      </a:r>
                      <a:endParaRPr lang="ru-RU" sz="1400" b="0" i="0" u="none" strike="noStrike" dirty="0">
                        <a:solidFill>
                          <a:srgbClr val="000000"/>
                        </a:solidFill>
                        <a:effectLst/>
                        <a:latin typeface="Times New Roman"/>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1,9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59,4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1,6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66,7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-0,3</a:t>
                      </a:r>
                    </a:p>
                  </a:txBody>
                  <a:tcPr marL="9525" marR="9525" marT="9525" marB="0" anchor="ctr"/>
                </a:tc>
                <a:extLst>
                  <a:ext uri="{0D108BD9-81ED-4DB2-BD59-A6C34878D82A}">
                    <a16:rowId xmlns:a16="http://schemas.microsoft.com/office/drawing/2014/main" val="10002"/>
                  </a:ext>
                </a:extLst>
              </a:tr>
              <a:tr h="606056">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u="none" strike="noStrike" dirty="0">
                          <a:effectLst/>
                        </a:rPr>
                        <a:t>  Налог на имущество </a:t>
                      </a:r>
                    </a:p>
                    <a:p>
                      <a:pPr algn="l" rtl="0" fontAlgn="ctr"/>
                      <a:r>
                        <a:rPr lang="ru-RU" sz="1400" u="none" strike="noStrike" dirty="0">
                          <a:effectLst/>
                        </a:rPr>
                        <a:t>  физических лиц</a:t>
                      </a:r>
                      <a:endParaRPr lang="ru-RU" sz="1400" b="0" i="0" u="none" strike="noStrike" dirty="0">
                        <a:solidFill>
                          <a:srgbClr val="000000"/>
                        </a:solidFill>
                        <a:effectLst/>
                        <a:latin typeface="Times New Roman"/>
                      </a:endParaRPr>
                    </a:p>
                  </a:txBody>
                  <a:tcPr marL="6384" marR="6384" marT="6384"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1,3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40,6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0,8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33,3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0" i="0" u="none" strike="noStrike" dirty="0">
                          <a:solidFill>
                            <a:srgbClr val="000000"/>
                          </a:solidFill>
                          <a:effectLst/>
                          <a:latin typeface="+mn-lt"/>
                        </a:rPr>
                        <a:t>-0,5</a:t>
                      </a:r>
                    </a:p>
                  </a:txBody>
                  <a:tcPr marL="9525" marR="9525" marT="9525" marB="0" anchor="ctr"/>
                </a:tc>
                <a:extLst>
                  <a:ext uri="{0D108BD9-81ED-4DB2-BD59-A6C34878D82A}">
                    <a16:rowId xmlns:a16="http://schemas.microsoft.com/office/drawing/2014/main" val="10003"/>
                  </a:ext>
                </a:extLst>
              </a:tr>
              <a:tr h="382772">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400" b="1" u="none" strike="noStrike" dirty="0">
                          <a:solidFill>
                            <a:schemeClr val="bg1"/>
                          </a:solidFill>
                          <a:effectLst/>
                        </a:rPr>
                        <a:t>  ИТОГО</a:t>
                      </a:r>
                      <a:endParaRPr lang="ru-RU" sz="1400" b="1" i="0" u="none" strike="noStrike" dirty="0">
                        <a:solidFill>
                          <a:schemeClr val="bg1"/>
                        </a:solidFill>
                        <a:effectLst/>
                        <a:latin typeface="Times New Roman"/>
                      </a:endParaRPr>
                    </a:p>
                  </a:txBody>
                  <a:tcPr marL="6384" marR="6384" marT="6384"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a:solidFill>
                            <a:schemeClr val="bg1"/>
                          </a:solidFill>
                          <a:effectLst/>
                          <a:latin typeface="+mn-lt"/>
                        </a:rPr>
                        <a:t>3,2</a:t>
                      </a:r>
                    </a:p>
                  </a:txBody>
                  <a:tcPr marL="9525" marR="9525" marT="9525"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a:solidFill>
                            <a:schemeClr val="bg1"/>
                          </a:solidFill>
                          <a:effectLst/>
                          <a:latin typeface="+mn-lt"/>
                        </a:rPr>
                        <a:t>100,0</a:t>
                      </a:r>
                    </a:p>
                  </a:txBody>
                  <a:tcPr marL="9525" marR="9525" marT="9525"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a:solidFill>
                            <a:schemeClr val="bg1"/>
                          </a:solidFill>
                          <a:effectLst/>
                          <a:latin typeface="+mn-lt"/>
                        </a:rPr>
                        <a:t>2,4</a:t>
                      </a:r>
                    </a:p>
                  </a:txBody>
                  <a:tcPr marL="9525" marR="9525" marT="9525"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a:solidFill>
                            <a:schemeClr val="bg1"/>
                          </a:solidFill>
                          <a:effectLst/>
                          <a:latin typeface="+mn-lt"/>
                        </a:rPr>
                        <a:t>100,0</a:t>
                      </a:r>
                    </a:p>
                  </a:txBody>
                  <a:tcPr marL="9525" marR="9525" marT="9525" marB="0" anchor="ctr">
                    <a:cell3D prstMaterial="dkEdge">
                      <a:bevel h="50800" prst="divot"/>
                      <a:lightRig rig="flood" dir="t"/>
                    </a:cell3D>
                    <a:solidFill>
                      <a:srgbClr val="5D84FF"/>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600" b="1" i="0" u="none" strike="noStrike" dirty="0">
                          <a:solidFill>
                            <a:schemeClr val="bg1"/>
                          </a:solidFill>
                          <a:effectLst/>
                          <a:latin typeface="+mn-lt"/>
                        </a:rPr>
                        <a:t>-0,8</a:t>
                      </a:r>
                    </a:p>
                  </a:txBody>
                  <a:tcPr marL="9525" marR="9525" marT="9525" marB="0" anchor="ctr">
                    <a:cell3D prstMaterial="dkEdge">
                      <a:bevel h="50800" prst="divot"/>
                      <a:lightRig rig="flood" dir="t"/>
                    </a:cell3D>
                    <a:solidFill>
                      <a:srgbClr val="5D84FF"/>
                    </a:solidFill>
                  </a:tcPr>
                </a:tc>
                <a:extLst>
                  <a:ext uri="{0D108BD9-81ED-4DB2-BD59-A6C34878D82A}">
                    <a16:rowId xmlns:a16="http://schemas.microsoft.com/office/drawing/2014/main" val="10008"/>
                  </a:ext>
                </a:extLst>
              </a:tr>
            </a:tbl>
          </a:graphicData>
        </a:graphic>
      </p:graphicFrame>
      <p:grpSp>
        <p:nvGrpSpPr>
          <p:cNvPr id="10" name="Группа 9"/>
          <p:cNvGrpSpPr/>
          <p:nvPr/>
        </p:nvGrpSpPr>
        <p:grpSpPr>
          <a:xfrm>
            <a:off x="320999" y="4288924"/>
            <a:ext cx="8352239" cy="2174292"/>
            <a:chOff x="320999" y="4444322"/>
            <a:chExt cx="8352239" cy="2174292"/>
          </a:xfrm>
        </p:grpSpPr>
        <p:pic>
          <p:nvPicPr>
            <p:cNvPr id="1026" name="Picture 2" descr="C:\Users\fu9\Desktop\original.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0999" y="4521944"/>
              <a:ext cx="2695722" cy="2019049"/>
            </a:xfrm>
            <a:prstGeom prst="rect">
              <a:avLst/>
            </a:prstGeom>
            <a:ln>
              <a:noFill/>
            </a:ln>
            <a:effectLst>
              <a:glow>
                <a:schemeClr val="accent1">
                  <a:alpha val="40000"/>
                </a:schemeClr>
              </a:glow>
              <a:softEdge rad="101600"/>
            </a:effectLst>
            <a:extLst>
              <a:ext uri="{909E8E84-426E-40DD-AFC4-6F175D3DCCD1}">
                <a14:hiddenFill xmlns:a14="http://schemas.microsoft.com/office/drawing/2010/main">
                  <a:solidFill>
                    <a:srgbClr val="FFFFFF"/>
                  </a:solidFill>
                </a14:hiddenFill>
              </a:ext>
            </a:extLst>
          </p:spPr>
        </p:pic>
        <p:pic>
          <p:nvPicPr>
            <p:cNvPr id="1027" name="Picture 3" descr="C:\Users\fu9\Desktop\18.05.202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846593" y="4444322"/>
              <a:ext cx="3261438" cy="2174292"/>
            </a:xfrm>
            <a:prstGeom prst="rect">
              <a:avLst/>
            </a:prstGeom>
            <a:ln>
              <a:noFill/>
            </a:ln>
            <a:effectLst>
              <a:glow>
                <a:schemeClr val="accent1">
                  <a:alpha val="40000"/>
                </a:schemeClr>
              </a:glow>
              <a:softEdge rad="1016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934984" y="4541641"/>
              <a:ext cx="2738254" cy="2019146"/>
            </a:xfrm>
            <a:prstGeom prst="rect">
              <a:avLst/>
            </a:prstGeom>
            <a:solidFill>
              <a:schemeClr val="bg1"/>
            </a:solidFill>
            <a:ln>
              <a:noFill/>
            </a:ln>
            <a:effectLst>
              <a:glow>
                <a:schemeClr val="accent1">
                  <a:alpha val="40000"/>
                </a:schemeClr>
              </a:glo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pic>
          <p:nvPicPr>
            <p:cNvPr id="1028" name="Picture 4" descr="C:\Users\fu9\Desktop\00002568427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02938" y="5278066"/>
              <a:ext cx="1732700" cy="12995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947318" y="5062136"/>
              <a:ext cx="1911239" cy="492443"/>
            </a:xfrm>
            <a:prstGeom prst="rect">
              <a:avLst/>
            </a:prstGeom>
            <a:noFill/>
          </p:spPr>
          <p:txBody>
            <a:bodyPr wrap="square" rtlCol="0">
              <a:spAutoFit/>
            </a:bodyPr>
            <a:lstStyle/>
            <a:p>
              <a:r>
                <a:rPr lang="ru-RU" sz="1300" dirty="0">
                  <a:solidFill>
                    <a:srgbClr val="2867A0"/>
                  </a:solidFill>
                  <a:latin typeface="Franklin Gothic Medium Cond" pitchFamily="34" charset="0"/>
                  <a:cs typeface="Times New Roman" pitchFamily="18" charset="0"/>
                </a:rPr>
                <a:t>НАЛОГ НА ИМУЩЕСТВО ФИЗИЧЕСКИХ ЛИЦ</a:t>
              </a:r>
            </a:p>
          </p:txBody>
        </p:sp>
        <p:sp>
          <p:nvSpPr>
            <p:cNvPr id="13" name="TextBox 12"/>
            <p:cNvSpPr txBox="1"/>
            <p:nvPr/>
          </p:nvSpPr>
          <p:spPr>
            <a:xfrm>
              <a:off x="1477922" y="5101960"/>
              <a:ext cx="1453279" cy="292388"/>
            </a:xfrm>
            <a:prstGeom prst="rect">
              <a:avLst/>
            </a:prstGeom>
            <a:solidFill>
              <a:schemeClr val="bg1"/>
            </a:solidFill>
          </p:spPr>
          <p:txBody>
            <a:bodyPr wrap="square" rtlCol="0">
              <a:spAutoFit/>
            </a:bodyPr>
            <a:lstStyle/>
            <a:p>
              <a:pPr algn="r"/>
              <a:r>
                <a:rPr lang="ru-RU" sz="1300" dirty="0">
                  <a:solidFill>
                    <a:srgbClr val="2867A0"/>
                  </a:solidFill>
                  <a:latin typeface="Franklin Gothic Medium Cond" pitchFamily="34" charset="0"/>
                  <a:cs typeface="Times New Roman" pitchFamily="18" charset="0"/>
                </a:rPr>
                <a:t>ЗЕМЕЛЬНЫЙ НАЛОГ</a:t>
              </a:r>
            </a:p>
          </p:txBody>
        </p:sp>
      </p:grpSp>
      <p:sp>
        <p:nvSpPr>
          <p:cNvPr id="15" name="Oval 13"/>
          <p:cNvSpPr>
            <a:spLocks noChangeArrowheads="1"/>
          </p:cNvSpPr>
          <p:nvPr/>
        </p:nvSpPr>
        <p:spPr bwMode="auto">
          <a:xfrm>
            <a:off x="8326061" y="646868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26</a:t>
            </a:r>
          </a:p>
        </p:txBody>
      </p:sp>
    </p:spTree>
    <p:extLst>
      <p:ext uri="{BB962C8B-B14F-4D97-AF65-F5344CB8AC3E}">
        <p14:creationId xmlns:p14="http://schemas.microsoft.com/office/powerpoint/2010/main" val="813923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24851" y="97191"/>
            <a:ext cx="8462946" cy="133882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Итоги работы межведомственной комиссии</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урегулированию задолженности</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по платежам в бюджет</a:t>
            </a:r>
          </a:p>
        </p:txBody>
      </p:sp>
      <p:graphicFrame>
        <p:nvGraphicFramePr>
          <p:cNvPr id="8" name="Group 38"/>
          <p:cNvGraphicFramePr>
            <a:graphicFrameLocks/>
          </p:cNvGraphicFramePr>
          <p:nvPr>
            <p:extLst>
              <p:ext uri="{D42A27DB-BD31-4B8C-83A1-F6EECF244321}">
                <p14:modId xmlns:p14="http://schemas.microsoft.com/office/powerpoint/2010/main" val="1365170768"/>
              </p:ext>
            </p:extLst>
          </p:nvPr>
        </p:nvGraphicFramePr>
        <p:xfrm>
          <a:off x="83435" y="1544144"/>
          <a:ext cx="8977130" cy="3233504"/>
        </p:xfrm>
        <a:graphic>
          <a:graphicData uri="http://schemas.openxmlformats.org/drawingml/2006/table">
            <a:tbl>
              <a:tblPr/>
              <a:tblGrid>
                <a:gridCol w="1104219">
                  <a:extLst>
                    <a:ext uri="{9D8B030D-6E8A-4147-A177-3AD203B41FA5}">
                      <a16:colId xmlns:a16="http://schemas.microsoft.com/office/drawing/2014/main" val="20000"/>
                    </a:ext>
                  </a:extLst>
                </a:gridCol>
                <a:gridCol w="1541721">
                  <a:extLst>
                    <a:ext uri="{9D8B030D-6E8A-4147-A177-3AD203B41FA5}">
                      <a16:colId xmlns:a16="http://schemas.microsoft.com/office/drawing/2014/main" val="20001"/>
                    </a:ext>
                  </a:extLst>
                </a:gridCol>
                <a:gridCol w="3370521">
                  <a:extLst>
                    <a:ext uri="{9D8B030D-6E8A-4147-A177-3AD203B41FA5}">
                      <a16:colId xmlns:a16="http://schemas.microsoft.com/office/drawing/2014/main" val="20002"/>
                    </a:ext>
                  </a:extLst>
                </a:gridCol>
                <a:gridCol w="2960669">
                  <a:extLst>
                    <a:ext uri="{9D8B030D-6E8A-4147-A177-3AD203B41FA5}">
                      <a16:colId xmlns:a16="http://schemas.microsoft.com/office/drawing/2014/main" val="20003"/>
                    </a:ext>
                  </a:extLst>
                </a:gridCol>
              </a:tblGrid>
              <a:tr h="1209689">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u="none" strike="noStrike" kern="1200" cap="none" normalizeH="0" baseline="0" dirty="0">
                          <a:ln>
                            <a:noFill/>
                          </a:ln>
                          <a:effectLst/>
                          <a:latin typeface="Times New Roman" pitchFamily="18" charset="0"/>
                          <a:cs typeface="Times New Roman" pitchFamily="18" charset="0"/>
                        </a:rPr>
                        <a:t>Период</a:t>
                      </a:r>
                      <a:endParaRPr kumimoji="0" lang="ru-RU" sz="1800" b="0" i="0" u="none" strike="noStrike" kern="1200" cap="none" normalizeH="0" baseline="0" dirty="0">
                        <a:ln>
                          <a:noFill/>
                        </a:ln>
                        <a:solidFill>
                          <a:schemeClr val="bg1"/>
                        </a:solidFill>
                        <a:effectLst/>
                        <a:latin typeface="Times New Roman" pitchFamily="18" charset="0"/>
                        <a:ea typeface="+mn-ea"/>
                        <a:cs typeface="Times New Roman" pitchFamily="18" charset="0"/>
                      </a:endParaRPr>
                    </a:p>
                  </a:txBody>
                  <a:tcPr marL="91455" marR="91455" marT="45727" marB="45727" anchor="ctr" horzOverflow="overflow">
                    <a:lnL w="12700" cmpd="sng">
                      <a:solidFill>
                        <a:srgbClr val="5ECCF3"/>
                      </a:solidFill>
                    </a:lnL>
                    <a:lnR w="12700" cmpd="sng">
                      <a:solidFill>
                        <a:srgbClr val="5ECCF3"/>
                      </a:solidFill>
                    </a:lnR>
                    <a:lnT w="12700" cmpd="sng">
                      <a:solidFill>
                        <a:srgbClr val="5ECCF3"/>
                      </a:solidFill>
                    </a:lnT>
                    <a:lnB w="12700" cap="flat" cmpd="sng" algn="ctr">
                      <a:solidFill>
                        <a:srgbClr val="5ECCF3"/>
                      </a:solidFill>
                      <a:prstDash val="solid"/>
                      <a:round/>
                      <a:headEnd type="none" w="med" len="med"/>
                      <a:tailEnd type="none" w="med" len="med"/>
                    </a:lnB>
                    <a:lnTlToBr w="12700" cmpd="sng">
                      <a:noFill/>
                      <a:prstDash val="solid"/>
                    </a:lnTlToBr>
                    <a:lnBlToTr w="12700" cmpd="sng">
                      <a:noFill/>
                      <a:prstDash val="solid"/>
                    </a:lnBlToTr>
                    <a:cell3D prstMaterial="dkEdge">
                      <a:bevel h="50800" prst="divot"/>
                      <a:lightRig rig="flood" dir="t"/>
                    </a:cell3D>
                    <a:solidFill>
                      <a:srgbClr val="57FFD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u="none" strike="noStrike" cap="none" normalizeH="0" baseline="0" dirty="0">
                          <a:ln>
                            <a:noFill/>
                          </a:ln>
                          <a:effectLst/>
                          <a:latin typeface="Times New Roman" pitchFamily="18" charset="0"/>
                          <a:cs typeface="Times New Roman" pitchFamily="18" charset="0"/>
                        </a:rPr>
                        <a:t>Проведено заседаний</a:t>
                      </a:r>
                      <a:endParaRPr kumimoji="0" lang="ru-RU" sz="1800" b="0" i="0" u="none" strike="noStrike" cap="none" normalizeH="0" baseline="0" dirty="0">
                        <a:ln>
                          <a:noFill/>
                        </a:ln>
                        <a:solidFill>
                          <a:schemeClr val="bg1"/>
                        </a:solidFill>
                        <a:effectLst/>
                        <a:latin typeface="Times New Roman" pitchFamily="18" charset="0"/>
                        <a:cs typeface="Times New Roman" pitchFamily="18" charset="0"/>
                      </a:endParaRPr>
                    </a:p>
                  </a:txBody>
                  <a:tcPr marL="91455" marR="91455" marT="45727" marB="45727" anchor="ctr" horzOverflow="overflow">
                    <a:lnL w="12700" cmpd="sng">
                      <a:solidFill>
                        <a:srgbClr val="5ECCF3"/>
                      </a:solidFill>
                    </a:lnL>
                    <a:lnR w="12700" cmpd="sng">
                      <a:solidFill>
                        <a:srgbClr val="5ECCF3"/>
                      </a:solidFill>
                    </a:lnR>
                    <a:lnT w="12700" cmpd="sng">
                      <a:solidFill>
                        <a:srgbClr val="5ECCF3"/>
                      </a:solidFill>
                    </a:lnT>
                    <a:lnB w="12700" cap="flat" cmpd="sng" algn="ctr">
                      <a:solidFill>
                        <a:srgbClr val="5ECCF3"/>
                      </a:solidFill>
                      <a:prstDash val="solid"/>
                      <a:round/>
                      <a:headEnd type="none" w="med" len="med"/>
                      <a:tailEnd type="none" w="med" len="med"/>
                    </a:lnB>
                    <a:lnTlToBr w="12700" cmpd="sng">
                      <a:noFill/>
                      <a:prstDash val="solid"/>
                    </a:lnTlToBr>
                    <a:lnBlToTr w="12700" cmpd="sng">
                      <a:noFill/>
                      <a:prstDash val="solid"/>
                    </a:lnBlToTr>
                    <a:cell3D prstMaterial="dkEdge">
                      <a:bevel h="50800" prst="divot"/>
                      <a:lightRig rig="flood" dir="t"/>
                    </a:cell3D>
                    <a:solidFill>
                      <a:srgbClr val="57FFD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u="none" strike="noStrike" cap="none" normalizeH="0" baseline="0" dirty="0">
                          <a:ln>
                            <a:noFill/>
                          </a:ln>
                          <a:effectLst/>
                          <a:latin typeface="Times New Roman" pitchFamily="18" charset="0"/>
                          <a:cs typeface="Times New Roman" pitchFamily="18" charset="0"/>
                        </a:rPr>
                        <a:t>Сумма, поступившая в консолидированный бюджет области и внебюджетные фонды (млн.рублей)</a:t>
                      </a:r>
                      <a:endParaRPr kumimoji="0" lang="ru-RU" sz="1800" b="0" i="0" u="none" strike="noStrike" cap="none" normalizeH="0" baseline="0" dirty="0">
                        <a:ln>
                          <a:noFill/>
                        </a:ln>
                        <a:solidFill>
                          <a:schemeClr val="bg1"/>
                        </a:solidFill>
                        <a:effectLst/>
                        <a:latin typeface="Times New Roman" pitchFamily="18" charset="0"/>
                        <a:cs typeface="Times New Roman" pitchFamily="18" charset="0"/>
                      </a:endParaRPr>
                    </a:p>
                  </a:txBody>
                  <a:tcPr marL="91455" marR="91455" marT="45727" marB="45727" anchor="ctr" horzOverflow="overflow">
                    <a:lnL w="12700" cmpd="sng">
                      <a:solidFill>
                        <a:srgbClr val="5ECCF3"/>
                      </a:solidFill>
                    </a:lnL>
                    <a:lnR w="12700" cmpd="sng">
                      <a:solidFill>
                        <a:srgbClr val="5ECCF3"/>
                      </a:solidFill>
                    </a:lnR>
                    <a:lnT w="12700" cmpd="sng">
                      <a:solidFill>
                        <a:srgbClr val="5ECCF3"/>
                      </a:solidFill>
                    </a:lnT>
                    <a:lnB w="12700" cap="flat" cmpd="sng" algn="ctr">
                      <a:solidFill>
                        <a:srgbClr val="5ECCF3"/>
                      </a:solidFill>
                      <a:prstDash val="solid"/>
                      <a:round/>
                      <a:headEnd type="none" w="med" len="med"/>
                      <a:tailEnd type="none" w="med" len="med"/>
                    </a:lnB>
                    <a:lnTlToBr w="12700" cmpd="sng">
                      <a:noFill/>
                      <a:prstDash val="solid"/>
                    </a:lnTlToBr>
                    <a:lnBlToTr w="12700" cmpd="sng">
                      <a:noFill/>
                      <a:prstDash val="solid"/>
                    </a:lnBlToTr>
                    <a:cell3D prstMaterial="dkEdge">
                      <a:bevel h="50800" prst="divot"/>
                      <a:lightRig rig="flood" dir="t"/>
                    </a:cell3D>
                    <a:solidFill>
                      <a:srgbClr val="57FFDF"/>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u="none" strike="noStrike" cap="none" normalizeH="0" baseline="0" dirty="0">
                          <a:ln>
                            <a:noFill/>
                          </a:ln>
                          <a:effectLst/>
                          <a:latin typeface="Times New Roman" pitchFamily="18" charset="0"/>
                          <a:cs typeface="Times New Roman" pitchFamily="18" charset="0"/>
                        </a:rPr>
                        <a:t>Сумма, поступившая в бюджет городского округа город Первомайск (млн.рублей)</a:t>
                      </a:r>
                      <a:endParaRPr kumimoji="0" lang="ru-RU" sz="1800" b="0" i="0" u="none" strike="noStrike" cap="none" normalizeH="0" baseline="0" dirty="0">
                        <a:ln>
                          <a:noFill/>
                        </a:ln>
                        <a:solidFill>
                          <a:schemeClr val="bg1"/>
                        </a:solidFill>
                        <a:effectLst/>
                        <a:latin typeface="Times New Roman" pitchFamily="18" charset="0"/>
                        <a:cs typeface="Times New Roman" pitchFamily="18" charset="0"/>
                      </a:endParaRPr>
                    </a:p>
                  </a:txBody>
                  <a:tcPr marL="91455" marR="91455" marT="45727" marB="45727" anchor="ctr" horzOverflow="overflow">
                    <a:lnL w="12700" cmpd="sng">
                      <a:solidFill>
                        <a:srgbClr val="5ECCF3"/>
                      </a:solidFill>
                    </a:lnL>
                    <a:lnR w="12700" cmpd="sng">
                      <a:solidFill>
                        <a:srgbClr val="5ECCF3"/>
                      </a:solidFill>
                    </a:lnR>
                    <a:lnT w="12700" cmpd="sng">
                      <a:solidFill>
                        <a:srgbClr val="5ECCF3"/>
                      </a:solidFill>
                    </a:lnT>
                    <a:lnB w="12700" cap="flat" cmpd="sng" algn="ctr">
                      <a:solidFill>
                        <a:srgbClr val="5ECCF3"/>
                      </a:solidFill>
                      <a:prstDash val="solid"/>
                      <a:round/>
                      <a:headEnd type="none" w="med" len="med"/>
                      <a:tailEnd type="none" w="med" len="med"/>
                    </a:lnB>
                    <a:lnTlToBr w="12700" cmpd="sng">
                      <a:noFill/>
                      <a:prstDash val="solid"/>
                    </a:lnTlToBr>
                    <a:lnBlToTr w="12700" cmpd="sng">
                      <a:noFill/>
                      <a:prstDash val="solid"/>
                    </a:lnBlToTr>
                    <a:cell3D prstMaterial="dkEdge">
                      <a:bevel h="50800" prst="divot"/>
                      <a:lightRig rig="flood" dir="t"/>
                    </a:cell3D>
                    <a:solidFill>
                      <a:srgbClr val="57FFDF"/>
                    </a:solidFill>
                  </a:tcPr>
                </a:tc>
                <a:extLst>
                  <a:ext uri="{0D108BD9-81ED-4DB2-BD59-A6C34878D82A}">
                    <a16:rowId xmlns:a16="http://schemas.microsoft.com/office/drawing/2014/main" val="10000"/>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a:ln>
                            <a:noFill/>
                          </a:ln>
                          <a:effectLst/>
                          <a:latin typeface="Times New Roman" pitchFamily="18" charset="0"/>
                          <a:cs typeface="Times New Roman" pitchFamily="18" charset="0"/>
                        </a:rPr>
                        <a:t>2021</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12</a:t>
                      </a: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6,2</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4,0</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val="10002"/>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a:ln>
                            <a:noFill/>
                          </a:ln>
                          <a:effectLst/>
                          <a:latin typeface="Times New Roman" pitchFamily="18" charset="0"/>
                          <a:cs typeface="Times New Roman" pitchFamily="18" charset="0"/>
                        </a:rPr>
                        <a:t>2022</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12</a:t>
                      </a: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9,4</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7,0</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val="10003"/>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a:ln>
                            <a:noFill/>
                          </a:ln>
                          <a:effectLst/>
                          <a:latin typeface="Times New Roman" pitchFamily="18" charset="0"/>
                          <a:cs typeface="Times New Roman" pitchFamily="18" charset="0"/>
                        </a:rPr>
                        <a:t>2023</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4</a:t>
                      </a: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7,4</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6,4</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val="10004"/>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a:ln>
                            <a:noFill/>
                          </a:ln>
                          <a:effectLst/>
                          <a:latin typeface="Times New Roman" pitchFamily="18" charset="0"/>
                          <a:cs typeface="Times New Roman" pitchFamily="18" charset="0"/>
                        </a:rPr>
                        <a:t>2024</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4</a:t>
                      </a:r>
                    </a:p>
                  </a:txBody>
                  <a:tcPr marL="91455" marR="91455" marT="45727" marB="45727" horzOverflow="overflow">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6,1</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5,7</a:t>
                      </a:r>
                    </a:p>
                  </a:txBody>
                  <a:tcPr marL="9525" marR="9525" marT="9525" marB="0" anchor="ctr">
                    <a:lnL w="12700" cmpd="sng">
                      <a:solidFill>
                        <a:srgbClr val="5ECCF3"/>
                      </a:solidFill>
                    </a:lnL>
                    <a:lnR w="12700" cmpd="sng">
                      <a:solidFill>
                        <a:srgbClr val="5ECCF3"/>
                      </a:solidFill>
                    </a:lnR>
                    <a:lnT w="12700" cmpd="sng">
                      <a:solidFill>
                        <a:srgbClr val="5ECCF3"/>
                      </a:solidFill>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val="10005"/>
                  </a:ext>
                </a:extLst>
              </a:tr>
              <a:tr h="40476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a:ln>
                            <a:noFill/>
                          </a:ln>
                          <a:effectLst/>
                          <a:latin typeface="Times New Roman" pitchFamily="18" charset="0"/>
                          <a:cs typeface="Times New Roman" pitchFamily="18" charset="0"/>
                        </a:rPr>
                        <a:t>2025</a:t>
                      </a:r>
                      <a:endParaRPr kumimoji="0" lang="ru-RU" sz="2000" b="0" i="0" u="none" strike="noStrike" cap="none" normalizeH="0" baseline="0" dirty="0">
                        <a:ln>
                          <a:noFill/>
                        </a:ln>
                        <a:solidFill>
                          <a:srgbClr val="000000"/>
                        </a:solidFill>
                        <a:effectLst/>
                        <a:latin typeface="Times New Roman" pitchFamily="18" charset="0"/>
                        <a:cs typeface="Times New Roman" pitchFamily="18" charset="0"/>
                      </a:endParaRPr>
                    </a:p>
                  </a:txBody>
                  <a:tcPr marL="91455" marR="91455" marT="45727" marB="45727" horzOverflow="overflow">
                    <a:lnL w="12700" cmpd="sng">
                      <a:solidFill>
                        <a:srgbClr val="5ECCF3"/>
                      </a:solidFill>
                    </a:lnL>
                    <a:lnR w="12700" cmpd="sng">
                      <a:solidFill>
                        <a:srgbClr val="5ECCF3"/>
                      </a:solidFill>
                    </a:lnR>
                    <a:lnT w="12700" cap="flat" cmpd="sng" algn="ctr">
                      <a:solidFill>
                        <a:srgbClr val="5ECCF3"/>
                      </a:solidFill>
                      <a:prstDash val="solid"/>
                      <a:round/>
                      <a:headEnd type="none" w="med" len="med"/>
                      <a:tailEnd type="none" w="med" len="med"/>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a:ln>
                            <a:noFill/>
                          </a:ln>
                          <a:solidFill>
                            <a:srgbClr val="000000"/>
                          </a:solidFill>
                          <a:effectLst/>
                          <a:latin typeface="Times New Roman" pitchFamily="18" charset="0"/>
                          <a:cs typeface="Times New Roman" pitchFamily="18" charset="0"/>
                        </a:rPr>
                        <a:t>4</a:t>
                      </a:r>
                    </a:p>
                  </a:txBody>
                  <a:tcPr marL="91455" marR="91455" marT="45727" marB="45727" horzOverflow="overflow">
                    <a:lnL w="12700" cmpd="sng">
                      <a:solidFill>
                        <a:srgbClr val="5ECCF3"/>
                      </a:solidFill>
                    </a:lnL>
                    <a:lnR w="12700" cmpd="sng">
                      <a:solidFill>
                        <a:srgbClr val="5ECCF3"/>
                      </a:solidFill>
                    </a:lnR>
                    <a:lnT w="12700" cap="flat" cmpd="sng" algn="ctr">
                      <a:solidFill>
                        <a:srgbClr val="5ECCF3"/>
                      </a:solidFill>
                      <a:prstDash val="solid"/>
                      <a:round/>
                      <a:headEnd type="none" w="med" len="med"/>
                      <a:tailEnd type="none" w="med" len="med"/>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6,1</a:t>
                      </a:r>
                    </a:p>
                  </a:txBody>
                  <a:tcPr marL="9525" marR="9525" marT="9525" marB="0" anchor="ctr">
                    <a:lnL w="12700" cmpd="sng">
                      <a:solidFill>
                        <a:srgbClr val="5ECCF3"/>
                      </a:solidFill>
                    </a:lnL>
                    <a:lnR w="12700" cmpd="sng">
                      <a:solidFill>
                        <a:srgbClr val="5ECCF3"/>
                      </a:solidFill>
                    </a:lnR>
                    <a:lnT w="12700" cap="flat" cmpd="sng" algn="ctr">
                      <a:solidFill>
                        <a:srgbClr val="5ECCF3"/>
                      </a:solidFill>
                      <a:prstDash val="solid"/>
                      <a:round/>
                      <a:headEnd type="none" w="med" len="med"/>
                      <a:tailEnd type="none" w="med" len="med"/>
                    </a:lnT>
                    <a:lnB w="12700" cmpd="sng">
                      <a:solidFill>
                        <a:srgbClr val="5ECCF3"/>
                      </a:solidFill>
                    </a:lnB>
                    <a:lnTlToBr w="12700" cmpd="sng">
                      <a:noFill/>
                      <a:prstDash val="solid"/>
                    </a:lnTlToBr>
                    <a:lnBlToTr w="12700" cmpd="sng">
                      <a:noFill/>
                      <a:prstDash val="solid"/>
                    </a:lnBlToTr>
                    <a:solidFill>
                      <a:srgbClr val="CDFFF5"/>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rtl="0" fontAlgn="ctr"/>
                      <a:r>
                        <a:rPr lang="ru-RU" sz="2000" b="0" i="0" u="none" strike="noStrike" dirty="0">
                          <a:solidFill>
                            <a:srgbClr val="000000"/>
                          </a:solidFill>
                          <a:effectLst/>
                          <a:latin typeface="Times New Roman" pitchFamily="18" charset="0"/>
                          <a:cs typeface="Times New Roman" pitchFamily="18" charset="0"/>
                        </a:rPr>
                        <a:t>5,1</a:t>
                      </a:r>
                    </a:p>
                  </a:txBody>
                  <a:tcPr marL="9525" marR="9525" marT="9525" marB="0" anchor="ctr">
                    <a:lnL w="12700" cmpd="sng">
                      <a:solidFill>
                        <a:srgbClr val="5ECCF3"/>
                      </a:solidFill>
                    </a:lnL>
                    <a:lnR w="12700" cmpd="sng">
                      <a:solidFill>
                        <a:srgbClr val="5ECCF3"/>
                      </a:solidFill>
                    </a:lnR>
                    <a:lnT w="12700" cap="flat" cmpd="sng" algn="ctr">
                      <a:solidFill>
                        <a:srgbClr val="5ECCF3"/>
                      </a:solidFill>
                      <a:prstDash val="solid"/>
                      <a:round/>
                      <a:headEnd type="none" w="med" len="med"/>
                      <a:tailEnd type="none" w="med" len="med"/>
                    </a:lnT>
                    <a:lnB w="12700" cmpd="sng">
                      <a:solidFill>
                        <a:srgbClr val="5ECCF3"/>
                      </a:solidFill>
                    </a:lnB>
                    <a:lnTlToBr w="12700" cmpd="sng">
                      <a:noFill/>
                      <a:prstDash val="solid"/>
                    </a:lnTlToBr>
                    <a:lnBlToTr w="12700" cmpd="sng">
                      <a:noFill/>
                      <a:prstDash val="solid"/>
                    </a:lnBlToTr>
                    <a:solidFill>
                      <a:srgbClr val="CDFFF5"/>
                    </a:solidFill>
                  </a:tcPr>
                </a:tc>
                <a:extLst>
                  <a:ext uri="{0D108BD9-81ED-4DB2-BD59-A6C34878D82A}">
                    <a16:rowId xmlns:a16="http://schemas.microsoft.com/office/drawing/2014/main" val="10006"/>
                  </a:ext>
                </a:extLst>
              </a:tr>
            </a:tbl>
          </a:graphicData>
        </a:graphic>
      </p:graphicFrame>
      <p:sp>
        <p:nvSpPr>
          <p:cNvPr id="9"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27</a:t>
            </a:r>
          </a:p>
        </p:txBody>
      </p:sp>
      <p:pic>
        <p:nvPicPr>
          <p:cNvPr id="1028" name="Picture 4" descr="D:\ДОХОДЫ Наташа\МВК\2023\2. Март\На сайт\МВК 03.02.2023.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329" r="10001"/>
          <a:stretch/>
        </p:blipFill>
        <p:spPr bwMode="auto">
          <a:xfrm>
            <a:off x="2947982" y="4783579"/>
            <a:ext cx="2718358" cy="20744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 name="Picture 3" descr="D:\ДОХОДЫ\МВК\2023\3. Сентябрь\на сайт\IMG-20230925-WA0012.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3840" y="4850351"/>
            <a:ext cx="2676865" cy="200764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Picture 4" descr="D:\ДОХОДЫ\МВК\2023\2. Июнь\На сайт\Заседание межведомственной ком..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8223" y="4783578"/>
            <a:ext cx="2778431" cy="207442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0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043608" y="107472"/>
            <a:ext cx="7056784"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Безвозмездные поступления в бюджет городского округа</a:t>
            </a:r>
          </a:p>
        </p:txBody>
      </p:sp>
      <p:graphicFrame>
        <p:nvGraphicFramePr>
          <p:cNvPr id="8" name="Таблица 7"/>
          <p:cNvGraphicFramePr>
            <a:graphicFrameLocks noGrp="1"/>
          </p:cNvGraphicFramePr>
          <p:nvPr>
            <p:extLst>
              <p:ext uri="{D42A27DB-BD31-4B8C-83A1-F6EECF244321}">
                <p14:modId xmlns:p14="http://schemas.microsoft.com/office/powerpoint/2010/main" val="1650743152"/>
              </p:ext>
            </p:extLst>
          </p:nvPr>
        </p:nvGraphicFramePr>
        <p:xfrm>
          <a:off x="192568" y="1617657"/>
          <a:ext cx="8696256" cy="4799169"/>
        </p:xfrm>
        <a:graphic>
          <a:graphicData uri="http://schemas.openxmlformats.org/drawingml/2006/table">
            <a:tbl>
              <a:tblPr>
                <a:tableStyleId>{C4B1156A-380E-4F78-BDF5-A606A8083BF9}</a:tableStyleId>
              </a:tblPr>
              <a:tblGrid>
                <a:gridCol w="1498012">
                  <a:extLst>
                    <a:ext uri="{9D8B030D-6E8A-4147-A177-3AD203B41FA5}">
                      <a16:colId xmlns:a16="http://schemas.microsoft.com/office/drawing/2014/main" val="20000"/>
                    </a:ext>
                  </a:extLst>
                </a:gridCol>
                <a:gridCol w="935667">
                  <a:extLst>
                    <a:ext uri="{9D8B030D-6E8A-4147-A177-3AD203B41FA5}">
                      <a16:colId xmlns:a16="http://schemas.microsoft.com/office/drawing/2014/main" val="20001"/>
                    </a:ext>
                  </a:extLst>
                </a:gridCol>
                <a:gridCol w="1116419">
                  <a:extLst>
                    <a:ext uri="{9D8B030D-6E8A-4147-A177-3AD203B41FA5}">
                      <a16:colId xmlns:a16="http://schemas.microsoft.com/office/drawing/2014/main" val="20002"/>
                    </a:ext>
                  </a:extLst>
                </a:gridCol>
                <a:gridCol w="999460">
                  <a:extLst>
                    <a:ext uri="{9D8B030D-6E8A-4147-A177-3AD203B41FA5}">
                      <a16:colId xmlns:a16="http://schemas.microsoft.com/office/drawing/2014/main" val="20003"/>
                    </a:ext>
                  </a:extLst>
                </a:gridCol>
                <a:gridCol w="871870">
                  <a:extLst>
                    <a:ext uri="{9D8B030D-6E8A-4147-A177-3AD203B41FA5}">
                      <a16:colId xmlns:a16="http://schemas.microsoft.com/office/drawing/2014/main" val="20004"/>
                    </a:ext>
                  </a:extLst>
                </a:gridCol>
                <a:gridCol w="1212112">
                  <a:extLst>
                    <a:ext uri="{9D8B030D-6E8A-4147-A177-3AD203B41FA5}">
                      <a16:colId xmlns:a16="http://schemas.microsoft.com/office/drawing/2014/main" val="20005"/>
                    </a:ext>
                  </a:extLst>
                </a:gridCol>
                <a:gridCol w="1095153">
                  <a:extLst>
                    <a:ext uri="{9D8B030D-6E8A-4147-A177-3AD203B41FA5}">
                      <a16:colId xmlns:a16="http://schemas.microsoft.com/office/drawing/2014/main" val="20006"/>
                    </a:ext>
                  </a:extLst>
                </a:gridCol>
                <a:gridCol w="967563">
                  <a:extLst>
                    <a:ext uri="{9D8B030D-6E8A-4147-A177-3AD203B41FA5}">
                      <a16:colId xmlns:a16="http://schemas.microsoft.com/office/drawing/2014/main" val="20007"/>
                    </a:ext>
                  </a:extLst>
                </a:gridCol>
              </a:tblGrid>
              <a:tr h="727968">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t"/>
                      <a:r>
                        <a:rPr lang="ru-RU" sz="1100" u="none" strike="noStrike" dirty="0">
                          <a:effectLst/>
                        </a:rPr>
                        <a:t> </a:t>
                      </a:r>
                      <a:endParaRPr lang="ru-RU" sz="1100" b="0" i="0" u="none" strike="noStrike" dirty="0">
                        <a:solidFill>
                          <a:srgbClr val="000000"/>
                        </a:solidFill>
                        <a:effectLst/>
                        <a:latin typeface="Arial"/>
                      </a:endParaRPr>
                    </a:p>
                  </a:txBody>
                  <a:tcPr marL="5053" marR="5053" marT="5053" marB="0">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Исполнено </a:t>
                      </a:r>
                    </a:p>
                    <a:p>
                      <a:pPr algn="ctr" rtl="0" fontAlgn="ctr"/>
                      <a:r>
                        <a:rPr lang="ru-RU" sz="1050" u="none" strike="noStrike" dirty="0">
                          <a:effectLst/>
                        </a:rPr>
                        <a:t>за 2024 год</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Первоначальный </a:t>
                      </a:r>
                    </a:p>
                    <a:p>
                      <a:pPr algn="ctr" rtl="0" fontAlgn="ctr"/>
                      <a:r>
                        <a:rPr lang="ru-RU" sz="1050" u="none" strike="noStrike" dirty="0">
                          <a:effectLst/>
                        </a:rPr>
                        <a:t>план </a:t>
                      </a:r>
                    </a:p>
                    <a:p>
                      <a:pPr algn="ctr" rtl="0" fontAlgn="ctr"/>
                      <a:r>
                        <a:rPr lang="ru-RU" sz="1050" u="none" strike="noStrike" dirty="0">
                          <a:effectLst/>
                        </a:rPr>
                        <a:t>на 2025 год</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Уточненный </a:t>
                      </a:r>
                    </a:p>
                    <a:p>
                      <a:pPr algn="ctr" rtl="0" fontAlgn="ctr"/>
                      <a:r>
                        <a:rPr lang="ru-RU" sz="1050" u="none" strike="noStrike" dirty="0">
                          <a:effectLst/>
                        </a:rPr>
                        <a:t>план </a:t>
                      </a:r>
                    </a:p>
                    <a:p>
                      <a:pPr algn="ctr" rtl="0" fontAlgn="ctr"/>
                      <a:r>
                        <a:rPr lang="ru-RU" sz="1050" u="none" strike="noStrike" dirty="0">
                          <a:effectLst/>
                        </a:rPr>
                        <a:t>на 2025 год</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Исполнено </a:t>
                      </a:r>
                    </a:p>
                    <a:p>
                      <a:pPr algn="ctr" rtl="0" fontAlgn="ctr"/>
                      <a:r>
                        <a:rPr lang="ru-RU" sz="1050" u="none" strike="noStrike" dirty="0">
                          <a:effectLst/>
                        </a:rPr>
                        <a:t>за 2025 год</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 исполнения </a:t>
                      </a:r>
                    </a:p>
                    <a:p>
                      <a:pPr algn="ctr" rtl="0" fontAlgn="ctr"/>
                      <a:r>
                        <a:rPr lang="ru-RU" sz="1050" u="none" strike="noStrike" dirty="0">
                          <a:effectLst/>
                        </a:rPr>
                        <a:t>за 2025 год к первоначальному плану</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 исполнения </a:t>
                      </a:r>
                    </a:p>
                    <a:p>
                      <a:pPr algn="ctr" rtl="0" fontAlgn="ctr"/>
                      <a:r>
                        <a:rPr lang="ru-RU" sz="1050" u="none" strike="noStrike" dirty="0">
                          <a:effectLst/>
                        </a:rPr>
                        <a:t>за 2025 год к уточненному плану</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050" u="none" strike="noStrike" dirty="0">
                          <a:effectLst/>
                        </a:rPr>
                        <a:t>% исполнения 2025 года </a:t>
                      </a:r>
                    </a:p>
                    <a:p>
                      <a:pPr algn="ctr" rtl="0" fontAlgn="ctr"/>
                      <a:r>
                        <a:rPr lang="ru-RU" sz="1050" u="none" strike="noStrike" dirty="0">
                          <a:effectLst/>
                        </a:rPr>
                        <a:t>к 2024 году</a:t>
                      </a:r>
                      <a:endParaRPr lang="ru-RU" sz="1050" b="1" i="0" u="none" strike="noStrike" dirty="0">
                        <a:solidFill>
                          <a:srgbClr val="000000"/>
                        </a:solidFill>
                        <a:effectLst/>
                        <a:latin typeface="Trebuchet MS"/>
                      </a:endParaRPr>
                    </a:p>
                  </a:txBody>
                  <a:tcPr marL="9525" marR="9525" marT="9525" marB="0" anchor="ctr">
                    <a:cell3D prstMaterial="dkEdge">
                      <a:bevel h="50800" prst="divot"/>
                      <a:lightRig rig="flood" dir="t"/>
                    </a:cell3D>
                    <a:solidFill>
                      <a:srgbClr val="FFFF00"/>
                    </a:solidFill>
                  </a:tcPr>
                </a:tc>
                <a:extLst>
                  <a:ext uri="{0D108BD9-81ED-4DB2-BD59-A6C34878D82A}">
                    <a16:rowId xmlns:a16="http://schemas.microsoft.com/office/drawing/2014/main" val="10000"/>
                  </a:ext>
                </a:extLst>
              </a:tr>
              <a:tr h="584761">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b="1" u="none" strike="noStrike" dirty="0">
                          <a:effectLst/>
                        </a:rPr>
                        <a:t>  БЕЗВОЗМЕЗДНЫЕ </a:t>
                      </a:r>
                    </a:p>
                    <a:p>
                      <a:pPr algn="l" rtl="0" fontAlgn="ctr"/>
                      <a:r>
                        <a:rPr lang="ru-RU" sz="1100" b="1" u="none" strike="noStrike" dirty="0">
                          <a:effectLst/>
                        </a:rPr>
                        <a:t>  ПОСТУПЛЕНИЯ</a:t>
                      </a:r>
                      <a:endParaRPr lang="ru-RU" sz="1100" b="1"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576,9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423,0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777,0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726,0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171,6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93,4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1" i="0" u="none" strike="noStrike" dirty="0">
                          <a:solidFill>
                            <a:srgbClr val="000000"/>
                          </a:solidFill>
                          <a:effectLst/>
                          <a:latin typeface="+mn-lt"/>
                        </a:rPr>
                        <a:t>125,8</a:t>
                      </a:r>
                    </a:p>
                  </a:txBody>
                  <a:tcPr marL="9525" marR="9525" marT="9525" marB="0" anchor="ctr"/>
                </a:tc>
                <a:extLst>
                  <a:ext uri="{0D108BD9-81ED-4DB2-BD59-A6C34878D82A}">
                    <a16:rowId xmlns:a16="http://schemas.microsoft.com/office/drawing/2014/main" val="10001"/>
                  </a:ext>
                </a:extLst>
              </a:tr>
              <a:tr h="29834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baseline="0" dirty="0">
                          <a:effectLst/>
                        </a:rPr>
                        <a:t>  </a:t>
                      </a:r>
                      <a:r>
                        <a:rPr lang="ru-RU" sz="1100" u="none" strike="noStrike" dirty="0">
                          <a:effectLst/>
                        </a:rPr>
                        <a:t>дотации</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58,7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14,8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24,8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23,3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157,4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94,0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39,7</a:t>
                      </a:r>
                    </a:p>
                  </a:txBody>
                  <a:tcPr marL="9525" marR="9525" marT="9525" marB="0" anchor="ctr"/>
                </a:tc>
                <a:extLst>
                  <a:ext uri="{0D108BD9-81ED-4DB2-BD59-A6C34878D82A}">
                    <a16:rowId xmlns:a16="http://schemas.microsoft.com/office/drawing/2014/main" val="10002"/>
                  </a:ext>
                </a:extLst>
              </a:tr>
              <a:tr h="29834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субсидии</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175,4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81,7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413,5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371,8</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больше в 4,6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89,9</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больше в 2,1 раза</a:t>
                      </a:r>
                    </a:p>
                  </a:txBody>
                  <a:tcPr marL="9525" marR="9525" marT="9525" marB="0" anchor="ctr"/>
                </a:tc>
                <a:extLst>
                  <a:ext uri="{0D108BD9-81ED-4DB2-BD59-A6C34878D82A}">
                    <a16:rowId xmlns:a16="http://schemas.microsoft.com/office/drawing/2014/main" val="10003"/>
                  </a:ext>
                </a:extLst>
              </a:tr>
              <a:tr h="29834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субвенции</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311,7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320,5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320,2</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312,4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97,5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97,6</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100,2</a:t>
                      </a:r>
                    </a:p>
                  </a:txBody>
                  <a:tcPr marL="9525" marR="9525" marT="9525" marB="0" anchor="ctr"/>
                </a:tc>
                <a:extLst>
                  <a:ext uri="{0D108BD9-81ED-4DB2-BD59-A6C34878D82A}">
                    <a16:rowId xmlns:a16="http://schemas.microsoft.com/office/drawing/2014/main" val="10004"/>
                  </a:ext>
                </a:extLst>
              </a:tr>
              <a:tr h="42759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иные межбюджетные </a:t>
                      </a:r>
                    </a:p>
                    <a:p>
                      <a:pPr algn="l" rtl="0" fontAlgn="ctr"/>
                      <a:r>
                        <a:rPr lang="ru-RU" sz="1100" u="none" strike="noStrike" dirty="0">
                          <a:effectLst/>
                        </a:rPr>
                        <a:t>  трансферты</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27,7</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5,5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17,3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17,3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больше в 3,1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больше в 3,1 раза</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62,5</a:t>
                      </a:r>
                    </a:p>
                  </a:txBody>
                  <a:tcPr marL="9525" marR="9525" marT="9525" marB="0" anchor="ctr"/>
                </a:tc>
                <a:extLst>
                  <a:ext uri="{0D108BD9-81ED-4DB2-BD59-A6C34878D82A}">
                    <a16:rowId xmlns:a16="http://schemas.microsoft.com/office/drawing/2014/main" val="10005"/>
                  </a:ext>
                </a:extLst>
              </a:tr>
              <a:tr h="552893">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прочие </a:t>
                      </a:r>
                    </a:p>
                    <a:p>
                      <a:pPr algn="l" rtl="0" fontAlgn="ctr"/>
                      <a:r>
                        <a:rPr lang="ru-RU" sz="1100" u="none" strike="noStrike" dirty="0">
                          <a:effectLst/>
                        </a:rPr>
                        <a:t>  безвозмездные </a:t>
                      </a:r>
                    </a:p>
                    <a:p>
                      <a:pPr algn="l" rtl="0" fontAlgn="ctr"/>
                      <a:r>
                        <a:rPr lang="ru-RU" sz="1100" u="none" strike="noStrike" dirty="0">
                          <a:effectLst/>
                        </a:rPr>
                        <a:t>  поступления</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0,3</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0,5</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166,7</a:t>
                      </a:r>
                    </a:p>
                  </a:txBody>
                  <a:tcPr marL="9525" marR="9525" marT="9525" marB="0" anchor="ctr"/>
                </a:tc>
                <a:extLst>
                  <a:ext uri="{0D108BD9-81ED-4DB2-BD59-A6C34878D82A}">
                    <a16:rowId xmlns:a16="http://schemas.microsoft.com/office/drawing/2014/main" val="10006"/>
                  </a:ext>
                </a:extLst>
              </a:tr>
              <a:tr h="744279">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доходы от возврата </a:t>
                      </a:r>
                    </a:p>
                    <a:p>
                      <a:pPr algn="l" rtl="0" fontAlgn="ctr"/>
                      <a:r>
                        <a:rPr lang="ru-RU" sz="1100" u="none" strike="noStrike" dirty="0">
                          <a:effectLst/>
                        </a:rPr>
                        <a:t>  остатков субсидий, </a:t>
                      </a:r>
                    </a:p>
                    <a:p>
                      <a:pPr algn="l" rtl="0" fontAlgn="ctr"/>
                      <a:r>
                        <a:rPr lang="ru-RU" sz="1100" u="none" strike="noStrike" dirty="0">
                          <a:effectLst/>
                        </a:rPr>
                        <a:t>  субвенций и иных </a:t>
                      </a:r>
                    </a:p>
                    <a:p>
                      <a:pPr algn="l" rtl="0" fontAlgn="ctr"/>
                      <a:r>
                        <a:rPr lang="ru-RU" sz="1100" u="none" strike="noStrike" dirty="0">
                          <a:effectLst/>
                        </a:rPr>
                        <a:t>  МБТ прошлых лет</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4,1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1,1</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26,8</a:t>
                      </a:r>
                    </a:p>
                  </a:txBody>
                  <a:tcPr marL="9525" marR="9525" marT="9525" marB="0" anchor="ctr"/>
                </a:tc>
                <a:extLst>
                  <a:ext uri="{0D108BD9-81ED-4DB2-BD59-A6C34878D82A}">
                    <a16:rowId xmlns:a16="http://schemas.microsoft.com/office/drawing/2014/main" val="10008"/>
                  </a:ext>
                </a:extLst>
              </a:tr>
              <a:tr h="720080">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l" rtl="0" fontAlgn="ctr"/>
                      <a:r>
                        <a:rPr lang="ru-RU" sz="1100" u="none" strike="noStrike" dirty="0">
                          <a:effectLst/>
                        </a:rPr>
                        <a:t>  возврат остатков </a:t>
                      </a:r>
                    </a:p>
                    <a:p>
                      <a:pPr algn="l" rtl="0" fontAlgn="ctr"/>
                      <a:r>
                        <a:rPr lang="ru-RU" sz="1100" u="none" strike="noStrike" dirty="0">
                          <a:effectLst/>
                        </a:rPr>
                        <a:t>  субсидий, субвенций </a:t>
                      </a:r>
                    </a:p>
                    <a:p>
                      <a:pPr algn="l" rtl="0" fontAlgn="ctr"/>
                      <a:r>
                        <a:rPr lang="ru-RU" sz="1100" u="none" strike="noStrike" dirty="0">
                          <a:effectLst/>
                        </a:rPr>
                        <a:t>  и иных МБТ прошлых </a:t>
                      </a:r>
                    </a:p>
                    <a:p>
                      <a:pPr algn="l" rtl="0" fontAlgn="ctr"/>
                      <a:r>
                        <a:rPr lang="ru-RU" sz="1100" u="none" strike="noStrike" dirty="0">
                          <a:effectLst/>
                        </a:rPr>
                        <a:t>  лет</a:t>
                      </a:r>
                      <a:endParaRPr lang="ru-RU" sz="1100" b="0" i="0" u="none" strike="noStrike" dirty="0">
                        <a:solidFill>
                          <a:srgbClr val="000000"/>
                        </a:solidFill>
                        <a:effectLst/>
                        <a:latin typeface="Trebuchet MS"/>
                      </a:endParaRPr>
                    </a:p>
                  </a:txBody>
                  <a:tcPr marL="5053" marR="5053" marT="5053"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-0,4</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100,0</a:t>
                      </a:r>
                    </a:p>
                  </a:txBody>
                  <a:tcPr marL="9525" marR="9525" marT="9525" marB="0" anchor="ctr"/>
                </a:tc>
                <a:tc>
                  <a:txBody>
                    <a:bodyPr/>
                    <a:lstStyle>
                      <a:lvl1pPr marL="0" algn="l" defTabSz="914400" rtl="0" eaLnBrk="1" latinLnBrk="0" hangingPunct="1">
                        <a:defRPr sz="1800" kern="1200">
                          <a:solidFill>
                            <a:schemeClr val="tx1"/>
                          </a:solidFill>
                          <a:latin typeface="Trebuchet MS"/>
                        </a:defRPr>
                      </a:lvl1pPr>
                      <a:lvl2pPr marL="457200" algn="l" defTabSz="914400" rtl="0" eaLnBrk="1" latinLnBrk="0" hangingPunct="1">
                        <a:defRPr sz="1800" kern="1200">
                          <a:solidFill>
                            <a:schemeClr val="tx1"/>
                          </a:solidFill>
                          <a:latin typeface="Trebuchet MS"/>
                        </a:defRPr>
                      </a:lvl2pPr>
                      <a:lvl3pPr marL="914400" algn="l" defTabSz="914400" rtl="0" eaLnBrk="1" latinLnBrk="0" hangingPunct="1">
                        <a:defRPr sz="1800" kern="1200">
                          <a:solidFill>
                            <a:schemeClr val="tx1"/>
                          </a:solidFill>
                          <a:latin typeface="Trebuchet MS"/>
                        </a:defRPr>
                      </a:lvl3pPr>
                      <a:lvl4pPr marL="1371600" algn="l" defTabSz="914400" rtl="0" eaLnBrk="1" latinLnBrk="0" hangingPunct="1">
                        <a:defRPr sz="1800" kern="1200">
                          <a:solidFill>
                            <a:schemeClr val="tx1"/>
                          </a:solidFill>
                          <a:latin typeface="Trebuchet MS"/>
                        </a:defRPr>
                      </a:lvl4pPr>
                      <a:lvl5pPr marL="1828800" algn="l" defTabSz="914400" rtl="0" eaLnBrk="1" latinLnBrk="0" hangingPunct="1">
                        <a:defRPr sz="1800" kern="1200">
                          <a:solidFill>
                            <a:schemeClr val="tx1"/>
                          </a:solidFill>
                          <a:latin typeface="Trebuchet MS"/>
                        </a:defRPr>
                      </a:lvl5pPr>
                      <a:lvl6pPr marL="2286000" algn="l" defTabSz="914400" rtl="0" eaLnBrk="1" latinLnBrk="0" hangingPunct="1">
                        <a:defRPr sz="1800" kern="1200">
                          <a:solidFill>
                            <a:schemeClr val="tx1"/>
                          </a:solidFill>
                          <a:latin typeface="Trebuchet MS"/>
                        </a:defRPr>
                      </a:lvl6pPr>
                      <a:lvl7pPr marL="2743200" algn="l" defTabSz="914400" rtl="0" eaLnBrk="1" latinLnBrk="0" hangingPunct="1">
                        <a:defRPr sz="1800" kern="1200">
                          <a:solidFill>
                            <a:schemeClr val="tx1"/>
                          </a:solidFill>
                          <a:latin typeface="Trebuchet MS"/>
                        </a:defRPr>
                      </a:lvl7pPr>
                      <a:lvl8pPr marL="3200400" algn="l" defTabSz="914400" rtl="0" eaLnBrk="1" latinLnBrk="0" hangingPunct="1">
                        <a:defRPr sz="1800" kern="1200">
                          <a:solidFill>
                            <a:schemeClr val="tx1"/>
                          </a:solidFill>
                          <a:latin typeface="Trebuchet MS"/>
                        </a:defRPr>
                      </a:lvl8pPr>
                      <a:lvl9pPr marL="3657600" algn="l" defTabSz="914400" rtl="0" eaLnBrk="1" latinLnBrk="0" hangingPunct="1">
                        <a:defRPr sz="1800" kern="1200">
                          <a:solidFill>
                            <a:schemeClr val="tx1"/>
                          </a:solidFill>
                          <a:latin typeface="Trebuchet MS"/>
                        </a:defRPr>
                      </a:lvl9pPr>
                    </a:lstStyle>
                    <a:p>
                      <a:pPr algn="ctr" rtl="0" fontAlgn="ctr"/>
                      <a:r>
                        <a:rPr lang="ru-RU" sz="1400" b="0" i="0" u="none" strike="noStrike" dirty="0">
                          <a:solidFill>
                            <a:srgbClr val="000000"/>
                          </a:solidFill>
                          <a:effectLst/>
                          <a:latin typeface="+mn-lt"/>
                        </a:rPr>
                        <a:t>40,0</a:t>
                      </a:r>
                    </a:p>
                  </a:txBody>
                  <a:tcPr marL="9525" marR="9525" marT="9525" marB="0" anchor="ctr"/>
                </a:tc>
                <a:extLst>
                  <a:ext uri="{0D108BD9-81ED-4DB2-BD59-A6C34878D82A}">
                    <a16:rowId xmlns:a16="http://schemas.microsoft.com/office/drawing/2014/main" val="10007"/>
                  </a:ext>
                </a:extLst>
              </a:tr>
            </a:tbl>
          </a:graphicData>
        </a:graphic>
      </p:graphicFrame>
      <p:sp>
        <p:nvSpPr>
          <p:cNvPr id="9" name="TextBox 10"/>
          <p:cNvSpPr txBox="1">
            <a:spLocks noChangeArrowheads="1"/>
          </p:cNvSpPr>
          <p:nvPr/>
        </p:nvSpPr>
        <p:spPr bwMode="auto">
          <a:xfrm>
            <a:off x="7558088" y="1340768"/>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sp>
        <p:nvSpPr>
          <p:cNvPr id="10"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28</a:t>
            </a:r>
          </a:p>
        </p:txBody>
      </p:sp>
    </p:spTree>
    <p:extLst>
      <p:ext uri="{BB962C8B-B14F-4D97-AF65-F5344CB8AC3E}">
        <p14:creationId xmlns:p14="http://schemas.microsoft.com/office/powerpoint/2010/main" val="1524636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5" name="Таблица 4"/>
          <p:cNvGraphicFramePr>
            <a:graphicFrameLocks noGrp="1"/>
          </p:cNvGraphicFramePr>
          <p:nvPr>
            <p:extLst>
              <p:ext uri="{D42A27DB-BD31-4B8C-83A1-F6EECF244321}">
                <p14:modId xmlns:p14="http://schemas.microsoft.com/office/powerpoint/2010/main" val="2910781478"/>
              </p:ext>
            </p:extLst>
          </p:nvPr>
        </p:nvGraphicFramePr>
        <p:xfrm>
          <a:off x="108806" y="418841"/>
          <a:ext cx="8706581" cy="6305238"/>
        </p:xfrm>
        <a:graphic>
          <a:graphicData uri="http://schemas.openxmlformats.org/drawingml/2006/table">
            <a:tbl>
              <a:tblPr firstRow="1" bandRow="1"/>
              <a:tblGrid>
                <a:gridCol w="624254">
                  <a:extLst>
                    <a:ext uri="{9D8B030D-6E8A-4147-A177-3AD203B41FA5}">
                      <a16:colId xmlns:a16="http://schemas.microsoft.com/office/drawing/2014/main" val="20000"/>
                    </a:ext>
                  </a:extLst>
                </a:gridCol>
                <a:gridCol w="7385537">
                  <a:extLst>
                    <a:ext uri="{9D8B030D-6E8A-4147-A177-3AD203B41FA5}">
                      <a16:colId xmlns:a16="http://schemas.microsoft.com/office/drawing/2014/main" val="20001"/>
                    </a:ext>
                  </a:extLst>
                </a:gridCol>
                <a:gridCol w="696790">
                  <a:extLst>
                    <a:ext uri="{9D8B030D-6E8A-4147-A177-3AD203B41FA5}">
                      <a16:colId xmlns:a16="http://schemas.microsoft.com/office/drawing/2014/main" val="20002"/>
                    </a:ext>
                  </a:extLst>
                </a:gridCol>
              </a:tblGrid>
              <a:tr h="25146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 п/п</a:t>
                      </a:r>
                    </a:p>
                  </a:txBody>
                  <a:tcPr marL="68569" marR="68569" marT="34291" marB="34291">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400" b="1" dirty="0">
                        <a:latin typeface="Times New Roman" pitchFamily="18" charset="0"/>
                        <a:cs typeface="Times New Roman" pitchFamily="18" charset="0"/>
                      </a:endParaRPr>
                    </a:p>
                  </a:txBody>
                  <a:tcPr marL="68569" marR="68569" marT="34291" marB="34291">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Стр.</a:t>
                      </a:r>
                    </a:p>
                  </a:txBody>
                  <a:tcPr marL="68569" marR="68569" marT="34291" marB="34291">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484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18</a:t>
                      </a:r>
                    </a:p>
                  </a:txBody>
                  <a:tcPr marL="68569" marR="68569" marT="34291" marB="34291"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Структура доходов бюджета городского округа в разрезе главных администраторов, %</a:t>
                      </a:r>
                    </a:p>
                  </a:txBody>
                  <a:tcPr marL="68569" marR="68569" marT="34291" marB="34291"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24</a:t>
                      </a:r>
                    </a:p>
                  </a:txBody>
                  <a:tcPr marL="68569" marR="68569" marT="34291" marB="34291"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4343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19</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Перечень действующих налоговых</a:t>
                      </a:r>
                      <a:r>
                        <a:rPr lang="ru-RU" sz="1400" b="1" baseline="0" dirty="0">
                          <a:latin typeface="Times New Roman" pitchFamily="18" charset="0"/>
                          <a:cs typeface="Times New Roman" pitchFamily="18" charset="0"/>
                        </a:rPr>
                        <a:t> льгот, установленных решениями органов местного самоуправления</a:t>
                      </a:r>
                      <a:endParaRPr lang="ru-RU" sz="1400" b="1" dirty="0">
                        <a:latin typeface="Times New Roman" pitchFamily="18" charset="0"/>
                        <a:cs typeface="Times New Roman" pitchFamily="18" charset="0"/>
                      </a:endParaRP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25</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5241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20</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Недоимка по местным имущественным налогам</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26</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4343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21</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Итоги работы межведомственной комиссии по урегулированию задолженности по платежам в бюджет</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27</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5146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22</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Безвозмездные поступления в бюджет городского округа</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28-29</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4343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23</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Структура безвозмездных поступлений в бюджет городского округа из областного бюджета</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30</a:t>
                      </a:r>
                    </a:p>
                  </a:txBody>
                  <a:tcPr marL="68569" marR="68569" marT="34291" marB="34291"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290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24</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Исполнение бюджета городского округа по расходам</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31</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43433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25</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Исполнение бюджета городского округа по разделам и подразделам классификации расходов</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32</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290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26</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Структура расходов</a:t>
                      </a:r>
                      <a:r>
                        <a:rPr lang="ru-RU" sz="1400" b="1" baseline="0" dirty="0">
                          <a:latin typeface="Times New Roman" pitchFamily="18" charset="0"/>
                          <a:cs typeface="Times New Roman" pitchFamily="18" charset="0"/>
                        </a:rPr>
                        <a:t> бюджета городского округа в разрезе отраслей, %</a:t>
                      </a:r>
                      <a:endParaRPr lang="ru-RU" sz="1400" b="1" dirty="0">
                        <a:latin typeface="Times New Roman" pitchFamily="18" charset="0"/>
                        <a:cs typeface="Times New Roman" pitchFamily="18" charset="0"/>
                      </a:endParaRP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33</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290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27</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Расходы бюджета городского округа за 2025 год</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34</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29057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28</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Структура расходов на образование, культуру и жилищно-коммунальное хозяйство, %</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35-37</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290570">
                <a:tc>
                  <a:txBody>
                    <a:bodyPr/>
                    <a:lstStyle/>
                    <a:p>
                      <a:pPr algn="ctr"/>
                      <a:r>
                        <a:rPr lang="ru-RU" sz="1400" b="1" dirty="0">
                          <a:latin typeface="Times New Roman" pitchFamily="18" charset="0"/>
                          <a:cs typeface="Times New Roman" pitchFamily="18" charset="0"/>
                        </a:rPr>
                        <a:t>29</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Расходы бюджета городского округа на социальную сферу</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38</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7"/>
                  </a:ext>
                </a:extLst>
              </a:tr>
              <a:tr h="290570">
                <a:tc>
                  <a:txBody>
                    <a:bodyPr/>
                    <a:lstStyle/>
                    <a:p>
                      <a:pPr algn="ctr"/>
                      <a:r>
                        <a:rPr lang="ru-RU" sz="1400" b="1" dirty="0">
                          <a:latin typeface="Times New Roman" pitchFamily="18" charset="0"/>
                          <a:cs typeface="Times New Roman" pitchFamily="18" charset="0"/>
                        </a:rPr>
                        <a:t>30</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Расходы</a:t>
                      </a:r>
                      <a:r>
                        <a:rPr lang="ru-RU" sz="1400" b="1" baseline="0" dirty="0">
                          <a:latin typeface="Times New Roman" pitchFamily="18" charset="0"/>
                          <a:cs typeface="Times New Roman" pitchFamily="18" charset="0"/>
                        </a:rPr>
                        <a:t> бюджета городского округа в разрезе видов расходов</a:t>
                      </a:r>
                      <a:endParaRPr lang="ru-RU" sz="1400" b="1" dirty="0">
                        <a:latin typeface="Times New Roman" pitchFamily="18" charset="0"/>
                        <a:cs typeface="Times New Roman" pitchFamily="18" charset="0"/>
                      </a:endParaRP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39</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r h="290570">
                <a:tc>
                  <a:txBody>
                    <a:bodyPr/>
                    <a:lstStyle/>
                    <a:p>
                      <a:pPr algn="ctr"/>
                      <a:r>
                        <a:rPr lang="ru-RU" sz="1400" b="1" dirty="0">
                          <a:latin typeface="Times New Roman" pitchFamily="18" charset="0"/>
                          <a:cs typeface="Times New Roman" pitchFamily="18" charset="0"/>
                        </a:rPr>
                        <a:t>31</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Структура расходов бюджета городского округа в разрезе видов расходов, %</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40</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9"/>
                  </a:ext>
                </a:extLst>
              </a:tr>
              <a:tr h="290570">
                <a:tc>
                  <a:txBody>
                    <a:bodyPr/>
                    <a:lstStyle/>
                    <a:p>
                      <a:pPr algn="ctr"/>
                      <a:r>
                        <a:rPr lang="ru-RU" sz="1400" b="1" dirty="0">
                          <a:latin typeface="Times New Roman" pitchFamily="18" charset="0"/>
                          <a:cs typeface="Times New Roman" pitchFamily="18" charset="0"/>
                        </a:rPr>
                        <a:t>32</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Исполнение бюджета городского округа по муниципальным программам за 2025 год</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41-58</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290570">
                <a:tc>
                  <a:txBody>
                    <a:bodyPr/>
                    <a:lstStyle/>
                    <a:p>
                      <a:pPr algn="ctr"/>
                      <a:r>
                        <a:rPr lang="ru-RU" sz="1400" b="1" dirty="0">
                          <a:latin typeface="Times New Roman" pitchFamily="18" charset="0"/>
                          <a:cs typeface="Times New Roman" pitchFamily="18" charset="0"/>
                        </a:rPr>
                        <a:t>34</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Общественно-значимые проекты,</a:t>
                      </a:r>
                      <a:r>
                        <a:rPr lang="ru-RU" sz="1400" b="1" baseline="0" dirty="0">
                          <a:latin typeface="Times New Roman" pitchFamily="18" charset="0"/>
                          <a:cs typeface="Times New Roman" pitchFamily="18" charset="0"/>
                        </a:rPr>
                        <a:t> реализованные в 2025 году</a:t>
                      </a:r>
                      <a:endParaRPr lang="ru-RU" sz="1400" b="1" dirty="0">
                        <a:latin typeface="Times New Roman" pitchFamily="18" charset="0"/>
                        <a:cs typeface="Times New Roman" pitchFamily="18" charset="0"/>
                      </a:endParaRP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59</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1"/>
                  </a:ext>
                </a:extLst>
              </a:tr>
              <a:tr h="290570">
                <a:tc>
                  <a:txBody>
                    <a:bodyPr/>
                    <a:lstStyle/>
                    <a:p>
                      <a:pPr algn="ctr"/>
                      <a:r>
                        <a:rPr lang="ru-RU" sz="1400" b="1" dirty="0">
                          <a:latin typeface="Times New Roman" pitchFamily="18" charset="0"/>
                          <a:cs typeface="Times New Roman" pitchFamily="18" charset="0"/>
                        </a:rPr>
                        <a:t>35</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Национальные проекты, реализованные в 2025 году</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60</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2"/>
                  </a:ext>
                </a:extLst>
              </a:tr>
              <a:tr h="290570">
                <a:tc>
                  <a:txBody>
                    <a:bodyPr/>
                    <a:lstStyle/>
                    <a:p>
                      <a:pPr algn="ctr"/>
                      <a:r>
                        <a:rPr lang="ru-RU" sz="1400" b="1" dirty="0">
                          <a:latin typeface="Times New Roman" pitchFamily="18" charset="0"/>
                          <a:cs typeface="Times New Roman" pitchFamily="18" charset="0"/>
                        </a:rPr>
                        <a:t>36</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Формирование и использование средств Дорожного фонда</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61</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23"/>
                  </a:ext>
                </a:extLst>
              </a:tr>
            </a:tbl>
          </a:graphicData>
        </a:graphic>
      </p:graphicFrame>
      <p:sp>
        <p:nvSpPr>
          <p:cNvPr id="6" name="Прямоугольник 5"/>
          <p:cNvSpPr/>
          <p:nvPr/>
        </p:nvSpPr>
        <p:spPr>
          <a:xfrm>
            <a:off x="3360464" y="-23586"/>
            <a:ext cx="2088966"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Содержание</a:t>
            </a:r>
          </a:p>
        </p:txBody>
      </p:sp>
    </p:spTree>
    <p:extLst>
      <p:ext uri="{BB962C8B-B14F-4D97-AF65-F5344CB8AC3E}">
        <p14:creationId xmlns:p14="http://schemas.microsoft.com/office/powerpoint/2010/main" val="21624462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215189" y="-83921"/>
            <a:ext cx="7056784"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Безвозмездные поступления в бюджет городского округа</a:t>
            </a:r>
            <a:endPar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graphicFrame>
        <p:nvGraphicFramePr>
          <p:cNvPr id="8" name="图表 20"/>
          <p:cNvGraphicFramePr/>
          <p:nvPr>
            <p:extLst>
              <p:ext uri="{D42A27DB-BD31-4B8C-83A1-F6EECF244321}">
                <p14:modId xmlns:p14="http://schemas.microsoft.com/office/powerpoint/2010/main" val="2306400939"/>
              </p:ext>
            </p:extLst>
          </p:nvPr>
        </p:nvGraphicFramePr>
        <p:xfrm>
          <a:off x="0" y="1937234"/>
          <a:ext cx="9941442" cy="4995194"/>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Группа 2"/>
          <p:cNvGrpSpPr/>
          <p:nvPr/>
        </p:nvGrpSpPr>
        <p:grpSpPr>
          <a:xfrm>
            <a:off x="308228" y="3838101"/>
            <a:ext cx="1385694" cy="1488804"/>
            <a:chOff x="276330" y="4002912"/>
            <a:chExt cx="1385694" cy="1488804"/>
          </a:xfrm>
        </p:grpSpPr>
        <p:sp>
          <p:nvSpPr>
            <p:cNvPr id="2" name="TextBox 1"/>
            <p:cNvSpPr txBox="1"/>
            <p:nvPr/>
          </p:nvSpPr>
          <p:spPr>
            <a:xfrm>
              <a:off x="276330" y="4002912"/>
              <a:ext cx="1385694" cy="400110"/>
            </a:xfrm>
            <a:prstGeom prst="rect">
              <a:avLst/>
            </a:prstGeom>
            <a:noFill/>
            <a:scene3d>
              <a:camera prst="orthographicFront"/>
              <a:lightRig rig="threePt" dir="t"/>
            </a:scene3d>
            <a:sp3d>
              <a:bevelT w="165100" prst="coolSlant"/>
            </a:sp3d>
          </p:spPr>
          <p:txBody>
            <a:bodyPr wrap="square" rtlCol="0">
              <a:spAutoFit/>
            </a:bodyPr>
            <a:lstStyle/>
            <a:p>
              <a:pPr algn="ctr"/>
              <a:r>
                <a:rPr lang="ru-RU" sz="2000" b="1" dirty="0">
                  <a:solidFill>
                    <a:prstClr val="black"/>
                  </a:solidFill>
                </a:rPr>
                <a:t>- 35,4</a:t>
              </a:r>
            </a:p>
          </p:txBody>
        </p:sp>
        <p:sp>
          <p:nvSpPr>
            <p:cNvPr id="9" name="Развернутая стрелка 8"/>
            <p:cNvSpPr/>
            <p:nvPr/>
          </p:nvSpPr>
          <p:spPr>
            <a:xfrm>
              <a:off x="496028" y="4492256"/>
              <a:ext cx="946298" cy="999460"/>
            </a:xfrm>
            <a:prstGeom prst="uturnArrow">
              <a:avLst>
                <a:gd name="adj1" fmla="val 20745"/>
                <a:gd name="adj2" fmla="val 20213"/>
                <a:gd name="adj3" fmla="val 24848"/>
                <a:gd name="adj4" fmla="val 43750"/>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grpSp>
        <p:nvGrpSpPr>
          <p:cNvPr id="16" name="Группа 15"/>
          <p:cNvGrpSpPr/>
          <p:nvPr/>
        </p:nvGrpSpPr>
        <p:grpSpPr>
          <a:xfrm>
            <a:off x="5599057" y="4148814"/>
            <a:ext cx="999463" cy="1366283"/>
            <a:chOff x="506668" y="3482604"/>
            <a:chExt cx="999463" cy="1482245"/>
          </a:xfrm>
        </p:grpSpPr>
        <p:sp>
          <p:nvSpPr>
            <p:cNvPr id="17" name="TextBox 16"/>
            <p:cNvSpPr txBox="1"/>
            <p:nvPr/>
          </p:nvSpPr>
          <p:spPr>
            <a:xfrm>
              <a:off x="559833" y="3482604"/>
              <a:ext cx="946298" cy="434069"/>
            </a:xfrm>
            <a:prstGeom prst="rect">
              <a:avLst/>
            </a:prstGeom>
            <a:noFill/>
            <a:scene3d>
              <a:camera prst="orthographicFront"/>
              <a:lightRig rig="threePt" dir="t"/>
            </a:scene3d>
            <a:sp3d>
              <a:bevelT w="165100" prst="coolSlant"/>
            </a:sp3d>
          </p:spPr>
          <p:txBody>
            <a:bodyPr wrap="square" rtlCol="0">
              <a:spAutoFit/>
            </a:bodyPr>
            <a:lstStyle/>
            <a:p>
              <a:r>
                <a:rPr lang="ru-RU" sz="2000" b="1" dirty="0">
                  <a:solidFill>
                    <a:prstClr val="black"/>
                  </a:solidFill>
                </a:rPr>
                <a:t>- 10,4</a:t>
              </a:r>
            </a:p>
          </p:txBody>
        </p:sp>
        <p:sp>
          <p:nvSpPr>
            <p:cNvPr id="18" name="Развернутая стрелка 17"/>
            <p:cNvSpPr/>
            <p:nvPr/>
          </p:nvSpPr>
          <p:spPr>
            <a:xfrm>
              <a:off x="506668" y="3869692"/>
              <a:ext cx="946298" cy="1095157"/>
            </a:xfrm>
            <a:prstGeom prst="uturnArrow">
              <a:avLst>
                <a:gd name="adj1" fmla="val 21869"/>
                <a:gd name="adj2" fmla="val 20213"/>
                <a:gd name="adj3" fmla="val 23936"/>
                <a:gd name="adj4" fmla="val 43750"/>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grpSp>
        <p:nvGrpSpPr>
          <p:cNvPr id="19" name="Группа 18"/>
          <p:cNvGrpSpPr/>
          <p:nvPr/>
        </p:nvGrpSpPr>
        <p:grpSpPr>
          <a:xfrm>
            <a:off x="7141695" y="4583252"/>
            <a:ext cx="1314258" cy="1374195"/>
            <a:chOff x="322688" y="3474020"/>
            <a:chExt cx="1314258" cy="1490829"/>
          </a:xfrm>
        </p:grpSpPr>
        <p:sp>
          <p:nvSpPr>
            <p:cNvPr id="20" name="TextBox 19"/>
            <p:cNvSpPr txBox="1"/>
            <p:nvPr/>
          </p:nvSpPr>
          <p:spPr>
            <a:xfrm>
              <a:off x="322688" y="3474020"/>
              <a:ext cx="1314258" cy="434069"/>
            </a:xfrm>
            <a:prstGeom prst="rect">
              <a:avLst/>
            </a:prstGeom>
            <a:noFill/>
            <a:scene3d>
              <a:camera prst="orthographicFront"/>
              <a:lightRig rig="threePt" dir="t"/>
            </a:scene3d>
            <a:sp3d>
              <a:bevelT w="165100" prst="coolSlant"/>
            </a:sp3d>
          </p:spPr>
          <p:txBody>
            <a:bodyPr wrap="square" rtlCol="0">
              <a:spAutoFit/>
            </a:bodyPr>
            <a:lstStyle/>
            <a:p>
              <a:pPr algn="ctr"/>
              <a:r>
                <a:rPr lang="ru-RU" sz="2000" b="1" dirty="0">
                  <a:solidFill>
                    <a:prstClr val="black"/>
                  </a:solidFill>
                </a:rPr>
                <a:t>+ 0,2</a:t>
              </a:r>
            </a:p>
          </p:txBody>
        </p:sp>
        <p:sp>
          <p:nvSpPr>
            <p:cNvPr id="21" name="Развернутая стрелка 20"/>
            <p:cNvSpPr/>
            <p:nvPr/>
          </p:nvSpPr>
          <p:spPr>
            <a:xfrm>
              <a:off x="506668" y="3869692"/>
              <a:ext cx="946298" cy="1095157"/>
            </a:xfrm>
            <a:prstGeom prst="uturnArrow">
              <a:avLst>
                <a:gd name="adj1" fmla="val 21869"/>
                <a:gd name="adj2" fmla="val 20213"/>
                <a:gd name="adj3" fmla="val 23936"/>
                <a:gd name="adj4" fmla="val 43750"/>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sp>
        <p:nvSpPr>
          <p:cNvPr id="22"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29</a:t>
            </a:r>
          </a:p>
        </p:txBody>
      </p:sp>
      <p:sp>
        <p:nvSpPr>
          <p:cNvPr id="23" name="TextBox 10"/>
          <p:cNvSpPr txBox="1">
            <a:spLocks noChangeArrowheads="1"/>
          </p:cNvSpPr>
          <p:nvPr/>
        </p:nvSpPr>
        <p:spPr bwMode="auto">
          <a:xfrm>
            <a:off x="7032146" y="1059354"/>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dirty="0">
                <a:solidFill>
                  <a:prstClr val="black"/>
                </a:solidFill>
                <a:latin typeface="Arial" charset="0"/>
                <a:cs typeface="Arial" charset="0"/>
              </a:rPr>
              <a:t>Млн.рублей</a:t>
            </a:r>
          </a:p>
        </p:txBody>
      </p:sp>
      <p:grpSp>
        <p:nvGrpSpPr>
          <p:cNvPr id="25" name="Группа 24"/>
          <p:cNvGrpSpPr/>
          <p:nvPr/>
        </p:nvGrpSpPr>
        <p:grpSpPr>
          <a:xfrm>
            <a:off x="2152174" y="926827"/>
            <a:ext cx="1030972" cy="1355651"/>
            <a:chOff x="496028" y="4136065"/>
            <a:chExt cx="1030972" cy="1355651"/>
          </a:xfrm>
        </p:grpSpPr>
        <p:sp>
          <p:nvSpPr>
            <p:cNvPr id="26" name="TextBox 25"/>
            <p:cNvSpPr txBox="1"/>
            <p:nvPr/>
          </p:nvSpPr>
          <p:spPr>
            <a:xfrm>
              <a:off x="506667" y="4136065"/>
              <a:ext cx="1020333" cy="400110"/>
            </a:xfrm>
            <a:prstGeom prst="rect">
              <a:avLst/>
            </a:prstGeom>
            <a:noFill/>
            <a:scene3d>
              <a:camera prst="orthographicFront"/>
              <a:lightRig rig="threePt" dir="t"/>
            </a:scene3d>
            <a:sp3d>
              <a:bevelT w="165100" prst="coolSlant"/>
            </a:sp3d>
          </p:spPr>
          <p:txBody>
            <a:bodyPr wrap="square" rtlCol="0">
              <a:spAutoFit/>
            </a:bodyPr>
            <a:lstStyle/>
            <a:p>
              <a:r>
                <a:rPr lang="ru-RU" sz="2000" b="1" dirty="0">
                  <a:solidFill>
                    <a:prstClr val="black"/>
                  </a:solidFill>
                </a:rPr>
                <a:t>+ 196,4</a:t>
              </a:r>
            </a:p>
          </p:txBody>
        </p:sp>
        <p:sp>
          <p:nvSpPr>
            <p:cNvPr id="27" name="Развернутая стрелка 26"/>
            <p:cNvSpPr/>
            <p:nvPr/>
          </p:nvSpPr>
          <p:spPr>
            <a:xfrm>
              <a:off x="496028" y="4492256"/>
              <a:ext cx="946298" cy="999460"/>
            </a:xfrm>
            <a:prstGeom prst="uturnArrow">
              <a:avLst>
                <a:gd name="adj1" fmla="val 20745"/>
                <a:gd name="adj2" fmla="val 21337"/>
                <a:gd name="adj3" fmla="val 23936"/>
                <a:gd name="adj4" fmla="val 42626"/>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grpSp>
        <p:nvGrpSpPr>
          <p:cNvPr id="24" name="Группа 23"/>
          <p:cNvGrpSpPr/>
          <p:nvPr/>
        </p:nvGrpSpPr>
        <p:grpSpPr>
          <a:xfrm>
            <a:off x="3780153" y="1493346"/>
            <a:ext cx="1099980" cy="1355651"/>
            <a:chOff x="496028" y="4136065"/>
            <a:chExt cx="1099980" cy="1355651"/>
          </a:xfrm>
        </p:grpSpPr>
        <p:sp>
          <p:nvSpPr>
            <p:cNvPr id="28" name="TextBox 27"/>
            <p:cNvSpPr txBox="1"/>
            <p:nvPr/>
          </p:nvSpPr>
          <p:spPr>
            <a:xfrm>
              <a:off x="575675" y="4136065"/>
              <a:ext cx="1020333" cy="400110"/>
            </a:xfrm>
            <a:prstGeom prst="rect">
              <a:avLst/>
            </a:prstGeom>
            <a:noFill/>
            <a:scene3d>
              <a:camera prst="orthographicFront"/>
              <a:lightRig rig="threePt" dir="t"/>
            </a:scene3d>
            <a:sp3d>
              <a:bevelT w="165100" prst="coolSlant"/>
            </a:sp3d>
          </p:spPr>
          <p:txBody>
            <a:bodyPr wrap="square" rtlCol="0">
              <a:spAutoFit/>
            </a:bodyPr>
            <a:lstStyle/>
            <a:p>
              <a:r>
                <a:rPr lang="ru-RU" sz="2000" b="1" dirty="0">
                  <a:solidFill>
                    <a:prstClr val="black"/>
                  </a:solidFill>
                </a:rPr>
                <a:t>+ 0,7</a:t>
              </a:r>
            </a:p>
          </p:txBody>
        </p:sp>
        <p:sp>
          <p:nvSpPr>
            <p:cNvPr id="29" name="Развернутая стрелка 28"/>
            <p:cNvSpPr/>
            <p:nvPr/>
          </p:nvSpPr>
          <p:spPr>
            <a:xfrm>
              <a:off x="496028" y="4492256"/>
              <a:ext cx="946298" cy="999460"/>
            </a:xfrm>
            <a:prstGeom prst="uturnArrow">
              <a:avLst>
                <a:gd name="adj1" fmla="val 20745"/>
                <a:gd name="adj2" fmla="val 21337"/>
                <a:gd name="adj3" fmla="val 23936"/>
                <a:gd name="adj4" fmla="val 42626"/>
                <a:gd name="adj5" fmla="val 100000"/>
              </a:avLst>
            </a:prstGeom>
            <a:gradFill flip="none" rotWithShape="1">
              <a:gsLst>
                <a:gs pos="0">
                  <a:srgbClr val="954ECA"/>
                </a:gs>
                <a:gs pos="100000">
                  <a:srgbClr val="FFFF66"/>
                </a:gs>
              </a:gsLst>
              <a:lin ang="0" scaled="1"/>
              <a:tileRect/>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ru-RU">
                <a:solidFill>
                  <a:prstClr val="white"/>
                </a:solidFill>
              </a:endParaRPr>
            </a:p>
          </p:txBody>
        </p:sp>
      </p:grpSp>
    </p:spTree>
    <p:extLst>
      <p:ext uri="{BB962C8B-B14F-4D97-AF65-F5344CB8AC3E}">
        <p14:creationId xmlns:p14="http://schemas.microsoft.com/office/powerpoint/2010/main" val="204568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strips(upRight)">
                                      <p:cBhvr>
                                        <p:cTn id="7" dur="500"/>
                                        <p:tgtEl>
                                          <p:spTgt spid="8">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graphicEl>
                                              <a:chart seriesIdx="0" categoryIdx="0" bldStep="ptInCategory"/>
                                            </p:graphicEl>
                                          </p:spTgt>
                                        </p:tgtEl>
                                        <p:attrNameLst>
                                          <p:attrName>style.visibility</p:attrName>
                                        </p:attrNameLst>
                                      </p:cBhvr>
                                      <p:to>
                                        <p:strVal val="visible"/>
                                      </p:to>
                                    </p:set>
                                    <p:animEffect transition="in" filter="wipe(down)">
                                      <p:cBhvr>
                                        <p:cTn id="11" dur="250"/>
                                        <p:tgtEl>
                                          <p:spTgt spid="8">
                                            <p:graphicEl>
                                              <a:chart seriesIdx="0" categoryIdx="0" bldStep="ptInCategory"/>
                                            </p:graphicEl>
                                          </p:spTgt>
                                        </p:tgtEl>
                                      </p:cBhvr>
                                    </p:animEffect>
                                  </p:childTnLst>
                                </p:cTn>
                              </p:par>
                              <p:par>
                                <p:cTn id="12" presetID="22" presetClass="entr" presetSubtype="4" fill="hold" grpId="0" nodeType="withEffect">
                                  <p:stCondLst>
                                    <p:cond delay="100"/>
                                  </p:stCondLst>
                                  <p:childTnLst>
                                    <p:set>
                                      <p:cBhvr>
                                        <p:cTn id="13" dur="1" fill="hold">
                                          <p:stCondLst>
                                            <p:cond delay="0"/>
                                          </p:stCondLst>
                                        </p:cTn>
                                        <p:tgtEl>
                                          <p:spTgt spid="8">
                                            <p:graphicEl>
                                              <a:chart seriesIdx="1" categoryIdx="0" bldStep="ptInCategory"/>
                                            </p:graphicEl>
                                          </p:spTgt>
                                        </p:tgtEl>
                                        <p:attrNameLst>
                                          <p:attrName>style.visibility</p:attrName>
                                        </p:attrNameLst>
                                      </p:cBhvr>
                                      <p:to>
                                        <p:strVal val="visible"/>
                                      </p:to>
                                    </p:set>
                                    <p:animEffect transition="in" filter="wipe(down)">
                                      <p:cBhvr>
                                        <p:cTn id="14" dur="250"/>
                                        <p:tgtEl>
                                          <p:spTgt spid="8">
                                            <p:graphicEl>
                                              <a:chart seriesIdx="1" categoryIdx="0" bldStep="ptInCategory"/>
                                            </p:graphicEl>
                                          </p:spTgt>
                                        </p:tgtEl>
                                      </p:cBhvr>
                                    </p:animEffect>
                                  </p:childTnLst>
                                </p:cTn>
                              </p:par>
                              <p:par>
                                <p:cTn id="15" presetID="22" presetClass="entr" presetSubtype="4" fill="hold" grpId="0" nodeType="withEffect">
                                  <p:stCondLst>
                                    <p:cond delay="200"/>
                                  </p:stCondLst>
                                  <p:childTnLst>
                                    <p:set>
                                      <p:cBhvr>
                                        <p:cTn id="16" dur="1" fill="hold">
                                          <p:stCondLst>
                                            <p:cond delay="0"/>
                                          </p:stCondLst>
                                        </p:cTn>
                                        <p:tgtEl>
                                          <p:spTgt spid="8">
                                            <p:graphicEl>
                                              <a:chart seriesIdx="0" categoryIdx="1" bldStep="ptInCategory"/>
                                            </p:graphicEl>
                                          </p:spTgt>
                                        </p:tgtEl>
                                        <p:attrNameLst>
                                          <p:attrName>style.visibility</p:attrName>
                                        </p:attrNameLst>
                                      </p:cBhvr>
                                      <p:to>
                                        <p:strVal val="visible"/>
                                      </p:to>
                                    </p:set>
                                    <p:animEffect transition="in" filter="wipe(down)">
                                      <p:cBhvr>
                                        <p:cTn id="17" dur="250"/>
                                        <p:tgtEl>
                                          <p:spTgt spid="8">
                                            <p:graphicEl>
                                              <a:chart seriesIdx="0" categoryIdx="1" bldStep="ptInCategory"/>
                                            </p:graphicEl>
                                          </p:spTgt>
                                        </p:tgtEl>
                                      </p:cBhvr>
                                    </p:animEffect>
                                  </p:childTnLst>
                                </p:cTn>
                              </p:par>
                              <p:par>
                                <p:cTn id="18" presetID="22" presetClass="entr" presetSubtype="4" fill="hold" grpId="0" nodeType="withEffect">
                                  <p:stCondLst>
                                    <p:cond delay="300"/>
                                  </p:stCondLst>
                                  <p:childTnLst>
                                    <p:set>
                                      <p:cBhvr>
                                        <p:cTn id="19" dur="1" fill="hold">
                                          <p:stCondLst>
                                            <p:cond delay="0"/>
                                          </p:stCondLst>
                                        </p:cTn>
                                        <p:tgtEl>
                                          <p:spTgt spid="8">
                                            <p:graphicEl>
                                              <a:chart seriesIdx="1" categoryIdx="1" bldStep="ptInCategory"/>
                                            </p:graphicEl>
                                          </p:spTgt>
                                        </p:tgtEl>
                                        <p:attrNameLst>
                                          <p:attrName>style.visibility</p:attrName>
                                        </p:attrNameLst>
                                      </p:cBhvr>
                                      <p:to>
                                        <p:strVal val="visible"/>
                                      </p:to>
                                    </p:set>
                                    <p:animEffect transition="in" filter="wipe(down)">
                                      <p:cBhvr>
                                        <p:cTn id="20" dur="250"/>
                                        <p:tgtEl>
                                          <p:spTgt spid="8">
                                            <p:graphicEl>
                                              <a:chart seriesIdx="1" categoryIdx="1" bldStep="ptInCategory"/>
                                            </p:graphicEl>
                                          </p:spTgt>
                                        </p:tgtEl>
                                      </p:cBhvr>
                                    </p:animEffect>
                                  </p:childTnLst>
                                </p:cTn>
                              </p:par>
                              <p:par>
                                <p:cTn id="21" presetID="22" presetClass="entr" presetSubtype="4" fill="hold" grpId="0" nodeType="withEffect">
                                  <p:stCondLst>
                                    <p:cond delay="400"/>
                                  </p:stCondLst>
                                  <p:childTnLst>
                                    <p:set>
                                      <p:cBhvr>
                                        <p:cTn id="22" dur="1" fill="hold">
                                          <p:stCondLst>
                                            <p:cond delay="0"/>
                                          </p:stCondLst>
                                        </p:cTn>
                                        <p:tgtEl>
                                          <p:spTgt spid="8">
                                            <p:graphicEl>
                                              <a:chart seriesIdx="0" categoryIdx="2" bldStep="ptInCategory"/>
                                            </p:graphicEl>
                                          </p:spTgt>
                                        </p:tgtEl>
                                        <p:attrNameLst>
                                          <p:attrName>style.visibility</p:attrName>
                                        </p:attrNameLst>
                                      </p:cBhvr>
                                      <p:to>
                                        <p:strVal val="visible"/>
                                      </p:to>
                                    </p:set>
                                    <p:animEffect transition="in" filter="wipe(down)">
                                      <p:cBhvr>
                                        <p:cTn id="23" dur="250"/>
                                        <p:tgtEl>
                                          <p:spTgt spid="8">
                                            <p:graphicEl>
                                              <a:chart seriesIdx="0" categoryIdx="2" bldStep="ptInCategory"/>
                                            </p:graphicEl>
                                          </p:spTgt>
                                        </p:tgtEl>
                                      </p:cBhvr>
                                    </p:animEffect>
                                  </p:childTnLst>
                                </p:cTn>
                              </p:par>
                              <p:par>
                                <p:cTn id="24" presetID="22" presetClass="entr" presetSubtype="4" fill="hold" grpId="0" nodeType="withEffect">
                                  <p:stCondLst>
                                    <p:cond delay="500"/>
                                  </p:stCondLst>
                                  <p:childTnLst>
                                    <p:set>
                                      <p:cBhvr>
                                        <p:cTn id="25" dur="1" fill="hold">
                                          <p:stCondLst>
                                            <p:cond delay="0"/>
                                          </p:stCondLst>
                                        </p:cTn>
                                        <p:tgtEl>
                                          <p:spTgt spid="8">
                                            <p:graphicEl>
                                              <a:chart seriesIdx="1" categoryIdx="2" bldStep="ptInCategory"/>
                                            </p:graphicEl>
                                          </p:spTgt>
                                        </p:tgtEl>
                                        <p:attrNameLst>
                                          <p:attrName>style.visibility</p:attrName>
                                        </p:attrNameLst>
                                      </p:cBhvr>
                                      <p:to>
                                        <p:strVal val="visible"/>
                                      </p:to>
                                    </p:set>
                                    <p:animEffect transition="in" filter="wipe(down)">
                                      <p:cBhvr>
                                        <p:cTn id="26" dur="250"/>
                                        <p:tgtEl>
                                          <p:spTgt spid="8">
                                            <p:graphicEl>
                                              <a:chart seriesIdx="1" categoryIdx="2" bldStep="ptInCategory"/>
                                            </p:graphicEl>
                                          </p:spTgt>
                                        </p:tgtEl>
                                      </p:cBhvr>
                                    </p:animEffect>
                                  </p:childTnLst>
                                </p:cTn>
                              </p:par>
                              <p:par>
                                <p:cTn id="27" presetID="22" presetClass="entr" presetSubtype="4" fill="hold" grpId="0" nodeType="withEffect">
                                  <p:stCondLst>
                                    <p:cond delay="600"/>
                                  </p:stCondLst>
                                  <p:childTnLst>
                                    <p:set>
                                      <p:cBhvr>
                                        <p:cTn id="28" dur="1" fill="hold">
                                          <p:stCondLst>
                                            <p:cond delay="0"/>
                                          </p:stCondLst>
                                        </p:cTn>
                                        <p:tgtEl>
                                          <p:spTgt spid="8">
                                            <p:graphicEl>
                                              <a:chart seriesIdx="0" categoryIdx="3" bldStep="ptInCategory"/>
                                            </p:graphicEl>
                                          </p:spTgt>
                                        </p:tgtEl>
                                        <p:attrNameLst>
                                          <p:attrName>style.visibility</p:attrName>
                                        </p:attrNameLst>
                                      </p:cBhvr>
                                      <p:to>
                                        <p:strVal val="visible"/>
                                      </p:to>
                                    </p:set>
                                    <p:animEffect transition="in" filter="wipe(down)">
                                      <p:cBhvr>
                                        <p:cTn id="29" dur="250"/>
                                        <p:tgtEl>
                                          <p:spTgt spid="8">
                                            <p:graphicEl>
                                              <a:chart seriesIdx="0" categoryIdx="3" bldStep="ptInCategory"/>
                                            </p:graphicEl>
                                          </p:spTgt>
                                        </p:tgtEl>
                                      </p:cBhvr>
                                    </p:animEffect>
                                  </p:childTnLst>
                                </p:cTn>
                              </p:par>
                              <p:par>
                                <p:cTn id="30" presetID="22" presetClass="entr" presetSubtype="4" fill="hold" grpId="0" nodeType="withEffect">
                                  <p:stCondLst>
                                    <p:cond delay="700"/>
                                  </p:stCondLst>
                                  <p:childTnLst>
                                    <p:set>
                                      <p:cBhvr>
                                        <p:cTn id="31" dur="1" fill="hold">
                                          <p:stCondLst>
                                            <p:cond delay="0"/>
                                          </p:stCondLst>
                                        </p:cTn>
                                        <p:tgtEl>
                                          <p:spTgt spid="8">
                                            <p:graphicEl>
                                              <a:chart seriesIdx="1" categoryIdx="3" bldStep="ptInCategory"/>
                                            </p:graphicEl>
                                          </p:spTgt>
                                        </p:tgtEl>
                                        <p:attrNameLst>
                                          <p:attrName>style.visibility</p:attrName>
                                        </p:attrNameLst>
                                      </p:cBhvr>
                                      <p:to>
                                        <p:strVal val="visible"/>
                                      </p:to>
                                    </p:set>
                                    <p:animEffect transition="in" filter="wipe(down)">
                                      <p:cBhvr>
                                        <p:cTn id="32" dur="250"/>
                                        <p:tgtEl>
                                          <p:spTgt spid="8">
                                            <p:graphicEl>
                                              <a:chart seriesIdx="1" categoryIdx="3" bldStep="ptInCategory"/>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3" fill="hold" grpId="0" nodeType="clickEffect">
                                  <p:stCondLst>
                                    <p:cond delay="0"/>
                                  </p:stCondLst>
                                  <p:childTnLst>
                                    <p:set>
                                      <p:cBhvr>
                                        <p:cTn id="36" dur="1" fill="hold">
                                          <p:stCondLst>
                                            <p:cond delay="0"/>
                                          </p:stCondLst>
                                        </p:cTn>
                                        <p:tgtEl>
                                          <p:spTgt spid="8">
                                            <p:graphicEl>
                                              <a:chart seriesIdx="0" categoryIdx="4" bldStep="ptInCategory"/>
                                            </p:graphicEl>
                                          </p:spTgt>
                                        </p:tgtEl>
                                        <p:attrNameLst>
                                          <p:attrName>style.visibility</p:attrName>
                                        </p:attrNameLst>
                                      </p:cBhvr>
                                      <p:to>
                                        <p:strVal val="visible"/>
                                      </p:to>
                                    </p:set>
                                    <p:animEffect transition="in" filter="strips(upRight)">
                                      <p:cBhvr>
                                        <p:cTn id="37" dur="500"/>
                                        <p:tgtEl>
                                          <p:spTgt spid="8">
                                            <p:graphicEl>
                                              <a:chart seriesIdx="0" categoryIdx="4" bldStep="ptInCategory"/>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3" fill="hold" grpId="0" nodeType="clickEffect">
                                  <p:stCondLst>
                                    <p:cond delay="0"/>
                                  </p:stCondLst>
                                  <p:childTnLst>
                                    <p:set>
                                      <p:cBhvr>
                                        <p:cTn id="41" dur="1" fill="hold">
                                          <p:stCondLst>
                                            <p:cond delay="0"/>
                                          </p:stCondLst>
                                        </p:cTn>
                                        <p:tgtEl>
                                          <p:spTgt spid="8">
                                            <p:graphicEl>
                                              <a:chart seriesIdx="1" categoryIdx="4" bldStep="ptInCategory"/>
                                            </p:graphicEl>
                                          </p:spTgt>
                                        </p:tgtEl>
                                        <p:attrNameLst>
                                          <p:attrName>style.visibility</p:attrName>
                                        </p:attrNameLst>
                                      </p:cBhvr>
                                      <p:to>
                                        <p:strVal val="visible"/>
                                      </p:to>
                                    </p:set>
                                    <p:animEffect transition="in" filter="strips(upRight)">
                                      <p:cBhvr>
                                        <p:cTn id="42" dur="500"/>
                                        <p:tgtEl>
                                          <p:spTgt spid="8">
                                            <p:graphicEl>
                                              <a:chart seriesIdx="1" categoryIdx="4" bldStep="ptIn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Chart bld="categoryEl"/>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63786" y="25215"/>
            <a:ext cx="8784487"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безвозмездных поступлений в бюджет городского округа из областного бюджета,%</a:t>
            </a:r>
          </a:p>
        </p:txBody>
      </p:sp>
      <p:grpSp>
        <p:nvGrpSpPr>
          <p:cNvPr id="8" name="Группа 7"/>
          <p:cNvGrpSpPr/>
          <p:nvPr/>
        </p:nvGrpSpPr>
        <p:grpSpPr>
          <a:xfrm>
            <a:off x="901329" y="5741707"/>
            <a:ext cx="7483211" cy="314446"/>
            <a:chOff x="911961" y="5447914"/>
            <a:chExt cx="7483211" cy="314446"/>
          </a:xfrm>
        </p:grpSpPr>
        <p:grpSp>
          <p:nvGrpSpPr>
            <p:cNvPr id="9" name="Группа 8"/>
            <p:cNvGrpSpPr/>
            <p:nvPr/>
          </p:nvGrpSpPr>
          <p:grpSpPr>
            <a:xfrm>
              <a:off x="911961" y="5447915"/>
              <a:ext cx="1116420" cy="307777"/>
              <a:chOff x="911961" y="5447915"/>
              <a:chExt cx="1116420" cy="307777"/>
            </a:xfrm>
          </p:grpSpPr>
          <p:sp>
            <p:nvSpPr>
              <p:cNvPr id="28" name="Ромб 27"/>
              <p:cNvSpPr/>
              <p:nvPr/>
            </p:nvSpPr>
            <p:spPr>
              <a:xfrm>
                <a:off x="911961" y="5484845"/>
                <a:ext cx="265814" cy="233916"/>
              </a:xfrm>
              <a:prstGeom prst="diamond">
                <a:avLst/>
              </a:prstGeom>
              <a:gradFill>
                <a:gsLst>
                  <a:gs pos="0">
                    <a:srgbClr val="0070C0"/>
                  </a:gs>
                  <a:gs pos="100000">
                    <a:srgbClr val="00B0F0"/>
                  </a:gs>
                </a:gsLst>
                <a:lin ang="0" scaled="1"/>
              </a:gra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9" name="TextBox 28"/>
              <p:cNvSpPr txBox="1"/>
              <p:nvPr/>
            </p:nvSpPr>
            <p:spPr>
              <a:xfrm>
                <a:off x="1183091" y="5447915"/>
                <a:ext cx="845290"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Дотации</a:t>
                </a:r>
              </a:p>
            </p:txBody>
          </p:sp>
        </p:grpSp>
        <p:grpSp>
          <p:nvGrpSpPr>
            <p:cNvPr id="11" name="Группа 10"/>
            <p:cNvGrpSpPr/>
            <p:nvPr/>
          </p:nvGrpSpPr>
          <p:grpSpPr>
            <a:xfrm>
              <a:off x="5201650" y="5447916"/>
              <a:ext cx="3193522" cy="307777"/>
              <a:chOff x="620788" y="6133710"/>
              <a:chExt cx="3193522" cy="307777"/>
            </a:xfrm>
          </p:grpSpPr>
          <p:sp>
            <p:nvSpPr>
              <p:cNvPr id="24" name="Ромб 23"/>
              <p:cNvSpPr/>
              <p:nvPr/>
            </p:nvSpPr>
            <p:spPr>
              <a:xfrm>
                <a:off x="620788" y="6169474"/>
                <a:ext cx="276446" cy="236250"/>
              </a:xfrm>
              <a:prstGeom prst="diamond">
                <a:avLst/>
              </a:prstGeom>
              <a:gradFill flip="none" rotWithShape="1">
                <a:gsLst>
                  <a:gs pos="30000">
                    <a:srgbClr val="7030A0"/>
                  </a:gs>
                  <a:gs pos="100000">
                    <a:srgbClr val="D9B3FF"/>
                  </a:gs>
                </a:gsLst>
                <a:lin ang="13500000" scaled="1"/>
                <a:tileRect/>
              </a:gradFill>
              <a:ln>
                <a:solidFill>
                  <a:srgbClr val="7030A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5" name="TextBox 24"/>
              <p:cNvSpPr txBox="1"/>
              <p:nvPr/>
            </p:nvSpPr>
            <p:spPr>
              <a:xfrm>
                <a:off x="941086" y="6133710"/>
                <a:ext cx="2873224"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Иные межбюджетные трансферты</a:t>
                </a:r>
              </a:p>
            </p:txBody>
          </p:sp>
        </p:grpSp>
        <p:grpSp>
          <p:nvGrpSpPr>
            <p:cNvPr id="12" name="Группа 11"/>
            <p:cNvGrpSpPr/>
            <p:nvPr/>
          </p:nvGrpSpPr>
          <p:grpSpPr>
            <a:xfrm>
              <a:off x="3642535" y="5454583"/>
              <a:ext cx="1460208" cy="307777"/>
              <a:chOff x="3651392" y="5798380"/>
              <a:chExt cx="1460208" cy="307777"/>
            </a:xfrm>
          </p:grpSpPr>
          <p:sp>
            <p:nvSpPr>
              <p:cNvPr id="35" name="Ромб 34"/>
              <p:cNvSpPr/>
              <p:nvPr/>
            </p:nvSpPr>
            <p:spPr>
              <a:xfrm>
                <a:off x="3651392" y="5837937"/>
                <a:ext cx="265814" cy="233916"/>
              </a:xfrm>
              <a:prstGeom prst="diamond">
                <a:avLst/>
              </a:prstGeom>
              <a:gradFill>
                <a:gsLst>
                  <a:gs pos="43000">
                    <a:srgbClr val="66FFCC"/>
                  </a:gs>
                  <a:gs pos="100000">
                    <a:srgbClr val="FFFF00"/>
                  </a:gs>
                </a:gsLst>
                <a:lin ang="0" scaled="1"/>
              </a:gradFill>
              <a:ln>
                <a:solidFill>
                  <a:srgbClr val="00B0F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36" name="TextBox 35"/>
              <p:cNvSpPr txBox="1"/>
              <p:nvPr/>
            </p:nvSpPr>
            <p:spPr>
              <a:xfrm>
                <a:off x="4050113" y="5798380"/>
                <a:ext cx="1061487"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Субвенции</a:t>
                </a:r>
              </a:p>
            </p:txBody>
          </p:sp>
        </p:grpSp>
        <p:grpSp>
          <p:nvGrpSpPr>
            <p:cNvPr id="13" name="Группа 12"/>
            <p:cNvGrpSpPr/>
            <p:nvPr/>
          </p:nvGrpSpPr>
          <p:grpSpPr>
            <a:xfrm>
              <a:off x="2332075" y="5447914"/>
              <a:ext cx="1224514" cy="307777"/>
              <a:chOff x="6920023" y="5121937"/>
              <a:chExt cx="1224514" cy="307777"/>
            </a:xfrm>
          </p:grpSpPr>
          <p:sp>
            <p:nvSpPr>
              <p:cNvPr id="20" name="Ромб 19"/>
              <p:cNvSpPr/>
              <p:nvPr/>
            </p:nvSpPr>
            <p:spPr>
              <a:xfrm>
                <a:off x="6920023" y="5172126"/>
                <a:ext cx="265814" cy="233916"/>
              </a:xfrm>
              <a:prstGeom prst="diamond">
                <a:avLst/>
              </a:prstGeom>
              <a:gradFill>
                <a:gsLst>
                  <a:gs pos="32000">
                    <a:srgbClr val="FF0000"/>
                  </a:gs>
                  <a:gs pos="100000">
                    <a:srgbClr val="FFC000"/>
                  </a:gs>
                </a:gsLst>
                <a:lin ang="0" scaled="1"/>
              </a:gradFill>
              <a:ln>
                <a:solidFill>
                  <a:srgbClr val="FF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sp>
            <p:nvSpPr>
              <p:cNvPr id="21" name="TextBox 20"/>
              <p:cNvSpPr txBox="1"/>
              <p:nvPr/>
            </p:nvSpPr>
            <p:spPr>
              <a:xfrm>
                <a:off x="7185837" y="5121937"/>
                <a:ext cx="958700" cy="307777"/>
              </a:xfrm>
              <a:prstGeom prst="rect">
                <a:avLst/>
              </a:prstGeom>
              <a:noFill/>
            </p:spPr>
            <p:txBody>
              <a:bodyPr wrap="square" rtlCol="0">
                <a:spAutoFit/>
              </a:bodyPr>
              <a:lstStyle/>
              <a:p>
                <a:r>
                  <a:rPr lang="ru-RU" sz="1400" dirty="0">
                    <a:solidFill>
                      <a:prstClr val="black"/>
                    </a:solidFill>
                    <a:latin typeface="Times New Roman" pitchFamily="18" charset="0"/>
                    <a:cs typeface="Times New Roman" pitchFamily="18" charset="0"/>
                  </a:rPr>
                  <a:t>Субсидии</a:t>
                </a:r>
              </a:p>
            </p:txBody>
          </p:sp>
        </p:grpSp>
      </p:grpSp>
      <p:sp>
        <p:nvSpPr>
          <p:cNvPr id="34"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30</a:t>
            </a:r>
          </a:p>
        </p:txBody>
      </p:sp>
      <p:grpSp>
        <p:nvGrpSpPr>
          <p:cNvPr id="31" name="Группа 30"/>
          <p:cNvGrpSpPr/>
          <p:nvPr/>
        </p:nvGrpSpPr>
        <p:grpSpPr>
          <a:xfrm>
            <a:off x="-460743" y="1304241"/>
            <a:ext cx="6096000" cy="4064466"/>
            <a:chOff x="-727446" y="1087604"/>
            <a:chExt cx="6096000" cy="4064466"/>
          </a:xfrm>
        </p:grpSpPr>
        <p:graphicFrame>
          <p:nvGraphicFramePr>
            <p:cNvPr id="32" name="Диаграмма 31"/>
            <p:cNvGraphicFramePr/>
            <p:nvPr>
              <p:extLst>
                <p:ext uri="{D42A27DB-BD31-4B8C-83A1-F6EECF244321}">
                  <p14:modId xmlns:p14="http://schemas.microsoft.com/office/powerpoint/2010/main" val="595971753"/>
                </p:ext>
              </p:extLst>
            </p:nvPr>
          </p:nvGraphicFramePr>
          <p:xfrm>
            <a:off x="-727446" y="1088070"/>
            <a:ext cx="6096000" cy="4064000"/>
          </p:xfrm>
          <a:graphic>
            <a:graphicData uri="http://schemas.openxmlformats.org/drawingml/2006/chart">
              <c:chart xmlns:c="http://schemas.openxmlformats.org/drawingml/2006/chart" xmlns:r="http://schemas.openxmlformats.org/officeDocument/2006/relationships" r:id="rId4"/>
            </a:graphicData>
          </a:graphic>
        </p:graphicFrame>
        <p:sp>
          <p:nvSpPr>
            <p:cNvPr id="33" name="TextBox 1"/>
            <p:cNvSpPr txBox="1">
              <a:spLocks noChangeArrowheads="1"/>
            </p:cNvSpPr>
            <p:nvPr/>
          </p:nvSpPr>
          <p:spPr bwMode="auto">
            <a:xfrm>
              <a:off x="1926483" y="1087604"/>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700" b="1" dirty="0">
                  <a:ln w="19050">
                    <a:noFill/>
                  </a:ln>
                  <a:solidFill>
                    <a:srgbClr val="008E40"/>
                  </a:solidFill>
                  <a:latin typeface="Times New Roman" pitchFamily="18" charset="0"/>
                  <a:cs typeface="Times New Roman" pitchFamily="18" charset="0"/>
                </a:rPr>
                <a:t>2024 год</a:t>
              </a:r>
            </a:p>
          </p:txBody>
        </p:sp>
      </p:grpSp>
      <p:grpSp>
        <p:nvGrpSpPr>
          <p:cNvPr id="3" name="Группа 2"/>
          <p:cNvGrpSpPr/>
          <p:nvPr/>
        </p:nvGrpSpPr>
        <p:grpSpPr>
          <a:xfrm>
            <a:off x="3718477" y="1396766"/>
            <a:ext cx="6096000" cy="4064466"/>
            <a:chOff x="-727446" y="1087604"/>
            <a:chExt cx="6096000" cy="4064466"/>
          </a:xfrm>
        </p:grpSpPr>
        <p:graphicFrame>
          <p:nvGraphicFramePr>
            <p:cNvPr id="2" name="Диаграмма 1"/>
            <p:cNvGraphicFramePr/>
            <p:nvPr>
              <p:extLst>
                <p:ext uri="{D42A27DB-BD31-4B8C-83A1-F6EECF244321}">
                  <p14:modId xmlns:p14="http://schemas.microsoft.com/office/powerpoint/2010/main" val="1989947098"/>
                </p:ext>
              </p:extLst>
            </p:nvPr>
          </p:nvGraphicFramePr>
          <p:xfrm>
            <a:off x="-727446" y="1088070"/>
            <a:ext cx="6096000" cy="4064000"/>
          </p:xfrm>
          <a:graphic>
            <a:graphicData uri="http://schemas.openxmlformats.org/drawingml/2006/chart">
              <c:chart xmlns:c="http://schemas.openxmlformats.org/drawingml/2006/chart" xmlns:r="http://schemas.openxmlformats.org/officeDocument/2006/relationships" r:id="rId5"/>
            </a:graphicData>
          </a:graphic>
        </p:graphicFrame>
        <p:sp>
          <p:nvSpPr>
            <p:cNvPr id="30" name="TextBox 1"/>
            <p:cNvSpPr txBox="1">
              <a:spLocks noChangeArrowheads="1"/>
            </p:cNvSpPr>
            <p:nvPr/>
          </p:nvSpPr>
          <p:spPr bwMode="auto">
            <a:xfrm>
              <a:off x="1926483" y="1087604"/>
              <a:ext cx="1020289" cy="6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2700" b="1" dirty="0">
                  <a:ln w="19050">
                    <a:noFill/>
                  </a:ln>
                  <a:solidFill>
                    <a:srgbClr val="008E40"/>
                  </a:solidFill>
                  <a:latin typeface="Times New Roman" pitchFamily="18" charset="0"/>
                  <a:cs typeface="Times New Roman" pitchFamily="18" charset="0"/>
                </a:rPr>
                <a:t>2025 год</a:t>
              </a:r>
            </a:p>
          </p:txBody>
        </p:sp>
      </p:grpSp>
    </p:spTree>
    <p:extLst>
      <p:ext uri="{BB962C8B-B14F-4D97-AF65-F5344CB8AC3E}">
        <p14:creationId xmlns:p14="http://schemas.microsoft.com/office/powerpoint/2010/main" val="40523558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Группа 79"/>
          <p:cNvGrpSpPr/>
          <p:nvPr/>
        </p:nvGrpSpPr>
        <p:grpSpPr>
          <a:xfrm>
            <a:off x="0" y="0"/>
            <a:ext cx="9144000" cy="6867896"/>
            <a:chOff x="0" y="15374"/>
            <a:chExt cx="9144000" cy="6867896"/>
          </a:xfrm>
        </p:grpSpPr>
        <p:pic>
          <p:nvPicPr>
            <p:cNvPr id="22"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271"/>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15374"/>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Прямоугольник 19"/>
          <p:cNvSpPr/>
          <p:nvPr/>
        </p:nvSpPr>
        <p:spPr>
          <a:xfrm>
            <a:off x="229910" y="107688"/>
            <a:ext cx="8358314" cy="91948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расходам</a:t>
            </a:r>
          </a:p>
        </p:txBody>
      </p:sp>
      <p:grpSp>
        <p:nvGrpSpPr>
          <p:cNvPr id="81" name="Группа 80"/>
          <p:cNvGrpSpPr/>
          <p:nvPr/>
        </p:nvGrpSpPr>
        <p:grpSpPr>
          <a:xfrm>
            <a:off x="59783" y="1355191"/>
            <a:ext cx="8860930" cy="4147704"/>
            <a:chOff x="91682" y="1206329"/>
            <a:chExt cx="8860930" cy="4147704"/>
          </a:xfrm>
        </p:grpSpPr>
        <p:grpSp>
          <p:nvGrpSpPr>
            <p:cNvPr id="79" name="Группа 78"/>
            <p:cNvGrpSpPr/>
            <p:nvPr/>
          </p:nvGrpSpPr>
          <p:grpSpPr>
            <a:xfrm>
              <a:off x="91682" y="1206329"/>
              <a:ext cx="8860930" cy="4147704"/>
              <a:chOff x="134214" y="1078733"/>
              <a:chExt cx="8860930" cy="4147704"/>
            </a:xfrm>
          </p:grpSpPr>
          <p:sp>
            <p:nvSpPr>
              <p:cNvPr id="19" name="TextBox 11"/>
              <p:cNvSpPr txBox="1">
                <a:spLocks noChangeArrowheads="1"/>
              </p:cNvSpPr>
              <p:nvPr/>
            </p:nvSpPr>
            <p:spPr bwMode="auto">
              <a:xfrm>
                <a:off x="4921307" y="3004105"/>
                <a:ext cx="3754858" cy="2027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defRPr/>
                </a:pPr>
                <a:r>
                  <a:rPr lang="ru-RU" sz="2000" b="1" i="1" kern="0" dirty="0">
                    <a:solidFill>
                      <a:prstClr val="black"/>
                    </a:solidFill>
                    <a:latin typeface="Times New Roman" pitchFamily="18" charset="0"/>
                    <a:cs typeface="Times New Roman" pitchFamily="18" charset="0"/>
                  </a:rPr>
                  <a:t>В 2025</a:t>
                </a:r>
                <a:r>
                  <a:rPr lang="en-US" sz="2000" b="1" i="1" kern="0" dirty="0">
                    <a:solidFill>
                      <a:prstClr val="black"/>
                    </a:solidFill>
                    <a:latin typeface="Times New Roman" pitchFamily="18" charset="0"/>
                    <a:cs typeface="Times New Roman" pitchFamily="18" charset="0"/>
                  </a:rPr>
                  <a:t> </a:t>
                </a:r>
                <a:r>
                  <a:rPr lang="ru-RU" sz="2000" b="1" i="1" kern="0" dirty="0">
                    <a:solidFill>
                      <a:prstClr val="black"/>
                    </a:solidFill>
                    <a:latin typeface="Times New Roman" pitchFamily="18" charset="0"/>
                    <a:cs typeface="Times New Roman" pitchFamily="18" charset="0"/>
                  </a:rPr>
                  <a:t>году </a:t>
                </a:r>
              </a:p>
              <a:p>
                <a:pPr algn="ctr" eaLnBrk="1" hangingPunct="1">
                  <a:defRPr/>
                </a:pPr>
                <a:r>
                  <a:rPr lang="ru-RU" sz="2000" b="1" i="1" kern="0" dirty="0">
                    <a:solidFill>
                      <a:prstClr val="black"/>
                    </a:solidFill>
                    <a:latin typeface="Times New Roman" pitchFamily="18" charset="0"/>
                    <a:cs typeface="Times New Roman" pitchFamily="18" charset="0"/>
                  </a:rPr>
                  <a:t>бюджет городского округа  город Первомайск по расходам исполнен в сумме  </a:t>
                </a:r>
                <a:r>
                  <a:rPr lang="ru-RU" sz="2400" b="1" i="1" kern="0" dirty="0">
                    <a:solidFill>
                      <a:srgbClr val="FF0000"/>
                    </a:solidFill>
                    <a:latin typeface="Times New Roman" pitchFamily="18" charset="0"/>
                    <a:cs typeface="Times New Roman" pitchFamily="18" charset="0"/>
                  </a:rPr>
                  <a:t>1 446,4 </a:t>
                </a:r>
                <a:r>
                  <a:rPr lang="ru-RU" sz="2000" b="1" i="1" kern="0" dirty="0">
                    <a:solidFill>
                      <a:prstClr val="black"/>
                    </a:solidFill>
                    <a:latin typeface="Times New Roman" pitchFamily="18" charset="0"/>
                    <a:cs typeface="Times New Roman" pitchFamily="18" charset="0"/>
                  </a:rPr>
                  <a:t>млн.рублей или </a:t>
                </a:r>
                <a:r>
                  <a:rPr lang="ru-RU" sz="2000" b="1" i="1" kern="0" dirty="0">
                    <a:solidFill>
                      <a:srgbClr val="FF0000"/>
                    </a:solidFill>
                    <a:latin typeface="Times New Roman" pitchFamily="18" charset="0"/>
                    <a:cs typeface="Times New Roman" pitchFamily="18" charset="0"/>
                  </a:rPr>
                  <a:t>95,8%</a:t>
                </a:r>
                <a:r>
                  <a:rPr lang="ru-RU" sz="2000" b="1" i="1" kern="0" dirty="0">
                    <a:solidFill>
                      <a:prstClr val="black"/>
                    </a:solidFill>
                    <a:latin typeface="Times New Roman" pitchFamily="18" charset="0"/>
                    <a:cs typeface="Times New Roman" pitchFamily="18" charset="0"/>
                  </a:rPr>
                  <a:t> к плановым назначениям.</a:t>
                </a:r>
              </a:p>
            </p:txBody>
          </p:sp>
          <p:sp>
            <p:nvSpPr>
              <p:cNvPr id="25" name="Freeform 17"/>
              <p:cNvSpPr/>
              <p:nvPr/>
            </p:nvSpPr>
            <p:spPr>
              <a:xfrm>
                <a:off x="854734" y="1078733"/>
                <a:ext cx="2196180" cy="1238988"/>
              </a:xfrm>
              <a:custGeom>
                <a:avLst/>
                <a:gdLst/>
                <a:ahLst/>
                <a:cxnLst>
                  <a:cxn ang="0">
                    <a:pos x="wd2" y="hd2"/>
                  </a:cxn>
                  <a:cxn ang="5400000">
                    <a:pos x="wd2" y="hd2"/>
                  </a:cxn>
                  <a:cxn ang="10800000">
                    <a:pos x="wd2" y="hd2"/>
                  </a:cxn>
                  <a:cxn ang="16200000">
                    <a:pos x="wd2" y="hd2"/>
                  </a:cxn>
                </a:cxnLst>
                <a:rect l="0" t="0" r="r" b="b"/>
                <a:pathLst>
                  <a:path w="21542" h="21485" extrusionOk="0">
                    <a:moveTo>
                      <a:pt x="1" y="21485"/>
                    </a:moveTo>
                    <a:cubicBezTo>
                      <a:pt x="-58" y="9736"/>
                      <a:pt x="4717" y="117"/>
                      <a:pt x="10665" y="1"/>
                    </a:cubicBezTo>
                    <a:cubicBezTo>
                      <a:pt x="16613" y="-115"/>
                      <a:pt x="21483" y="9316"/>
                      <a:pt x="21541" y="21066"/>
                    </a:cubicBezTo>
                    <a:cubicBezTo>
                      <a:pt x="21542" y="21205"/>
                      <a:pt x="21542" y="21345"/>
                      <a:pt x="21541" y="21485"/>
                    </a:cubicBezTo>
                  </a:path>
                </a:pathLst>
              </a:custGeom>
              <a:ln w="25400">
                <a:solidFill>
                  <a:srgbClr val="E83363"/>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27" name="Freeform 19"/>
              <p:cNvSpPr/>
              <p:nvPr/>
            </p:nvSpPr>
            <p:spPr>
              <a:xfrm>
                <a:off x="3251346" y="2078395"/>
                <a:ext cx="2196181" cy="1238993"/>
              </a:xfrm>
              <a:custGeom>
                <a:avLst/>
                <a:gdLst/>
                <a:ahLst/>
                <a:cxnLst>
                  <a:cxn ang="0">
                    <a:pos x="wd2" y="hd2"/>
                  </a:cxn>
                  <a:cxn ang="5400000">
                    <a:pos x="wd2" y="hd2"/>
                  </a:cxn>
                  <a:cxn ang="10800000">
                    <a:pos x="wd2" y="hd2"/>
                  </a:cxn>
                  <a:cxn ang="16200000">
                    <a:pos x="wd2" y="hd2"/>
                  </a:cxn>
                </a:cxnLst>
                <a:rect l="0" t="0" r="r" b="b"/>
                <a:pathLst>
                  <a:path w="21542" h="21485" extrusionOk="0">
                    <a:moveTo>
                      <a:pt x="21541" y="0"/>
                    </a:moveTo>
                    <a:cubicBezTo>
                      <a:pt x="21600" y="11749"/>
                      <a:pt x="16826" y="21368"/>
                      <a:pt x="10877" y="21484"/>
                    </a:cubicBezTo>
                    <a:cubicBezTo>
                      <a:pt x="4929" y="21600"/>
                      <a:pt x="59" y="12169"/>
                      <a:pt x="1" y="419"/>
                    </a:cubicBezTo>
                    <a:cubicBezTo>
                      <a:pt x="0" y="280"/>
                      <a:pt x="0" y="140"/>
                      <a:pt x="1" y="0"/>
                    </a:cubicBezTo>
                  </a:path>
                </a:pathLst>
              </a:custGeom>
              <a:ln w="25400">
                <a:solidFill>
                  <a:srgbClr val="69AD3D"/>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28" name="Freeform 38"/>
              <p:cNvSpPr/>
              <p:nvPr/>
            </p:nvSpPr>
            <p:spPr>
              <a:xfrm>
                <a:off x="433963" y="1702676"/>
                <a:ext cx="1429415" cy="2045744"/>
              </a:xfrm>
              <a:custGeom>
                <a:avLst/>
                <a:gdLst/>
                <a:ahLst/>
                <a:cxnLst>
                  <a:cxn ang="0">
                    <a:pos x="wd2" y="hd2"/>
                  </a:cxn>
                  <a:cxn ang="5400000">
                    <a:pos x="wd2" y="hd2"/>
                  </a:cxn>
                  <a:cxn ang="10800000">
                    <a:pos x="wd2" y="hd2"/>
                  </a:cxn>
                  <a:cxn ang="16200000">
                    <a:pos x="wd2" y="hd2"/>
                  </a:cxn>
                </a:cxnLst>
                <a:rect l="0" t="0" r="r" b="b"/>
                <a:pathLst>
                  <a:path w="21600" h="20398" extrusionOk="0">
                    <a:moveTo>
                      <a:pt x="21600" y="4473"/>
                    </a:moveTo>
                    <a:cubicBezTo>
                      <a:pt x="18610" y="352"/>
                      <a:pt x="11654" y="-1202"/>
                      <a:pt x="6064" y="1003"/>
                    </a:cubicBezTo>
                    <a:cubicBezTo>
                      <a:pt x="2333" y="2474"/>
                      <a:pt x="3" y="5339"/>
                      <a:pt x="0" y="8458"/>
                    </a:cubicBezTo>
                    <a:lnTo>
                      <a:pt x="0" y="20398"/>
                    </a:lnTo>
                    <a:close/>
                  </a:path>
                </a:pathLst>
              </a:custGeom>
              <a:gradFill>
                <a:gsLst>
                  <a:gs pos="2372">
                    <a:srgbClr val="FF0040"/>
                  </a:gs>
                  <a:gs pos="37053">
                    <a:srgbClr val="FF0071"/>
                  </a:gs>
                  <a:gs pos="99150">
                    <a:srgbClr val="FF00A2"/>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29" name="Freeform 39"/>
              <p:cNvSpPr/>
              <p:nvPr/>
            </p:nvSpPr>
            <p:spPr>
              <a:xfrm>
                <a:off x="433750" y="2551083"/>
                <a:ext cx="1893228" cy="2498125"/>
              </a:xfrm>
              <a:custGeom>
                <a:avLst/>
                <a:gdLst/>
                <a:ahLst/>
                <a:cxnLst>
                  <a:cxn ang="0">
                    <a:pos x="wd2" y="hd2"/>
                  </a:cxn>
                  <a:cxn ang="5400000">
                    <a:pos x="wd2" y="hd2"/>
                  </a:cxn>
                  <a:cxn ang="10800000">
                    <a:pos x="wd2" y="hd2"/>
                  </a:cxn>
                  <a:cxn ang="16200000">
                    <a:pos x="wd2" y="hd2"/>
                  </a:cxn>
                </a:cxnLst>
                <a:rect l="0" t="0" r="r" b="b"/>
                <a:pathLst>
                  <a:path w="21600" h="21600" extrusionOk="0">
                    <a:moveTo>
                      <a:pt x="0" y="11223"/>
                    </a:moveTo>
                    <a:lnTo>
                      <a:pt x="0" y="21600"/>
                    </a:lnTo>
                    <a:lnTo>
                      <a:pt x="21600" y="21600"/>
                    </a:lnTo>
                    <a:lnTo>
                      <a:pt x="21600" y="0"/>
                    </a:lnTo>
                  </a:path>
                </a:pathLst>
              </a:custGeom>
              <a:ln w="25400">
                <a:solidFill>
                  <a:srgbClr val="E83363"/>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31" name="Freeform 69"/>
              <p:cNvSpPr/>
              <p:nvPr/>
            </p:nvSpPr>
            <p:spPr>
              <a:xfrm>
                <a:off x="2536802" y="1702676"/>
                <a:ext cx="1429414" cy="2045744"/>
              </a:xfrm>
              <a:custGeom>
                <a:avLst/>
                <a:gdLst/>
                <a:ahLst/>
                <a:cxnLst>
                  <a:cxn ang="0">
                    <a:pos x="wd2" y="hd2"/>
                  </a:cxn>
                  <a:cxn ang="5400000">
                    <a:pos x="wd2" y="hd2"/>
                  </a:cxn>
                  <a:cxn ang="10800000">
                    <a:pos x="wd2" y="hd2"/>
                  </a:cxn>
                  <a:cxn ang="16200000">
                    <a:pos x="wd2" y="hd2"/>
                  </a:cxn>
                </a:cxnLst>
                <a:rect l="0" t="0" r="r" b="b"/>
                <a:pathLst>
                  <a:path w="21600" h="20398" extrusionOk="0">
                    <a:moveTo>
                      <a:pt x="21600" y="4473"/>
                    </a:moveTo>
                    <a:cubicBezTo>
                      <a:pt x="18610" y="352"/>
                      <a:pt x="11654" y="-1202"/>
                      <a:pt x="6064" y="1003"/>
                    </a:cubicBezTo>
                    <a:cubicBezTo>
                      <a:pt x="2333" y="2474"/>
                      <a:pt x="3" y="5339"/>
                      <a:pt x="0" y="8458"/>
                    </a:cubicBezTo>
                    <a:lnTo>
                      <a:pt x="0" y="20398"/>
                    </a:lnTo>
                    <a:close/>
                  </a:path>
                </a:pathLst>
              </a:custGeom>
              <a:gradFill>
                <a:gsLst>
                  <a:gs pos="0">
                    <a:srgbClr val="0CB100"/>
                  </a:gs>
                  <a:gs pos="46821">
                    <a:srgbClr val="67CE02"/>
                  </a:gs>
                  <a:gs pos="99075">
                    <a:srgbClr val="C3EA03"/>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32" name="Freeform 70"/>
              <p:cNvSpPr/>
              <p:nvPr/>
            </p:nvSpPr>
            <p:spPr>
              <a:xfrm>
                <a:off x="2536589" y="2551083"/>
                <a:ext cx="1950352" cy="2498125"/>
              </a:xfrm>
              <a:custGeom>
                <a:avLst/>
                <a:gdLst/>
                <a:ahLst/>
                <a:cxnLst>
                  <a:cxn ang="0">
                    <a:pos x="wd2" y="hd2"/>
                  </a:cxn>
                  <a:cxn ang="5400000">
                    <a:pos x="wd2" y="hd2"/>
                  </a:cxn>
                  <a:cxn ang="10800000">
                    <a:pos x="wd2" y="hd2"/>
                  </a:cxn>
                  <a:cxn ang="16200000">
                    <a:pos x="wd2" y="hd2"/>
                  </a:cxn>
                </a:cxnLst>
                <a:rect l="0" t="0" r="r" b="b"/>
                <a:pathLst>
                  <a:path w="21600" h="21600" extrusionOk="0">
                    <a:moveTo>
                      <a:pt x="0" y="11223"/>
                    </a:moveTo>
                    <a:lnTo>
                      <a:pt x="0" y="21600"/>
                    </a:lnTo>
                    <a:lnTo>
                      <a:pt x="21600" y="21600"/>
                    </a:lnTo>
                    <a:lnTo>
                      <a:pt x="21600" y="0"/>
                    </a:lnTo>
                  </a:path>
                </a:pathLst>
              </a:custGeom>
              <a:ln w="25400">
                <a:solidFill>
                  <a:srgbClr val="69AD3D"/>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34" name="Freeform 100"/>
              <p:cNvSpPr/>
              <p:nvPr/>
            </p:nvSpPr>
            <p:spPr>
              <a:xfrm>
                <a:off x="4948317" y="1702676"/>
                <a:ext cx="1429414" cy="2045744"/>
              </a:xfrm>
              <a:custGeom>
                <a:avLst/>
                <a:gdLst/>
                <a:ahLst/>
                <a:cxnLst>
                  <a:cxn ang="0">
                    <a:pos x="wd2" y="hd2"/>
                  </a:cxn>
                  <a:cxn ang="5400000">
                    <a:pos x="wd2" y="hd2"/>
                  </a:cxn>
                  <a:cxn ang="10800000">
                    <a:pos x="wd2" y="hd2"/>
                  </a:cxn>
                  <a:cxn ang="16200000">
                    <a:pos x="wd2" y="hd2"/>
                  </a:cxn>
                </a:cxnLst>
                <a:rect l="0" t="0" r="r" b="b"/>
                <a:pathLst>
                  <a:path w="21600" h="20398" extrusionOk="0">
                    <a:moveTo>
                      <a:pt x="21600" y="4473"/>
                    </a:moveTo>
                    <a:cubicBezTo>
                      <a:pt x="18610" y="352"/>
                      <a:pt x="11654" y="-1202"/>
                      <a:pt x="6064" y="1003"/>
                    </a:cubicBezTo>
                    <a:cubicBezTo>
                      <a:pt x="2333" y="2474"/>
                      <a:pt x="3" y="5339"/>
                      <a:pt x="0" y="8458"/>
                    </a:cubicBezTo>
                    <a:lnTo>
                      <a:pt x="0" y="20398"/>
                    </a:lnTo>
                    <a:close/>
                  </a:path>
                </a:pathLst>
              </a:custGeom>
              <a:gradFill>
                <a:gsLst>
                  <a:gs pos="0">
                    <a:srgbClr val="FFEA03"/>
                  </a:gs>
                  <a:gs pos="70683">
                    <a:srgbClr val="FFBA02"/>
                  </a:gs>
                  <a:gs pos="97580">
                    <a:srgbClr val="FF8A00"/>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35" name="Freeform 101"/>
              <p:cNvSpPr/>
              <p:nvPr/>
            </p:nvSpPr>
            <p:spPr>
              <a:xfrm>
                <a:off x="4947782" y="2551083"/>
                <a:ext cx="3781547" cy="2498125"/>
              </a:xfrm>
              <a:custGeom>
                <a:avLst/>
                <a:gdLst/>
                <a:ahLst/>
                <a:cxnLst>
                  <a:cxn ang="0">
                    <a:pos x="wd2" y="hd2"/>
                  </a:cxn>
                  <a:cxn ang="5400000">
                    <a:pos x="wd2" y="hd2"/>
                  </a:cxn>
                  <a:cxn ang="10800000">
                    <a:pos x="wd2" y="hd2"/>
                  </a:cxn>
                  <a:cxn ang="16200000">
                    <a:pos x="wd2" y="hd2"/>
                  </a:cxn>
                </a:cxnLst>
                <a:rect l="0" t="0" r="r" b="b"/>
                <a:pathLst>
                  <a:path w="21600" h="21600" extrusionOk="0">
                    <a:moveTo>
                      <a:pt x="0" y="11223"/>
                    </a:moveTo>
                    <a:lnTo>
                      <a:pt x="0" y="21600"/>
                    </a:lnTo>
                    <a:lnTo>
                      <a:pt x="21600" y="21600"/>
                    </a:lnTo>
                    <a:lnTo>
                      <a:pt x="21600" y="0"/>
                    </a:lnTo>
                  </a:path>
                </a:pathLst>
              </a:custGeom>
              <a:ln w="25400">
                <a:solidFill>
                  <a:srgbClr val="F4C74D"/>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40" name="Freeform 163"/>
              <p:cNvSpPr/>
              <p:nvPr/>
            </p:nvSpPr>
            <p:spPr>
              <a:xfrm>
                <a:off x="805718" y="2148147"/>
                <a:ext cx="570912" cy="637880"/>
              </a:xfrm>
              <a:prstGeom prst="ellipse">
                <a:avLst/>
              </a:prstGeom>
              <a:gradFill>
                <a:gsLst>
                  <a:gs pos="22846">
                    <a:srgbClr val="FFFFFF"/>
                  </a:gs>
                  <a:gs pos="63322">
                    <a:srgbClr val="E6EAEB"/>
                  </a:gs>
                  <a:gs pos="99960">
                    <a:srgbClr val="CDD5D8"/>
                  </a:gs>
                </a:gsLst>
                <a:lin ang="2089253"/>
              </a:gradFill>
              <a:ln w="12700">
                <a:miter lim="400000"/>
              </a:ln>
              <a:effectLst>
                <a:outerShdw blurRad="304800" dist="177800" dir="2315233" rotWithShape="0">
                  <a:srgbClr val="000000">
                    <a:alpha val="38297"/>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dirty="0"/>
              </a:p>
            </p:txBody>
          </p:sp>
          <p:sp>
            <p:nvSpPr>
              <p:cNvPr id="41" name="Freeform 165"/>
              <p:cNvSpPr/>
              <p:nvPr/>
            </p:nvSpPr>
            <p:spPr>
              <a:xfrm>
                <a:off x="881029" y="2232292"/>
                <a:ext cx="420292" cy="4695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65"/>
                      <a:pt x="16765" y="21600"/>
                      <a:pt x="10800" y="21600"/>
                    </a:cubicBezTo>
                    <a:cubicBezTo>
                      <a:pt x="4838" y="21600"/>
                      <a:pt x="3" y="16768"/>
                      <a:pt x="0" y="10805"/>
                    </a:cubicBezTo>
                    <a:cubicBezTo>
                      <a:pt x="0" y="4840"/>
                      <a:pt x="4834" y="3"/>
                      <a:pt x="10800" y="0"/>
                    </a:cubicBezTo>
                    <a:close/>
                  </a:path>
                </a:pathLst>
              </a:custGeom>
              <a:gradFill>
                <a:gsLst>
                  <a:gs pos="849">
                    <a:srgbClr val="FF00A2"/>
                  </a:gs>
                  <a:gs pos="62947">
                    <a:srgbClr val="FF0071"/>
                  </a:gs>
                  <a:gs pos="97628">
                    <a:srgbClr val="FF0040"/>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42" name="Freeform 166"/>
              <p:cNvSpPr/>
              <p:nvPr/>
            </p:nvSpPr>
            <p:spPr>
              <a:xfrm>
                <a:off x="3131610" y="2350661"/>
                <a:ext cx="132274" cy="225690"/>
              </a:xfrm>
              <a:custGeom>
                <a:avLst/>
                <a:gdLst/>
                <a:ahLst/>
                <a:cxnLst>
                  <a:cxn ang="0">
                    <a:pos x="wd2" y="hd2"/>
                  </a:cxn>
                  <a:cxn ang="5400000">
                    <a:pos x="wd2" y="hd2"/>
                  </a:cxn>
                  <a:cxn ang="10800000">
                    <a:pos x="wd2" y="hd2"/>
                  </a:cxn>
                  <a:cxn ang="16200000">
                    <a:pos x="wd2" y="hd2"/>
                  </a:cxn>
                </a:cxnLst>
                <a:rect l="0" t="0" r="r" b="b"/>
                <a:pathLst>
                  <a:path w="21600" h="21519" extrusionOk="0">
                    <a:moveTo>
                      <a:pt x="11148" y="17962"/>
                    </a:moveTo>
                    <a:lnTo>
                      <a:pt x="21600" y="17962"/>
                    </a:lnTo>
                    <a:lnTo>
                      <a:pt x="21600" y="21519"/>
                    </a:lnTo>
                    <a:lnTo>
                      <a:pt x="0" y="21519"/>
                    </a:lnTo>
                    <a:lnTo>
                      <a:pt x="8135" y="14803"/>
                    </a:lnTo>
                    <a:cubicBezTo>
                      <a:pt x="10342" y="12984"/>
                      <a:pt x="11788" y="11746"/>
                      <a:pt x="12472" y="11087"/>
                    </a:cubicBezTo>
                    <a:cubicBezTo>
                      <a:pt x="13909" y="9899"/>
                      <a:pt x="14813" y="8475"/>
                      <a:pt x="15085" y="6973"/>
                    </a:cubicBezTo>
                    <a:cubicBezTo>
                      <a:pt x="15101" y="6164"/>
                      <a:pt x="14735" y="5370"/>
                      <a:pt x="14040" y="4700"/>
                    </a:cubicBezTo>
                    <a:cubicBezTo>
                      <a:pt x="13390" y="3999"/>
                      <a:pt x="12230" y="3568"/>
                      <a:pt x="10974" y="3564"/>
                    </a:cubicBezTo>
                    <a:cubicBezTo>
                      <a:pt x="9701" y="3568"/>
                      <a:pt x="8530" y="4025"/>
                      <a:pt x="7926" y="4757"/>
                    </a:cubicBezTo>
                    <a:cubicBezTo>
                      <a:pt x="7240" y="5468"/>
                      <a:pt x="6928" y="6306"/>
                      <a:pt x="7038" y="7143"/>
                    </a:cubicBezTo>
                    <a:lnTo>
                      <a:pt x="418" y="7143"/>
                    </a:lnTo>
                    <a:cubicBezTo>
                      <a:pt x="495" y="5278"/>
                      <a:pt x="1547" y="3486"/>
                      <a:pt x="3397" y="2064"/>
                    </a:cubicBezTo>
                    <a:cubicBezTo>
                      <a:pt x="5325" y="674"/>
                      <a:pt x="8103" y="-81"/>
                      <a:pt x="10974" y="7"/>
                    </a:cubicBezTo>
                    <a:cubicBezTo>
                      <a:pt x="13760" y="-51"/>
                      <a:pt x="16456" y="644"/>
                      <a:pt x="18430" y="1927"/>
                    </a:cubicBezTo>
                    <a:cubicBezTo>
                      <a:pt x="20400" y="3195"/>
                      <a:pt x="21473" y="4941"/>
                      <a:pt x="21391" y="6746"/>
                    </a:cubicBezTo>
                    <a:cubicBezTo>
                      <a:pt x="21353" y="8198"/>
                      <a:pt x="20754" y="9621"/>
                      <a:pt x="19649" y="10882"/>
                    </a:cubicBezTo>
                    <a:cubicBezTo>
                      <a:pt x="18581" y="12136"/>
                      <a:pt x="17308" y="13308"/>
                      <a:pt x="15852" y="14382"/>
                    </a:cubicBezTo>
                    <a:close/>
                  </a:path>
                </a:pathLst>
              </a:custGeom>
              <a:solidFill>
                <a:srgbClr val="FFFFFF"/>
              </a:solidFill>
              <a:ln w="12700">
                <a:miter lim="400000"/>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49" name="Freeform 354"/>
              <p:cNvSpPr/>
              <p:nvPr/>
            </p:nvSpPr>
            <p:spPr>
              <a:xfrm>
                <a:off x="134214" y="4189048"/>
                <a:ext cx="8860930" cy="1037389"/>
              </a:xfrm>
              <a:custGeom>
                <a:avLst/>
                <a:gdLst/>
                <a:ahLst/>
                <a:cxnLst>
                  <a:cxn ang="0">
                    <a:pos x="wd2" y="hd2"/>
                  </a:cxn>
                  <a:cxn ang="5400000">
                    <a:pos x="wd2" y="hd2"/>
                  </a:cxn>
                  <a:cxn ang="10800000">
                    <a:pos x="wd2" y="hd2"/>
                  </a:cxn>
                  <a:cxn ang="16200000">
                    <a:pos x="wd2" y="hd2"/>
                  </a:cxn>
                </a:cxnLst>
                <a:rect l="0" t="0" r="r" b="b"/>
                <a:pathLst>
                  <a:path w="21600" h="21600" extrusionOk="0">
                    <a:moveTo>
                      <a:pt x="774" y="119"/>
                    </a:moveTo>
                    <a:lnTo>
                      <a:pt x="0" y="119"/>
                    </a:lnTo>
                    <a:lnTo>
                      <a:pt x="0" y="21600"/>
                    </a:lnTo>
                    <a:lnTo>
                      <a:pt x="21600" y="21600"/>
                    </a:lnTo>
                    <a:lnTo>
                      <a:pt x="21600" y="0"/>
                    </a:lnTo>
                    <a:lnTo>
                      <a:pt x="21011" y="0"/>
                    </a:lnTo>
                  </a:path>
                </a:pathLst>
              </a:custGeom>
              <a:ln w="25400">
                <a:solidFill>
                  <a:srgbClr val="F48F21"/>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51" name="Freeform 356"/>
              <p:cNvSpPr/>
              <p:nvPr/>
            </p:nvSpPr>
            <p:spPr>
              <a:xfrm>
                <a:off x="2326978" y="1080695"/>
                <a:ext cx="172277" cy="245165"/>
              </a:xfrm>
              <a:custGeom>
                <a:avLst/>
                <a:gdLst/>
                <a:ahLst/>
                <a:cxnLst>
                  <a:cxn ang="0">
                    <a:pos x="wd2" y="hd2"/>
                  </a:cxn>
                  <a:cxn ang="5400000">
                    <a:pos x="wd2" y="hd2"/>
                  </a:cxn>
                  <a:cxn ang="10800000">
                    <a:pos x="wd2" y="hd2"/>
                  </a:cxn>
                  <a:cxn ang="16200000">
                    <a:pos x="wd2" y="hd2"/>
                  </a:cxn>
                </a:cxnLst>
                <a:rect l="0" t="0" r="r" b="b"/>
                <a:pathLst>
                  <a:path w="21600" h="21600" extrusionOk="0">
                    <a:moveTo>
                      <a:pt x="9242" y="0"/>
                    </a:moveTo>
                    <a:lnTo>
                      <a:pt x="21600" y="15205"/>
                    </a:lnTo>
                    <a:lnTo>
                      <a:pt x="0" y="21600"/>
                    </a:lnTo>
                  </a:path>
                </a:pathLst>
              </a:custGeom>
              <a:ln w="25400">
                <a:solidFill>
                  <a:srgbClr val="E83363"/>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52" name="Freeform 357"/>
              <p:cNvSpPr/>
              <p:nvPr/>
            </p:nvSpPr>
            <p:spPr>
              <a:xfrm>
                <a:off x="4657379" y="3124161"/>
                <a:ext cx="172277" cy="245046"/>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21600" y="6388"/>
                    </a:lnTo>
                    <a:lnTo>
                      <a:pt x="0" y="0"/>
                    </a:lnTo>
                  </a:path>
                </a:pathLst>
              </a:custGeom>
              <a:ln w="25400">
                <a:solidFill>
                  <a:srgbClr val="69AD3D"/>
                </a:solidFill>
                <a:miter/>
              </a:ln>
            </p:spPr>
            <p:txBody>
              <a:bodyPr tIns="91439" bIns="91439" anchor="ctr"/>
              <a:lstStyle/>
              <a:p>
                <a:pPr algn="ctr" defTabSz="1828800">
                  <a:defRPr sz="3600">
                    <a:solidFill>
                      <a:srgbClr val="000000"/>
                    </a:solidFill>
                    <a:latin typeface="Calibri"/>
                    <a:ea typeface="Calibri"/>
                    <a:cs typeface="Calibri"/>
                    <a:sym typeface="Calibri"/>
                  </a:defRPr>
                </a:pPr>
                <a:endParaRPr dirty="0"/>
              </a:p>
            </p:txBody>
          </p:sp>
          <p:sp>
            <p:nvSpPr>
              <p:cNvPr id="54" name="Freeform 163"/>
              <p:cNvSpPr/>
              <p:nvPr/>
            </p:nvSpPr>
            <p:spPr>
              <a:xfrm>
                <a:off x="2902157" y="2144566"/>
                <a:ext cx="570912" cy="637880"/>
              </a:xfrm>
              <a:prstGeom prst="ellipse">
                <a:avLst/>
              </a:prstGeom>
              <a:gradFill>
                <a:gsLst>
                  <a:gs pos="22846">
                    <a:srgbClr val="FFFFFF"/>
                  </a:gs>
                  <a:gs pos="63322">
                    <a:srgbClr val="E6EAEB"/>
                  </a:gs>
                  <a:gs pos="99960">
                    <a:srgbClr val="CDD5D8"/>
                  </a:gs>
                </a:gsLst>
                <a:lin ang="2089253"/>
              </a:gradFill>
              <a:ln w="12700">
                <a:miter lim="400000"/>
              </a:ln>
              <a:effectLst>
                <a:outerShdw blurRad="304800" dist="177800" dir="2315233" rotWithShape="0">
                  <a:srgbClr val="000000">
                    <a:alpha val="38297"/>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dirty="0"/>
              </a:p>
            </p:txBody>
          </p:sp>
          <p:sp>
            <p:nvSpPr>
              <p:cNvPr id="55" name="Freeform 165"/>
              <p:cNvSpPr/>
              <p:nvPr/>
            </p:nvSpPr>
            <p:spPr>
              <a:xfrm>
                <a:off x="2977467" y="2228711"/>
                <a:ext cx="420291" cy="4695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65"/>
                      <a:pt x="16765" y="21600"/>
                      <a:pt x="10800" y="21600"/>
                    </a:cubicBezTo>
                    <a:cubicBezTo>
                      <a:pt x="4838" y="21600"/>
                      <a:pt x="3" y="16768"/>
                      <a:pt x="0" y="10805"/>
                    </a:cubicBezTo>
                    <a:cubicBezTo>
                      <a:pt x="0" y="4840"/>
                      <a:pt x="4834" y="3"/>
                      <a:pt x="10800" y="0"/>
                    </a:cubicBezTo>
                    <a:close/>
                  </a:path>
                </a:pathLst>
              </a:custGeom>
              <a:gradFill>
                <a:gsLst>
                  <a:gs pos="924">
                    <a:srgbClr val="C3EA03"/>
                  </a:gs>
                  <a:gs pos="53179">
                    <a:srgbClr val="67CE02"/>
                  </a:gs>
                  <a:gs pos="100000">
                    <a:srgbClr val="0CB100"/>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56" name="Freeform 163"/>
              <p:cNvSpPr/>
              <p:nvPr/>
            </p:nvSpPr>
            <p:spPr>
              <a:xfrm>
                <a:off x="5327884" y="2148147"/>
                <a:ext cx="570912" cy="637880"/>
              </a:xfrm>
              <a:prstGeom prst="ellipse">
                <a:avLst/>
              </a:prstGeom>
              <a:gradFill>
                <a:gsLst>
                  <a:gs pos="22846">
                    <a:srgbClr val="FFFFFF"/>
                  </a:gs>
                  <a:gs pos="63322">
                    <a:srgbClr val="E6EAEB"/>
                  </a:gs>
                  <a:gs pos="99960">
                    <a:srgbClr val="CDD5D8"/>
                  </a:gs>
                </a:gsLst>
                <a:lin ang="2089253"/>
              </a:gradFill>
              <a:ln w="12700">
                <a:miter lim="400000"/>
              </a:ln>
              <a:effectLst>
                <a:outerShdw blurRad="304800" dist="177800" dir="2315233" rotWithShape="0">
                  <a:srgbClr val="000000">
                    <a:alpha val="38297"/>
                  </a:srgbClr>
                </a:outerShdw>
              </a:effectLst>
            </p:spPr>
            <p:txBody>
              <a:bodyPr tIns="91439" bIns="91439" anchor="ctr"/>
              <a:lstStyle/>
              <a:p>
                <a:pPr algn="ctr" defTabSz="1828800">
                  <a:defRPr sz="3600">
                    <a:solidFill>
                      <a:srgbClr val="FFFFFF"/>
                    </a:solidFill>
                    <a:latin typeface="Avenir Next Regular"/>
                    <a:ea typeface="Avenir Next Regular"/>
                    <a:cs typeface="Avenir Next Regular"/>
                    <a:sym typeface="Avenir Next Regular"/>
                  </a:defRPr>
                </a:pPr>
                <a:endParaRPr dirty="0"/>
              </a:p>
            </p:txBody>
          </p:sp>
          <p:sp>
            <p:nvSpPr>
              <p:cNvPr id="57" name="Freeform 165"/>
              <p:cNvSpPr/>
              <p:nvPr/>
            </p:nvSpPr>
            <p:spPr>
              <a:xfrm>
                <a:off x="5403195" y="2232292"/>
                <a:ext cx="420291" cy="46959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6765" y="0"/>
                      <a:pt x="21600" y="4835"/>
                      <a:pt x="21600" y="10800"/>
                    </a:cubicBezTo>
                    <a:cubicBezTo>
                      <a:pt x="21600" y="16765"/>
                      <a:pt x="16765" y="21600"/>
                      <a:pt x="10800" y="21600"/>
                    </a:cubicBezTo>
                    <a:cubicBezTo>
                      <a:pt x="4838" y="21600"/>
                      <a:pt x="3" y="16768"/>
                      <a:pt x="0" y="10805"/>
                    </a:cubicBezTo>
                    <a:cubicBezTo>
                      <a:pt x="0" y="4840"/>
                      <a:pt x="4834" y="3"/>
                      <a:pt x="10800" y="0"/>
                    </a:cubicBezTo>
                    <a:close/>
                  </a:path>
                </a:pathLst>
              </a:custGeom>
              <a:gradFill>
                <a:gsLst>
                  <a:gs pos="0">
                    <a:srgbClr val="FFEA03"/>
                  </a:gs>
                  <a:gs pos="70683">
                    <a:srgbClr val="FFBA02"/>
                  </a:gs>
                  <a:gs pos="97580">
                    <a:srgbClr val="FF8A00"/>
                  </a:gs>
                </a:gsLst>
              </a:gradFill>
              <a:ln w="12700">
                <a:miter lim="400000"/>
              </a:ln>
            </p:spPr>
            <p:txBody>
              <a:bodyPr tIns="91439" bIns="91439" anchor="ctr"/>
              <a:lstStyle/>
              <a:p>
                <a:pPr algn="ctr" defTabSz="1828800">
                  <a:defRPr sz="3600">
                    <a:solidFill>
                      <a:srgbClr val="FFFFFF"/>
                    </a:solidFill>
                    <a:latin typeface="Helvetica"/>
                    <a:ea typeface="Helvetica"/>
                    <a:cs typeface="Helvetica"/>
                    <a:sym typeface="Helvetica"/>
                  </a:defRPr>
                </a:pPr>
                <a:endParaRPr dirty="0"/>
              </a:p>
            </p:txBody>
          </p:sp>
          <p:sp>
            <p:nvSpPr>
              <p:cNvPr id="60" name="Google Shape;47;p1"/>
              <p:cNvSpPr txBox="1"/>
              <p:nvPr/>
            </p:nvSpPr>
            <p:spPr>
              <a:xfrm>
                <a:off x="540409" y="4399498"/>
                <a:ext cx="1263394" cy="8001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91398" tIns="91398" rIns="91398" bIns="91398">
                <a:spAutoFit/>
              </a:bodyPr>
              <a:lstStyle>
                <a:lvl1pPr defTabSz="1828800">
                  <a:defRPr sz="4000">
                    <a:solidFill>
                      <a:srgbClr val="535353"/>
                    </a:solidFill>
                    <a:latin typeface="Avenir Next Regular"/>
                    <a:ea typeface="Avenir Next Regular"/>
                    <a:cs typeface="Avenir Next Regular"/>
                    <a:sym typeface="Avenir Next Regular"/>
                  </a:defRPr>
                </a:lvl1pPr>
              </a:lstStyle>
              <a:p>
                <a:pPr algn="ctr"/>
                <a:r>
                  <a:rPr dirty="0"/>
                  <a:t>     </a:t>
                </a:r>
              </a:p>
            </p:txBody>
          </p:sp>
          <p:sp>
            <p:nvSpPr>
              <p:cNvPr id="62" name="Google Shape;47;p1"/>
              <p:cNvSpPr txBox="1"/>
              <p:nvPr/>
            </p:nvSpPr>
            <p:spPr>
              <a:xfrm>
                <a:off x="2619812" y="4395022"/>
                <a:ext cx="1263394" cy="8001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91398" tIns="91398" rIns="91398" bIns="91398">
                <a:spAutoFit/>
              </a:bodyPr>
              <a:lstStyle>
                <a:lvl1pPr defTabSz="1828800">
                  <a:defRPr sz="4000">
                    <a:solidFill>
                      <a:srgbClr val="535353"/>
                    </a:solidFill>
                    <a:latin typeface="Avenir Next Regular"/>
                    <a:ea typeface="Avenir Next Regular"/>
                    <a:cs typeface="Avenir Next Regular"/>
                    <a:sym typeface="Avenir Next Regular"/>
                  </a:defRPr>
                </a:lvl1pPr>
              </a:lstStyle>
              <a:p>
                <a:pPr algn="ctr"/>
                <a:r>
                  <a:rPr dirty="0"/>
                  <a:t>     </a:t>
                </a:r>
              </a:p>
            </p:txBody>
          </p:sp>
          <p:sp>
            <p:nvSpPr>
              <p:cNvPr id="63" name="Google Shape;48;p1"/>
              <p:cNvSpPr txBox="1"/>
              <p:nvPr/>
            </p:nvSpPr>
            <p:spPr>
              <a:xfrm>
                <a:off x="2577660" y="4177119"/>
                <a:ext cx="1347698" cy="523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91398" tIns="91398" rIns="91398" bIns="91398">
                <a:spAutoFit/>
              </a:bodyPr>
              <a:lstStyle>
                <a:lvl1pPr defTabSz="1828800">
                  <a:defRPr sz="2200">
                    <a:solidFill>
                      <a:srgbClr val="535353"/>
                    </a:solidFill>
                    <a:latin typeface="Avenir Next Regular"/>
                    <a:ea typeface="Avenir Next Regular"/>
                    <a:cs typeface="Avenir Next Regular"/>
                    <a:sym typeface="Avenir Next Regular"/>
                  </a:defRPr>
                </a:lvl1pPr>
              </a:lstStyle>
              <a:p>
                <a:pPr algn="ctr"/>
                <a:r>
                  <a:rPr dirty="0"/>
                  <a:t>     </a:t>
                </a:r>
              </a:p>
            </p:txBody>
          </p:sp>
          <p:sp>
            <p:nvSpPr>
              <p:cNvPr id="65" name="Google Shape;48;p1"/>
              <p:cNvSpPr txBox="1"/>
              <p:nvPr/>
            </p:nvSpPr>
            <p:spPr>
              <a:xfrm>
                <a:off x="4726183" y="4181578"/>
                <a:ext cx="1347698" cy="523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91398" tIns="91398" rIns="91398" bIns="91398">
                <a:spAutoFit/>
              </a:bodyPr>
              <a:lstStyle>
                <a:lvl1pPr defTabSz="1828800">
                  <a:defRPr sz="2200">
                    <a:solidFill>
                      <a:srgbClr val="535353"/>
                    </a:solidFill>
                    <a:latin typeface="Avenir Next Regular"/>
                    <a:ea typeface="Avenir Next Regular"/>
                    <a:cs typeface="Avenir Next Regular"/>
                    <a:sym typeface="Avenir Next Regular"/>
                  </a:defRPr>
                </a:lvl1pPr>
              </a:lstStyle>
              <a:p>
                <a:pPr algn="ctr"/>
                <a:r>
                  <a:rPr dirty="0"/>
                  <a:t>     </a:t>
                </a:r>
              </a:p>
            </p:txBody>
          </p:sp>
          <p:sp>
            <p:nvSpPr>
              <p:cNvPr id="67" name="Google Shape;48;p1"/>
              <p:cNvSpPr txBox="1"/>
              <p:nvPr/>
            </p:nvSpPr>
            <p:spPr>
              <a:xfrm>
                <a:off x="6842320" y="4190454"/>
                <a:ext cx="1347698" cy="523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91398" tIns="91398" rIns="91398" bIns="91398">
                <a:spAutoFit/>
              </a:bodyPr>
              <a:lstStyle>
                <a:lvl1pPr defTabSz="1828800">
                  <a:defRPr sz="2200">
                    <a:solidFill>
                      <a:srgbClr val="535353"/>
                    </a:solidFill>
                    <a:latin typeface="Avenir Next Regular"/>
                    <a:ea typeface="Avenir Next Regular"/>
                    <a:cs typeface="Avenir Next Regular"/>
                    <a:sym typeface="Avenir Next Regular"/>
                  </a:defRPr>
                </a:lvl1pPr>
              </a:lstStyle>
              <a:p>
                <a:pPr algn="ctr"/>
                <a:r>
                  <a:rPr dirty="0"/>
                  <a:t>     </a:t>
                </a:r>
              </a:p>
            </p:txBody>
          </p:sp>
          <p:sp>
            <p:nvSpPr>
              <p:cNvPr id="77" name="TextBox 76"/>
              <p:cNvSpPr txBox="1"/>
              <p:nvPr/>
            </p:nvSpPr>
            <p:spPr>
              <a:xfrm>
                <a:off x="692940" y="3458462"/>
                <a:ext cx="1457451" cy="1200329"/>
              </a:xfrm>
              <a:prstGeom prst="rect">
                <a:avLst/>
              </a:prstGeom>
              <a:noFill/>
            </p:spPr>
            <p:txBody>
              <a:bodyPr wrap="none" rtlCol="0">
                <a:spAutoFit/>
              </a:bodyPr>
              <a:lstStyle/>
              <a:p>
                <a:pPr algn="ctr">
                  <a:defRPr/>
                </a:pPr>
                <a:r>
                  <a:rPr lang="ru-RU" sz="2400" b="1" i="1" kern="0" dirty="0">
                    <a:latin typeface="Times New Roman" pitchFamily="18" charset="0"/>
                    <a:cs typeface="Times New Roman" pitchFamily="18" charset="0"/>
                  </a:rPr>
                  <a:t>План </a:t>
                </a:r>
              </a:p>
              <a:p>
                <a:pPr algn="ctr">
                  <a:defRPr/>
                </a:pPr>
                <a:r>
                  <a:rPr lang="ru-RU" sz="2800" b="1" i="1" kern="0" dirty="0">
                    <a:solidFill>
                      <a:srgbClr val="FF0000"/>
                    </a:solidFill>
                    <a:latin typeface="Times New Roman" pitchFamily="18" charset="0"/>
                    <a:cs typeface="Times New Roman" pitchFamily="18" charset="0"/>
                  </a:rPr>
                  <a:t>1 509,1</a:t>
                </a:r>
              </a:p>
              <a:p>
                <a:pPr algn="ctr">
                  <a:defRPr/>
                </a:pPr>
                <a:r>
                  <a:rPr lang="ru-RU" sz="2000" b="1" i="1" kern="0" dirty="0">
                    <a:latin typeface="Times New Roman" pitchFamily="18" charset="0"/>
                    <a:cs typeface="Times New Roman" pitchFamily="18" charset="0"/>
                  </a:rPr>
                  <a:t>млн.рублей</a:t>
                </a:r>
              </a:p>
            </p:txBody>
          </p:sp>
          <p:sp>
            <p:nvSpPr>
              <p:cNvPr id="78" name="TextBox 77"/>
              <p:cNvSpPr txBox="1"/>
              <p:nvPr/>
            </p:nvSpPr>
            <p:spPr>
              <a:xfrm>
                <a:off x="2756948" y="3494892"/>
                <a:ext cx="1534394" cy="1261884"/>
              </a:xfrm>
              <a:prstGeom prst="rect">
                <a:avLst/>
              </a:prstGeom>
              <a:noFill/>
            </p:spPr>
            <p:txBody>
              <a:bodyPr wrap="none" rtlCol="0">
                <a:spAutoFit/>
              </a:bodyPr>
              <a:lstStyle/>
              <a:p>
                <a:pPr algn="ctr">
                  <a:defRPr/>
                </a:pPr>
                <a:r>
                  <a:rPr lang="ru-RU" sz="2400" b="1" i="1" kern="0" dirty="0">
                    <a:latin typeface="Times New Roman" pitchFamily="18" charset="0"/>
                    <a:cs typeface="Times New Roman" pitchFamily="18" charset="0"/>
                  </a:rPr>
                  <a:t>Факт</a:t>
                </a:r>
              </a:p>
              <a:p>
                <a:pPr algn="ctr">
                  <a:defRPr/>
                </a:pPr>
                <a:r>
                  <a:rPr lang="ru-RU" sz="2800" b="1" i="1" kern="0" dirty="0">
                    <a:solidFill>
                      <a:srgbClr val="FF0000"/>
                    </a:solidFill>
                    <a:latin typeface="Times New Roman" pitchFamily="18" charset="0"/>
                    <a:cs typeface="Times New Roman" pitchFamily="18" charset="0"/>
                  </a:rPr>
                  <a:t>1 446,4</a:t>
                </a:r>
                <a:endParaRPr lang="ru-RU" sz="2400" b="1" i="1" kern="0" dirty="0">
                  <a:solidFill>
                    <a:srgbClr val="FF0000"/>
                  </a:solidFill>
                  <a:latin typeface="Times New Roman" pitchFamily="18" charset="0"/>
                  <a:cs typeface="Times New Roman" pitchFamily="18" charset="0"/>
                </a:endParaRPr>
              </a:p>
              <a:p>
                <a:pPr algn="ctr">
                  <a:defRPr/>
                </a:pPr>
                <a:r>
                  <a:rPr lang="ru-RU" sz="2400" b="1" i="1" kern="0" dirty="0">
                    <a:latin typeface="Times New Roman" pitchFamily="18" charset="0"/>
                    <a:cs typeface="Times New Roman" pitchFamily="18" charset="0"/>
                  </a:rPr>
                  <a:t> </a:t>
                </a:r>
                <a:r>
                  <a:rPr lang="ru-RU" sz="2000" b="1" i="1" kern="0" dirty="0">
                    <a:latin typeface="Times New Roman" pitchFamily="18" charset="0"/>
                    <a:cs typeface="Times New Roman" pitchFamily="18" charset="0"/>
                  </a:rPr>
                  <a:t>млн.рублей</a:t>
                </a:r>
              </a:p>
            </p:txBody>
          </p:sp>
        </p:gr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0328" y="2416774"/>
              <a:ext cx="335929" cy="361555"/>
            </a:xfrm>
            <a:prstGeom prst="flowChartConnector">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99418" l="0" r="99405">
                          <a14:foregroundMark x1="46786" y1="15250" x2="46786" y2="15250"/>
                          <a14:foregroundMark x1="55595" y1="25262" x2="55595" y2="25262"/>
                          <a14:foregroundMark x1="48095" y1="35390" x2="48095" y2="35390"/>
                          <a14:foregroundMark x1="15238" y1="58556" x2="15238" y2="58556"/>
                          <a14:foregroundMark x1="25238" y1="61001" x2="25238" y2="61001"/>
                          <a14:foregroundMark x1="21667" y1="59022" x2="28571" y2="60303"/>
                          <a14:foregroundMark x1="22381" y1="62980" x2="31786" y2="56345"/>
                          <a14:foregroundMark x1="21310" y1="62980" x2="19405" y2="57858"/>
                          <a14:foregroundMark x1="20714" y1="72526" x2="30476" y2="71129"/>
                          <a14:foregroundMark x1="14167" y1="82421" x2="19881" y2="76601"/>
                          <a14:foregroundMark x1="49524" y1="91153" x2="53452" y2="84866"/>
                          <a14:foregroundMark x1="45000" y1="77881" x2="56190" y2="77299"/>
                          <a14:foregroundMark x1="40833" y1="76834" x2="60119" y2="76717"/>
                          <a14:foregroundMark x1="82500" y1="79860" x2="86548" y2="82654"/>
                          <a14:foregroundMark x1="70714" y1="71013" x2="80714" y2="72293"/>
                          <a14:foregroundMark x1="79762" y1="72526" x2="78929" y2="72759"/>
                          <a14:foregroundMark x1="80952" y1="58207" x2="93690" y2="59255"/>
                          <a14:foregroundMark x1="71548" y1="60303" x2="77738" y2="59604"/>
                          <a14:foregroundMark x1="68571" y1="56810" x2="67500" y2="56345"/>
                        </a14:backgroundRemoval>
                      </a14:imgEffect>
                    </a14:imgLayer>
                  </a14:imgProps>
                </a:ext>
                <a:ext uri="{28A0092B-C50C-407E-A947-70E740481C1C}">
                  <a14:useLocalDpi xmlns:a14="http://schemas.microsoft.com/office/drawing/2010/main" val="0"/>
                </a:ext>
              </a:extLst>
            </a:blip>
            <a:srcRect/>
            <a:stretch>
              <a:fillRect/>
            </a:stretch>
          </p:blipFill>
          <p:spPr bwMode="auto">
            <a:xfrm>
              <a:off x="2980343" y="2416774"/>
              <a:ext cx="329474" cy="336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000" b="90000" l="10000" r="90000">
                          <a14:foregroundMark x1="46111" y1="76913" x2="53556" y2="82550"/>
                        </a14:backgroundRemoval>
                      </a14:imgEffect>
                    </a14:imgLayer>
                  </a14:imgProps>
                </a:ext>
                <a:ext uri="{28A0092B-C50C-407E-A947-70E740481C1C}">
                  <a14:useLocalDpi xmlns:a14="http://schemas.microsoft.com/office/drawing/2010/main" val="0"/>
                </a:ext>
              </a:extLst>
            </a:blip>
            <a:srcRect/>
            <a:stretch>
              <a:fillRect/>
            </a:stretch>
          </p:blipFill>
          <p:spPr bwMode="auto">
            <a:xfrm>
              <a:off x="5269020" y="2347982"/>
              <a:ext cx="573233" cy="474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7" name="Oval 13"/>
          <p:cNvSpPr>
            <a:spLocks noChangeArrowheads="1"/>
          </p:cNvSpPr>
          <p:nvPr/>
        </p:nvSpPr>
        <p:spPr bwMode="auto">
          <a:xfrm>
            <a:off x="8326062" y="648508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31</a:t>
            </a:r>
          </a:p>
        </p:txBody>
      </p:sp>
    </p:spTree>
    <p:extLst>
      <p:ext uri="{BB962C8B-B14F-4D97-AF65-F5344CB8AC3E}">
        <p14:creationId xmlns:p14="http://schemas.microsoft.com/office/powerpoint/2010/main" val="19998595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47296" y="4796"/>
            <a:ext cx="8466992" cy="6117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разделам и подразделам классификации расходов</a:t>
            </a:r>
          </a:p>
        </p:txBody>
      </p:sp>
      <p:graphicFrame>
        <p:nvGraphicFramePr>
          <p:cNvPr id="8" name="Таблица 7"/>
          <p:cNvGraphicFramePr>
            <a:graphicFrameLocks noGrp="1"/>
          </p:cNvGraphicFramePr>
          <p:nvPr>
            <p:extLst>
              <p:ext uri="{D42A27DB-BD31-4B8C-83A1-F6EECF244321}">
                <p14:modId xmlns:p14="http://schemas.microsoft.com/office/powerpoint/2010/main" val="4161775567"/>
              </p:ext>
            </p:extLst>
          </p:nvPr>
        </p:nvGraphicFramePr>
        <p:xfrm>
          <a:off x="95250" y="803871"/>
          <a:ext cx="8972550" cy="5664956"/>
        </p:xfrm>
        <a:graphic>
          <a:graphicData uri="http://schemas.openxmlformats.org/drawingml/2006/table">
            <a:tbl>
              <a:tblPr/>
              <a:tblGrid>
                <a:gridCol w="542925">
                  <a:extLst>
                    <a:ext uri="{9D8B030D-6E8A-4147-A177-3AD203B41FA5}">
                      <a16:colId xmlns:a16="http://schemas.microsoft.com/office/drawing/2014/main" val="20008"/>
                    </a:ext>
                  </a:extLst>
                </a:gridCol>
                <a:gridCol w="2181225">
                  <a:extLst>
                    <a:ext uri="{9D8B030D-6E8A-4147-A177-3AD203B41FA5}">
                      <a16:colId xmlns:a16="http://schemas.microsoft.com/office/drawing/2014/main" val="20000"/>
                    </a:ext>
                  </a:extLst>
                </a:gridCol>
                <a:gridCol w="771525">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895350">
                  <a:extLst>
                    <a:ext uri="{9D8B030D-6E8A-4147-A177-3AD203B41FA5}">
                      <a16:colId xmlns:a16="http://schemas.microsoft.com/office/drawing/2014/main" val="20003"/>
                    </a:ext>
                  </a:extLst>
                </a:gridCol>
                <a:gridCol w="771525">
                  <a:extLst>
                    <a:ext uri="{9D8B030D-6E8A-4147-A177-3AD203B41FA5}">
                      <a16:colId xmlns:a16="http://schemas.microsoft.com/office/drawing/2014/main" val="20004"/>
                    </a:ext>
                  </a:extLst>
                </a:gridCol>
                <a:gridCol w="1019175">
                  <a:extLst>
                    <a:ext uri="{9D8B030D-6E8A-4147-A177-3AD203B41FA5}">
                      <a16:colId xmlns:a16="http://schemas.microsoft.com/office/drawing/2014/main" val="20005"/>
                    </a:ext>
                  </a:extLst>
                </a:gridCol>
                <a:gridCol w="866775">
                  <a:extLst>
                    <a:ext uri="{9D8B030D-6E8A-4147-A177-3AD203B41FA5}">
                      <a16:colId xmlns:a16="http://schemas.microsoft.com/office/drawing/2014/main" val="20006"/>
                    </a:ext>
                  </a:extLst>
                </a:gridCol>
                <a:gridCol w="781050">
                  <a:extLst>
                    <a:ext uri="{9D8B030D-6E8A-4147-A177-3AD203B41FA5}">
                      <a16:colId xmlns:a16="http://schemas.microsoft.com/office/drawing/2014/main" val="20007"/>
                    </a:ext>
                  </a:extLst>
                </a:gridCol>
              </a:tblGrid>
              <a:tr h="982403">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fontAlgn="t"/>
                      <a:endParaRPr lang="ru-RU" sz="1100" b="1" u="none" strike="noStrike" dirty="0">
                        <a:effectLst/>
                        <a:latin typeface="Times New Roman" pitchFamily="18" charset="0"/>
                        <a:cs typeface="Times New Roman" pitchFamily="18" charset="0"/>
                      </a:endParaRPr>
                    </a:p>
                    <a:p>
                      <a:pPr algn="ctr" fontAlgn="t"/>
                      <a:endParaRPr lang="ru-RU" sz="1100" b="1" u="none" strike="noStrike" dirty="0">
                        <a:effectLst/>
                        <a:latin typeface="Times New Roman" pitchFamily="18" charset="0"/>
                        <a:cs typeface="Times New Roman" pitchFamily="18" charset="0"/>
                      </a:endParaRPr>
                    </a:p>
                    <a:p>
                      <a:pPr algn="ctr" fontAlgn="t"/>
                      <a:endParaRPr lang="ru-RU" sz="1100" b="1" u="none" strike="noStrike" dirty="0">
                        <a:effectLst/>
                        <a:latin typeface="Times New Roman" pitchFamily="18" charset="0"/>
                        <a:cs typeface="Times New Roman" pitchFamily="18" charset="0"/>
                      </a:endParaRPr>
                    </a:p>
                    <a:p>
                      <a:pPr algn="ctr" fontAlgn="t"/>
                      <a:r>
                        <a:rPr lang="ru-RU" sz="1100" b="1" u="none" strike="noStrike" kern="1200" dirty="0">
                          <a:effectLst/>
                          <a:latin typeface="Times New Roman" pitchFamily="18" charset="0"/>
                          <a:cs typeface="Times New Roman" pitchFamily="18" charset="0"/>
                        </a:rPr>
                        <a:t>Раздел</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dirty="0">
                          <a:effectLst/>
                          <a:latin typeface="Times New Roman" pitchFamily="18" charset="0"/>
                          <a:cs typeface="Times New Roman" pitchFamily="18" charset="0"/>
                        </a:rPr>
                        <a:t> </a:t>
                      </a: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noProof="0" dirty="0">
                          <a:effectLst/>
                          <a:latin typeface="Times New Roman" pitchFamily="18" charset="0"/>
                          <a:cs typeface="Times New Roman" pitchFamily="18" charset="0"/>
                        </a:rPr>
                        <a:t>Наименование </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2024</a:t>
                      </a:r>
                      <a:r>
                        <a:rPr lang="ru-RU" sz="1100" b="1" u="none" strike="noStrike" kern="1200" baseline="0" dirty="0">
                          <a:effectLst/>
                          <a:latin typeface="Times New Roman" pitchFamily="18" charset="0"/>
                          <a:cs typeface="Times New Roman" pitchFamily="18" charset="0"/>
                        </a:rPr>
                        <a:t> </a:t>
                      </a:r>
                      <a:r>
                        <a:rPr lang="ru-RU" sz="1100" b="1" u="none" strike="noStrike" kern="1200" dirty="0">
                          <a:effectLst/>
                          <a:latin typeface="Times New Roman" pitchFamily="18" charset="0"/>
                          <a:cs typeface="Times New Roman" pitchFamily="18" charset="0"/>
                        </a:rPr>
                        <a:t>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Первоначальный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Уточненный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первоначальному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уточненному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2025 года к 2024 году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95000">
                          <a:srgbClr val="F4C8F2"/>
                        </a:gs>
                        <a:gs pos="12000">
                          <a:srgbClr val="E377DE"/>
                        </a:gs>
                        <a:gs pos="4000">
                          <a:srgbClr val="F4C8F2"/>
                        </a:gs>
                        <a:gs pos="87000">
                          <a:srgbClr val="E377DE"/>
                        </a:gs>
                      </a:gsLst>
                      <a:lin ang="5400000" scaled="0"/>
                    </a:gradFill>
                  </a:tcPr>
                </a:tc>
                <a:extLst>
                  <a:ext uri="{0D108BD9-81ED-4DB2-BD59-A6C34878D82A}">
                    <a16:rowId xmlns:a16="http://schemas.microsoft.com/office/drawing/2014/main" val="10000"/>
                  </a:ext>
                </a:extLst>
              </a:tr>
              <a:tr h="27811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0100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ОБЩЕГОСУДАРСТВЕННЫЕ ВОПРОСЫ</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103,5</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b="1" dirty="0">
                          <a:latin typeface="Times New Roman" pitchFamily="18" charset="0"/>
                          <a:cs typeface="Times New Roman" pitchFamily="18" charset="0"/>
                        </a:rPr>
                        <a:t>118,2</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140,6</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133,8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113,2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95,2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129,3</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10001"/>
                  </a:ext>
                </a:extLst>
              </a:tr>
              <a:tr h="699155">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0102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fontAlgn="ctr" latinLnBrk="0" hangingPunct="1"/>
                      <a:r>
                        <a:rPr lang="ru-RU" sz="1050" u="none" strike="noStrike" kern="1200" dirty="0">
                          <a:effectLst/>
                          <a:latin typeface="Times New Roman" pitchFamily="18" charset="0"/>
                          <a:cs typeface="Times New Roman" pitchFamily="18" charset="0"/>
                        </a:rPr>
                        <a:t>Функционирование высшего должностного лица субъекта Российской федерации и муниципального образования</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2,6</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6,1</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6,1</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в 2,3 раза</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145,2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val="10002"/>
                  </a:ext>
                </a:extLst>
              </a:tr>
              <a:tr h="89154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0103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fontAlgn="ctr" latinLnBrk="0" hangingPunct="1"/>
                      <a:r>
                        <a:rPr lang="ru-RU" sz="1050" u="none" strike="noStrike" kern="1200" dirty="0">
                          <a:effectLst/>
                          <a:latin typeface="Times New Roman" pitchFamily="18" charset="0"/>
                          <a:cs typeface="Times New Roman" pitchFamily="18" charset="0"/>
                        </a:rPr>
                        <a:t>Функционирование законодательных (представительных) органов государственной власти и представительных органов муниципальных образований</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1,6</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1,6</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1,5</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93,8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93,8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125,0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val="10003"/>
                  </a:ext>
                </a:extLst>
              </a:tr>
              <a:tr h="102870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0104</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fontAlgn="ctr" latinLnBrk="0" hangingPunct="1"/>
                      <a:r>
                        <a:rPr lang="ru-RU" sz="1050" u="none" strike="noStrike" kern="1200" dirty="0">
                          <a:effectLst/>
                          <a:latin typeface="Times New Roman" pitchFamily="18" charset="0"/>
                          <a:cs typeface="Times New Roman" pitchFamily="18"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40,7</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45,9</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59,3</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57,4</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125,1</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141,0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val="10004"/>
                  </a:ext>
                </a:extLst>
              </a:tr>
              <a:tr h="849151">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0106</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050" u="none" strike="noStrike" kern="1200" cap="none" spc="0" normalizeH="0" baseline="0" noProof="0" dirty="0">
                          <a:ln>
                            <a:noFill/>
                          </a:ln>
                          <a:effectLst/>
                          <a:uLnTx/>
                          <a:uFillTx/>
                          <a:latin typeface="Times New Roman" pitchFamily="18" charset="0"/>
                          <a:cs typeface="Times New Roman" pitchFamily="18" charset="0"/>
                        </a:rPr>
                        <a:t>Обеспечение деятельности финансовых, налоговых и таможенных органов и органов финансового (финансово-бюджетного надзора)</a:t>
                      </a:r>
                      <a:endParaRPr kumimoji="0" lang="ru-RU" sz="105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16,0</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18,1</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17,5</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17,4</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96,1</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99,4</a:t>
                      </a:r>
                    </a:p>
                  </a:txBody>
                  <a:tcPr marL="7144" marR="7144" marT="7145"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108,8</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val="10005"/>
                  </a:ext>
                </a:extLst>
              </a:tr>
              <a:tr h="3817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kumimoji="0" lang="ru-RU" sz="1050" u="none" strike="noStrike" kern="1200" cap="none" spc="0" normalizeH="0" baseline="0" dirty="0">
                          <a:ln>
                            <a:noFill/>
                          </a:ln>
                          <a:effectLst/>
                          <a:uLnTx/>
                          <a:uFillTx/>
                          <a:latin typeface="Times New Roman" pitchFamily="18" charset="0"/>
                          <a:cs typeface="Times New Roman" pitchFamily="18" charset="0"/>
                        </a:rPr>
                        <a:t>0107</a:t>
                      </a:r>
                      <a:endPar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ru-RU" sz="1050" u="none" strike="noStrike" kern="1200" noProof="0" dirty="0">
                          <a:effectLst/>
                          <a:latin typeface="Times New Roman" pitchFamily="18" charset="0"/>
                          <a:cs typeface="Times New Roman" pitchFamily="18" charset="0"/>
                        </a:rPr>
                        <a:t>Обеспечение проведения выборов и референдумов</a:t>
                      </a:r>
                      <a:endParaRPr lang="ru-RU" sz="1050" u="none" strike="noStrike" kern="1200" noProof="0" dirty="0">
                        <a:solidFill>
                          <a:schemeClr val="tx1"/>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0,6</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0,6</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0,6</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val="10006"/>
                  </a:ext>
                </a:extLst>
              </a:tr>
              <a:tr h="184638">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0111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ru-RU" sz="1050" u="none" strike="noStrike" kern="1200" noProof="0" dirty="0">
                          <a:effectLst/>
                          <a:latin typeface="Times New Roman" pitchFamily="18" charset="0"/>
                          <a:cs typeface="Times New Roman" pitchFamily="18" charset="0"/>
                        </a:rPr>
                        <a:t>Резервные фонды</a:t>
                      </a:r>
                      <a:endParaRPr lang="ru-RU" sz="1050" u="none" strike="noStrike" kern="1200" noProof="0" dirty="0">
                        <a:solidFill>
                          <a:schemeClr val="tx1"/>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2,0</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0,2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val="10007"/>
                  </a:ext>
                </a:extLst>
              </a:tr>
              <a:tr h="27811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0113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ru-RU" sz="1050" u="none" strike="noStrike" kern="1200" noProof="0" dirty="0">
                          <a:effectLst/>
                          <a:latin typeface="Times New Roman" pitchFamily="18" charset="0"/>
                          <a:cs typeface="Times New Roman" pitchFamily="18" charset="0"/>
                        </a:rPr>
                        <a:t>Другие общегосударственные вопросы</a:t>
                      </a:r>
                      <a:endParaRPr lang="ru-RU" sz="1050" u="none" strike="noStrike" kern="1200" noProof="0" dirty="0">
                        <a:solidFill>
                          <a:schemeClr val="tx1"/>
                        </a:solidFill>
                        <a:effectLst/>
                        <a:latin typeface="Times New Roman" pitchFamily="18" charset="0"/>
                        <a:ea typeface="+mn-ea"/>
                        <a:cs typeface="Times New Roman" pitchFamily="18" charset="0"/>
                      </a:endParaRPr>
                    </a:p>
                  </a:txBody>
                  <a:tcPr marL="3790" marR="3790" marT="379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41,4</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47,4</a:t>
                      </a:r>
                    </a:p>
                  </a:txBody>
                  <a:tcPr marL="7144" marR="7144" marT="7145"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050" dirty="0">
                          <a:latin typeface="Times New Roman" pitchFamily="18" charset="0"/>
                          <a:cs typeface="Times New Roman" pitchFamily="18" charset="0"/>
                        </a:rPr>
                        <a:t>55,3</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50,8</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107,2</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91,9</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122,7</a:t>
                      </a:r>
                    </a:p>
                  </a:txBody>
                  <a:tcPr marL="7144" marR="7144" marT="7145"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F4C8F2"/>
                    </a:solidFill>
                  </a:tcPr>
                </a:tc>
                <a:extLst>
                  <a:ext uri="{0D108BD9-81ED-4DB2-BD59-A6C34878D82A}">
                    <a16:rowId xmlns:a16="http://schemas.microsoft.com/office/drawing/2014/main" val="10008"/>
                  </a:ext>
                </a:extLst>
              </a:tr>
            </a:tbl>
          </a:graphicData>
        </a:graphic>
      </p:graphicFrame>
      <p:sp>
        <p:nvSpPr>
          <p:cNvPr id="9" name="Прямоугольник 5"/>
          <p:cNvSpPr>
            <a:spLocks noChangeArrowheads="1"/>
          </p:cNvSpPr>
          <p:nvPr/>
        </p:nvSpPr>
        <p:spPr bwMode="auto">
          <a:xfrm>
            <a:off x="7780268" y="520520"/>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7015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32</a:t>
            </a:r>
          </a:p>
        </p:txBody>
      </p:sp>
    </p:spTree>
    <p:extLst>
      <p:ext uri="{BB962C8B-B14F-4D97-AF65-F5344CB8AC3E}">
        <p14:creationId xmlns:p14="http://schemas.microsoft.com/office/powerpoint/2010/main" val="22270994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794382628"/>
              </p:ext>
            </p:extLst>
          </p:nvPr>
        </p:nvGraphicFramePr>
        <p:xfrm>
          <a:off x="85725" y="736281"/>
          <a:ext cx="8972550" cy="5392948"/>
        </p:xfrm>
        <a:graphic>
          <a:graphicData uri="http://schemas.openxmlformats.org/drawingml/2006/table">
            <a:tbl>
              <a:tblPr>
                <a:tableStyleId>{7DF18680-E054-41AD-8BC1-D1AEF772440D}</a:tableStyleId>
              </a:tblPr>
              <a:tblGrid>
                <a:gridCol w="552450">
                  <a:extLst>
                    <a:ext uri="{9D8B030D-6E8A-4147-A177-3AD203B41FA5}">
                      <a16:colId xmlns:a16="http://schemas.microsoft.com/office/drawing/2014/main" val="20008"/>
                    </a:ext>
                  </a:extLst>
                </a:gridCol>
                <a:gridCol w="2100262">
                  <a:extLst>
                    <a:ext uri="{9D8B030D-6E8A-4147-A177-3AD203B41FA5}">
                      <a16:colId xmlns:a16="http://schemas.microsoft.com/office/drawing/2014/main" val="20000"/>
                    </a:ext>
                  </a:extLst>
                </a:gridCol>
                <a:gridCol w="799364">
                  <a:extLst>
                    <a:ext uri="{9D8B030D-6E8A-4147-A177-3AD203B41FA5}">
                      <a16:colId xmlns:a16="http://schemas.microsoft.com/office/drawing/2014/main" val="20001"/>
                    </a:ext>
                  </a:extLst>
                </a:gridCol>
                <a:gridCol w="1060026">
                  <a:extLst>
                    <a:ext uri="{9D8B030D-6E8A-4147-A177-3AD203B41FA5}">
                      <a16:colId xmlns:a16="http://schemas.microsoft.com/office/drawing/2014/main" val="20002"/>
                    </a:ext>
                  </a:extLst>
                </a:gridCol>
                <a:gridCol w="938383">
                  <a:extLst>
                    <a:ext uri="{9D8B030D-6E8A-4147-A177-3AD203B41FA5}">
                      <a16:colId xmlns:a16="http://schemas.microsoft.com/office/drawing/2014/main" val="20003"/>
                    </a:ext>
                  </a:extLst>
                </a:gridCol>
                <a:gridCol w="750290">
                  <a:extLst>
                    <a:ext uri="{9D8B030D-6E8A-4147-A177-3AD203B41FA5}">
                      <a16:colId xmlns:a16="http://schemas.microsoft.com/office/drawing/2014/main" val="20004"/>
                    </a:ext>
                  </a:extLst>
                </a:gridCol>
                <a:gridCol w="1095375">
                  <a:extLst>
                    <a:ext uri="{9D8B030D-6E8A-4147-A177-3AD203B41FA5}">
                      <a16:colId xmlns:a16="http://schemas.microsoft.com/office/drawing/2014/main" val="20005"/>
                    </a:ext>
                  </a:extLst>
                </a:gridCol>
                <a:gridCol w="874106">
                  <a:extLst>
                    <a:ext uri="{9D8B030D-6E8A-4147-A177-3AD203B41FA5}">
                      <a16:colId xmlns:a16="http://schemas.microsoft.com/office/drawing/2014/main" val="20006"/>
                    </a:ext>
                  </a:extLst>
                </a:gridCol>
                <a:gridCol w="802294">
                  <a:extLst>
                    <a:ext uri="{9D8B030D-6E8A-4147-A177-3AD203B41FA5}">
                      <a16:colId xmlns:a16="http://schemas.microsoft.com/office/drawing/2014/main" val="20007"/>
                    </a:ext>
                  </a:extLst>
                </a:gridCol>
              </a:tblGrid>
              <a:tr h="890500">
                <a:tc>
                  <a:txBody>
                    <a:bodyPr/>
                    <a:lstStyle/>
                    <a:p>
                      <a:pPr marL="0" algn="ctr" defTabSz="914400" rtl="0" eaLnBrk="1" fontAlgn="ctr" latinLnBrk="0" hangingPunct="1"/>
                      <a:endParaRPr lang="ru-RU" sz="1100" b="1" u="none" strike="noStrike" kern="1200" dirty="0">
                        <a:effectLst/>
                        <a:latin typeface="Times New Roman" pitchFamily="18" charset="0"/>
                        <a:cs typeface="Times New Roman" pitchFamily="18" charset="0"/>
                      </a:endParaRPr>
                    </a:p>
                    <a:p>
                      <a:pPr marL="0" algn="ctr" defTabSz="914400" rtl="0" eaLnBrk="1" fontAlgn="ctr" latinLnBrk="0" hangingPunct="1"/>
                      <a:endParaRPr lang="ru-RU" sz="1100" b="1" u="none" strike="noStrike" kern="1200" dirty="0">
                        <a:effectLst/>
                        <a:latin typeface="Times New Roman" pitchFamily="18" charset="0"/>
                        <a:cs typeface="Times New Roman" pitchFamily="18" charset="0"/>
                      </a:endParaRPr>
                    </a:p>
                    <a:p>
                      <a:pPr marL="0" algn="ctr" defTabSz="914400" rtl="0" eaLnBrk="1" fontAlgn="ctr" latinLnBrk="0" hangingPunct="1"/>
                      <a:r>
                        <a:rPr lang="ru-RU" sz="1100" b="1" u="none" strike="noStrike" kern="1200" dirty="0">
                          <a:effectLst/>
                          <a:latin typeface="Times New Roman" pitchFamily="18" charset="0"/>
                          <a:cs typeface="Times New Roman" pitchFamily="18" charset="0"/>
                        </a:rPr>
                        <a:t>Раздел</a:t>
                      </a:r>
                    </a:p>
                    <a:p>
                      <a:pPr marL="0" algn="ctr" defTabSz="914400" rtl="0" eaLnBrk="1" fontAlgn="ctr" latinLnBrk="0" hangingPunct="1"/>
                      <a:endParaRPr lang="ru-RU" sz="1100" b="1" u="none" strike="noStrike" kern="1200" dirty="0">
                        <a:solidFill>
                          <a:schemeClr val="tx1"/>
                        </a:solidFill>
                        <a:effectLst/>
                        <a:latin typeface="Times New Roman" pitchFamily="18" charset="0"/>
                        <a:ea typeface="+mn-ea"/>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dirty="0">
                          <a:effectLst/>
                          <a:latin typeface="Times New Roman" pitchFamily="18" charset="0"/>
                          <a:cs typeface="Times New Roman" pitchFamily="18" charset="0"/>
                        </a:rPr>
                        <a:t> </a:t>
                      </a: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noProof="0" dirty="0">
                          <a:effectLst/>
                          <a:latin typeface="Times New Roman" pitchFamily="18" charset="0"/>
                          <a:cs typeface="Times New Roman" pitchFamily="18" charset="0"/>
                        </a:rPr>
                        <a:t>Наименование </a:t>
                      </a:r>
                      <a:endParaRPr lang="ru-RU" sz="1100" b="1" u="none" strike="noStrike" kern="1200" noProof="0" dirty="0">
                        <a:solidFill>
                          <a:schemeClr val="tx1"/>
                        </a:solidFill>
                        <a:effectLst/>
                        <a:latin typeface="Times New Roman" pitchFamily="18" charset="0"/>
                        <a:ea typeface="+mn-ea"/>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2024  год</a:t>
                      </a:r>
                      <a:endParaRPr lang="ru-RU" sz="1100" b="1" u="none" strike="noStrike" kern="1200" dirty="0">
                        <a:solidFill>
                          <a:schemeClr val="tx1"/>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Первоначальный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Уточненный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первоначальному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уточненному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2025 года к 2024 году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extLst>
                  <a:ext uri="{0D108BD9-81ED-4DB2-BD59-A6C34878D82A}">
                    <a16:rowId xmlns:a16="http://schemas.microsoft.com/office/drawing/2014/main" val="10000"/>
                  </a:ext>
                </a:extLst>
              </a:tr>
              <a:tr h="158867">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0200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050" b="1" u="none" strike="noStrike" kern="1200" cap="none" spc="0" normalizeH="0" baseline="0" noProof="0" dirty="0">
                          <a:ln>
                            <a:noFill/>
                          </a:ln>
                          <a:effectLst/>
                          <a:uLnTx/>
                          <a:uFillTx/>
                          <a:latin typeface="Times New Roman" pitchFamily="18" charset="0"/>
                          <a:cs typeface="Times New Roman" pitchFamily="18" charset="0"/>
                        </a:rPr>
                        <a:t>НАЦИОНАЛЬНАЯ ОБОРОНА</a:t>
                      </a:r>
                      <a:endParaRPr kumimoji="0" lang="ru-RU" sz="105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1,4</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108,3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92,9</a:t>
                      </a:r>
                    </a:p>
                  </a:txBody>
                  <a:tcPr marL="7144" marR="7144" marT="7145" marB="0" anchor="ctr"/>
                </a:tc>
                <a:extLst>
                  <a:ext uri="{0D108BD9-81ED-4DB2-BD59-A6C34878D82A}">
                    <a16:rowId xmlns:a16="http://schemas.microsoft.com/office/drawing/2014/main" val="10001"/>
                  </a:ext>
                </a:extLst>
              </a:tr>
              <a:tr h="366235">
                <a:tc>
                  <a:txBody>
                    <a:bodyPr/>
                    <a:lstStyle/>
                    <a:p>
                      <a:pPr marL="0" algn="ctr" defTabSz="914400" rtl="0" eaLnBrk="1" fontAlgn="ctr" latinLnBrk="0" hangingPunct="1"/>
                      <a:r>
                        <a:rPr kumimoji="0" lang="ru-RU" sz="1050" u="none" strike="noStrike" kern="1200" cap="none" spc="0" normalizeH="0" baseline="0" dirty="0">
                          <a:ln>
                            <a:noFill/>
                          </a:ln>
                          <a:effectLst/>
                          <a:uLnTx/>
                          <a:uFillTx/>
                          <a:latin typeface="Times New Roman" pitchFamily="18" charset="0"/>
                          <a:cs typeface="Times New Roman" pitchFamily="18" charset="0"/>
                        </a:rPr>
                        <a:t>0203</a:t>
                      </a:r>
                      <a:endPar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050" u="none" strike="noStrike" kern="1200" cap="none" spc="0" normalizeH="0" baseline="0" noProof="0" dirty="0">
                          <a:ln>
                            <a:noFill/>
                          </a:ln>
                          <a:effectLst/>
                          <a:uLnTx/>
                          <a:uFillTx/>
                          <a:latin typeface="Times New Roman" pitchFamily="18" charset="0"/>
                          <a:cs typeface="Times New Roman" pitchFamily="18" charset="0"/>
                        </a:rPr>
                        <a:t>Мобилизационная и вневойсковая подготовка</a:t>
                      </a:r>
                      <a:endParaRPr kumimoji="0" lang="ru-RU" sz="105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108,3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92,9</a:t>
                      </a:r>
                    </a:p>
                  </a:txBody>
                  <a:tcPr marL="7144" marR="7144" marT="7145" marB="0" anchor="ctr">
                    <a:solidFill>
                      <a:srgbClr val="F4C8F2"/>
                    </a:solidFill>
                  </a:tcPr>
                </a:tc>
                <a:extLst>
                  <a:ext uri="{0D108BD9-81ED-4DB2-BD59-A6C34878D82A}">
                    <a16:rowId xmlns:a16="http://schemas.microsoft.com/office/drawing/2014/main" val="10002"/>
                  </a:ext>
                </a:extLst>
              </a:tr>
              <a:tr h="415270">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0300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050" b="1" u="none" strike="noStrike" kern="1200" cap="none" spc="0" normalizeH="0" baseline="0" noProof="0" dirty="0">
                          <a:ln>
                            <a:noFill/>
                          </a:ln>
                          <a:effectLst/>
                          <a:uLnTx/>
                          <a:uFillTx/>
                          <a:latin typeface="Times New Roman" pitchFamily="18" charset="0"/>
                          <a:cs typeface="Times New Roman" pitchFamily="18" charset="0"/>
                        </a:rPr>
                        <a:t>Национальная безопасность и правоохранительная деятельность</a:t>
                      </a:r>
                      <a:endParaRPr kumimoji="0" lang="ru-RU" sz="105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23,0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32,0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27,4</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26,5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82,8</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96,7</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115,2</a:t>
                      </a:r>
                    </a:p>
                  </a:txBody>
                  <a:tcPr marL="7144" marR="7144" marT="7145" marB="0" anchor="ctr"/>
                </a:tc>
                <a:extLst>
                  <a:ext uri="{0D108BD9-81ED-4DB2-BD59-A6C34878D82A}">
                    <a16:rowId xmlns:a16="http://schemas.microsoft.com/office/drawing/2014/main" val="10003"/>
                  </a:ext>
                </a:extLst>
              </a:tr>
              <a:tr h="36387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0310</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050" u="none" strike="noStrike" kern="1200" cap="none" spc="0" normalizeH="0" baseline="0" noProof="0" dirty="0">
                          <a:ln>
                            <a:noFill/>
                          </a:ln>
                          <a:effectLst/>
                          <a:uLnTx/>
                          <a:uFillTx/>
                          <a:latin typeface="Times New Roman" pitchFamily="18" charset="0"/>
                          <a:cs typeface="Times New Roman" pitchFamily="18" charset="0"/>
                        </a:rPr>
                        <a:t>Обеспечение пожарной безопасности</a:t>
                      </a:r>
                      <a:endParaRPr kumimoji="0" lang="ru-RU" sz="1050" b="0"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23,0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32,0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27,4</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26,5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82,8</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115,2</a:t>
                      </a:r>
                    </a:p>
                  </a:txBody>
                  <a:tcPr marL="7144" marR="7144" marT="7145" marB="0" anchor="ctr">
                    <a:solidFill>
                      <a:srgbClr val="F4C8F2"/>
                    </a:solidFill>
                  </a:tcPr>
                </a:tc>
                <a:extLst>
                  <a:ext uri="{0D108BD9-81ED-4DB2-BD59-A6C34878D82A}">
                    <a16:rowId xmlns:a16="http://schemas.microsoft.com/office/drawing/2014/main" val="10004"/>
                  </a:ext>
                </a:extLst>
              </a:tr>
              <a:tr h="170410">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0400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ru-RU" sz="1050" b="1" u="none" strike="noStrike" kern="1200" cap="none" spc="0" normalizeH="0" baseline="0" noProof="0" dirty="0">
                          <a:ln>
                            <a:noFill/>
                          </a:ln>
                          <a:effectLst/>
                          <a:uLnTx/>
                          <a:uFillTx/>
                          <a:latin typeface="Times New Roman" pitchFamily="18" charset="0"/>
                          <a:cs typeface="Times New Roman" pitchFamily="18" charset="0"/>
                        </a:rPr>
                        <a:t>Национальная экономика</a:t>
                      </a:r>
                      <a:endParaRPr kumimoji="0" lang="ru-RU" sz="1050" b="1" i="0" u="none" strike="noStrike" kern="1200" cap="none" spc="0" normalizeH="0" baseline="0" noProof="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78,0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83,9</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80,9</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79,4</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94,6</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98,1</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101,8</a:t>
                      </a:r>
                    </a:p>
                  </a:txBody>
                  <a:tcPr marL="7144" marR="7144" marT="7145" marB="0" anchor="ctr"/>
                </a:tc>
                <a:extLst>
                  <a:ext uri="{0D108BD9-81ED-4DB2-BD59-A6C34878D82A}">
                    <a16:rowId xmlns:a16="http://schemas.microsoft.com/office/drawing/2014/main" val="10005"/>
                  </a:ext>
                </a:extLst>
              </a:tr>
              <a:tr h="25717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0405</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Сельское хозяйство и рыболовство</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15,9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22,9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41,0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59,1</a:t>
                      </a:r>
                    </a:p>
                  </a:txBody>
                  <a:tcPr marL="7144" marR="7144" marT="7145" marB="0" anchor="ctr">
                    <a:solidFill>
                      <a:srgbClr val="F4C8F2"/>
                    </a:solidFill>
                  </a:tcPr>
                </a:tc>
                <a:extLst>
                  <a:ext uri="{0D108BD9-81ED-4DB2-BD59-A6C34878D82A}">
                    <a16:rowId xmlns:a16="http://schemas.microsoft.com/office/drawing/2014/main" val="10006"/>
                  </a:ext>
                </a:extLst>
              </a:tr>
              <a:tr h="247650">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0406</a:t>
                      </a:r>
                    </a:p>
                  </a:txBody>
                  <a:tcPr marL="3790" marR="3790" marT="3790" marB="0" anchor="ctr">
                    <a:solidFill>
                      <a:srgbClr val="F4C8F2"/>
                    </a:solidFill>
                  </a:tcPr>
                </a:tc>
                <a:tc>
                  <a:txBody>
                    <a:bodyPr/>
                    <a:lstStyle/>
                    <a:p>
                      <a:pPr algn="l" rtl="0" fontAlgn="ctr"/>
                      <a:r>
                        <a:rPr lang="ru-RU" sz="1050" b="0" i="0" u="none" strike="noStrike" dirty="0">
                          <a:solidFill>
                            <a:srgbClr val="000000"/>
                          </a:solidFill>
                          <a:effectLst/>
                          <a:latin typeface="Times New Roman" pitchFamily="18" charset="0"/>
                          <a:cs typeface="Times New Roman" pitchFamily="18" charset="0"/>
                        </a:rPr>
                        <a:t>Водное  хозяйство</a:t>
                      </a: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extLst>
                  <a:ext uri="{0D108BD9-81ED-4DB2-BD59-A6C34878D82A}">
                    <a16:rowId xmlns:a16="http://schemas.microsoft.com/office/drawing/2014/main" val="10007"/>
                  </a:ext>
                </a:extLst>
              </a:tr>
              <a:tr h="247650">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0408</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Транспорт</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16,0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17,7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16,4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102,5</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92,7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110,8</a:t>
                      </a:r>
                    </a:p>
                  </a:txBody>
                  <a:tcPr marL="7144" marR="7144" marT="7145" marB="0" anchor="ctr">
                    <a:solidFill>
                      <a:srgbClr val="F4C8F2"/>
                    </a:solidFill>
                  </a:tcPr>
                </a:tc>
                <a:extLst>
                  <a:ext uri="{0D108BD9-81ED-4DB2-BD59-A6C34878D82A}">
                    <a16:rowId xmlns:a16="http://schemas.microsoft.com/office/drawing/2014/main" val="10008"/>
                  </a:ext>
                </a:extLst>
              </a:tr>
              <a:tr h="39052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0409</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Дорожное хозяйство (дорожные фонды)</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42,5</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36,3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47,9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47,8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131,7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112,5</a:t>
                      </a:r>
                    </a:p>
                  </a:txBody>
                  <a:tcPr marL="7144" marR="7144" marT="7145" marB="0" anchor="ctr">
                    <a:solidFill>
                      <a:srgbClr val="F4C8F2"/>
                    </a:solidFill>
                  </a:tcPr>
                </a:tc>
                <a:extLst>
                  <a:ext uri="{0D108BD9-81ED-4DB2-BD59-A6C34878D82A}">
                    <a16:rowId xmlns:a16="http://schemas.microsoft.com/office/drawing/2014/main" val="10009"/>
                  </a:ext>
                </a:extLst>
              </a:tr>
              <a:tr h="221069">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0410</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Связь и информатика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150,0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180,0</a:t>
                      </a:r>
                    </a:p>
                  </a:txBody>
                  <a:tcPr marL="7144" marR="7144" marT="7145" marB="0" anchor="ctr">
                    <a:solidFill>
                      <a:srgbClr val="F4C8F2"/>
                    </a:solidFill>
                  </a:tcPr>
                </a:tc>
                <a:extLst>
                  <a:ext uri="{0D108BD9-81ED-4DB2-BD59-A6C34878D82A}">
                    <a16:rowId xmlns:a16="http://schemas.microsoft.com/office/drawing/2014/main" val="10010"/>
                  </a:ext>
                </a:extLst>
              </a:tr>
              <a:tr h="35242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0412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Другие вопросы в области национальной экономики</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5,7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68,4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102,6</a:t>
                      </a:r>
                    </a:p>
                  </a:txBody>
                  <a:tcPr marL="7144" marR="7144" marT="7145" marB="0" anchor="ctr">
                    <a:solidFill>
                      <a:srgbClr val="F4C8F2"/>
                    </a:solidFill>
                  </a:tcPr>
                </a:tc>
                <a:extLst>
                  <a:ext uri="{0D108BD9-81ED-4DB2-BD59-A6C34878D82A}">
                    <a16:rowId xmlns:a16="http://schemas.microsoft.com/office/drawing/2014/main" val="10011"/>
                  </a:ext>
                </a:extLst>
              </a:tr>
              <a:tr h="419100">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0500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Жилищно-коммунальное хозяйство</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171,3</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147,0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470,0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426,2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в 2,9 раза</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90,7</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в 2,5 раза</a:t>
                      </a:r>
                    </a:p>
                  </a:txBody>
                  <a:tcPr marL="7144" marR="7144" marT="7145" marB="0" anchor="ctr"/>
                </a:tc>
                <a:extLst>
                  <a:ext uri="{0D108BD9-81ED-4DB2-BD59-A6C34878D82A}">
                    <a16:rowId xmlns:a16="http://schemas.microsoft.com/office/drawing/2014/main" val="10012"/>
                  </a:ext>
                </a:extLst>
              </a:tr>
              <a:tr h="281098">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0501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Жилищное хозяйство</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44,6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38,0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102,6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87,4</a:t>
                      </a:r>
                    </a:p>
                  </a:txBody>
                  <a:tcPr marL="7144" marR="7144" marT="7145" marB="0" anchor="ctr">
                    <a:solidFill>
                      <a:srgbClr val="F4C8F2"/>
                    </a:solidFill>
                  </a:tcPr>
                </a:tc>
                <a:extLst>
                  <a:ext uri="{0D108BD9-81ED-4DB2-BD59-A6C34878D82A}">
                    <a16:rowId xmlns:a16="http://schemas.microsoft.com/office/drawing/2014/main" val="10013"/>
                  </a:ext>
                </a:extLst>
              </a:tr>
              <a:tr h="265814">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0502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Коммунальное хозяйство</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35,8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336,5</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293,2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в 23,6 раза</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87,1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в 8,2 раза</a:t>
                      </a:r>
                    </a:p>
                  </a:txBody>
                  <a:tcPr marL="7144" marR="7144" marT="7145" marB="0" anchor="ctr">
                    <a:solidFill>
                      <a:srgbClr val="F4C8F2"/>
                    </a:solidFill>
                  </a:tcPr>
                </a:tc>
                <a:extLst>
                  <a:ext uri="{0D108BD9-81ED-4DB2-BD59-A6C34878D82A}">
                    <a16:rowId xmlns:a16="http://schemas.microsoft.com/office/drawing/2014/main" val="10014"/>
                  </a:ext>
                </a:extLst>
              </a:tr>
              <a:tr h="268407">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0503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Благоустройство</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97,3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103,4</a:t>
                      </a:r>
                    </a:p>
                  </a:txBody>
                  <a:tcPr marL="7144" marR="7144" marT="7145" marB="0" anchor="ctr">
                    <a:solidFill>
                      <a:srgbClr val="F4C8F2"/>
                    </a:solidFill>
                  </a:tcPr>
                </a:tc>
                <a:extLst>
                  <a:ext uri="{0D108BD9-81ED-4DB2-BD59-A6C34878D82A}">
                    <a16:rowId xmlns:a16="http://schemas.microsoft.com/office/drawing/2014/main" val="10015"/>
                  </a:ext>
                </a:extLst>
              </a:tr>
            </a:tbl>
          </a:graphicData>
        </a:graphic>
      </p:graphicFrame>
      <p:sp>
        <p:nvSpPr>
          <p:cNvPr id="8" name="Прямоугольник 7"/>
          <p:cNvSpPr/>
          <p:nvPr/>
        </p:nvSpPr>
        <p:spPr>
          <a:xfrm>
            <a:off x="285751" y="-47278"/>
            <a:ext cx="8466992" cy="6117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разделам и подразделам классификации расходов</a:t>
            </a:r>
          </a:p>
        </p:txBody>
      </p:sp>
      <p:sp>
        <p:nvSpPr>
          <p:cNvPr id="9" name="Прямоугольник 5"/>
          <p:cNvSpPr>
            <a:spLocks noChangeArrowheads="1"/>
          </p:cNvSpPr>
          <p:nvPr/>
        </p:nvSpPr>
        <p:spPr bwMode="auto">
          <a:xfrm>
            <a:off x="7817169" y="443712"/>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7015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32.1</a:t>
            </a:r>
          </a:p>
        </p:txBody>
      </p:sp>
    </p:spTree>
    <p:extLst>
      <p:ext uri="{BB962C8B-B14F-4D97-AF65-F5344CB8AC3E}">
        <p14:creationId xmlns:p14="http://schemas.microsoft.com/office/powerpoint/2010/main" val="22270994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15412" y="-77319"/>
            <a:ext cx="8466992"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разделам и подразделам классификации расходов</a:t>
            </a:r>
          </a:p>
        </p:txBody>
      </p:sp>
      <p:graphicFrame>
        <p:nvGraphicFramePr>
          <p:cNvPr id="8" name="Таблица 7"/>
          <p:cNvGraphicFramePr>
            <a:graphicFrameLocks noGrp="1"/>
          </p:cNvGraphicFramePr>
          <p:nvPr>
            <p:extLst>
              <p:ext uri="{D42A27DB-BD31-4B8C-83A1-F6EECF244321}">
                <p14:modId xmlns:p14="http://schemas.microsoft.com/office/powerpoint/2010/main" val="1077952006"/>
              </p:ext>
            </p:extLst>
          </p:nvPr>
        </p:nvGraphicFramePr>
        <p:xfrm>
          <a:off x="92868" y="947584"/>
          <a:ext cx="8958263" cy="5431306"/>
        </p:xfrm>
        <a:graphic>
          <a:graphicData uri="http://schemas.openxmlformats.org/drawingml/2006/table">
            <a:tbl>
              <a:tblPr>
                <a:tableStyleId>{7DF18680-E054-41AD-8BC1-D1AEF772440D}</a:tableStyleId>
              </a:tblPr>
              <a:tblGrid>
                <a:gridCol w="447675">
                  <a:extLst>
                    <a:ext uri="{9D8B030D-6E8A-4147-A177-3AD203B41FA5}">
                      <a16:colId xmlns:a16="http://schemas.microsoft.com/office/drawing/2014/main" val="20008"/>
                    </a:ext>
                  </a:extLst>
                </a:gridCol>
                <a:gridCol w="2111620">
                  <a:extLst>
                    <a:ext uri="{9D8B030D-6E8A-4147-A177-3AD203B41FA5}">
                      <a16:colId xmlns:a16="http://schemas.microsoft.com/office/drawing/2014/main" val="20000"/>
                    </a:ext>
                  </a:extLst>
                </a:gridCol>
                <a:gridCol w="808892">
                  <a:extLst>
                    <a:ext uri="{9D8B030D-6E8A-4147-A177-3AD203B41FA5}">
                      <a16:colId xmlns:a16="http://schemas.microsoft.com/office/drawing/2014/main" val="20001"/>
                    </a:ext>
                  </a:extLst>
                </a:gridCol>
                <a:gridCol w="1146663">
                  <a:extLst>
                    <a:ext uri="{9D8B030D-6E8A-4147-A177-3AD203B41FA5}">
                      <a16:colId xmlns:a16="http://schemas.microsoft.com/office/drawing/2014/main" val="20002"/>
                    </a:ext>
                  </a:extLst>
                </a:gridCol>
                <a:gridCol w="875568">
                  <a:extLst>
                    <a:ext uri="{9D8B030D-6E8A-4147-A177-3AD203B41FA5}">
                      <a16:colId xmlns:a16="http://schemas.microsoft.com/office/drawing/2014/main" val="20003"/>
                    </a:ext>
                  </a:extLst>
                </a:gridCol>
                <a:gridCol w="734157">
                  <a:extLst>
                    <a:ext uri="{9D8B030D-6E8A-4147-A177-3AD203B41FA5}">
                      <a16:colId xmlns:a16="http://schemas.microsoft.com/office/drawing/2014/main" val="20004"/>
                    </a:ext>
                  </a:extLst>
                </a:gridCol>
                <a:gridCol w="1152525">
                  <a:extLst>
                    <a:ext uri="{9D8B030D-6E8A-4147-A177-3AD203B41FA5}">
                      <a16:colId xmlns:a16="http://schemas.microsoft.com/office/drawing/2014/main" val="20005"/>
                    </a:ext>
                  </a:extLst>
                </a:gridCol>
                <a:gridCol w="876300">
                  <a:extLst>
                    <a:ext uri="{9D8B030D-6E8A-4147-A177-3AD203B41FA5}">
                      <a16:colId xmlns:a16="http://schemas.microsoft.com/office/drawing/2014/main" val="20006"/>
                    </a:ext>
                  </a:extLst>
                </a:gridCol>
                <a:gridCol w="804863">
                  <a:extLst>
                    <a:ext uri="{9D8B030D-6E8A-4147-A177-3AD203B41FA5}">
                      <a16:colId xmlns:a16="http://schemas.microsoft.com/office/drawing/2014/main" val="20007"/>
                    </a:ext>
                  </a:extLst>
                </a:gridCol>
              </a:tblGrid>
              <a:tr h="917172">
                <a:tc>
                  <a:txBody>
                    <a:bodyPr/>
                    <a:lstStyle/>
                    <a:p>
                      <a:pPr algn="ctr" fontAlgn="t"/>
                      <a:endParaRPr lang="ru-RU" sz="1100" b="1" u="none" strike="noStrike" dirty="0">
                        <a:effectLst/>
                        <a:latin typeface="Times New Roman" pitchFamily="18" charset="0"/>
                        <a:cs typeface="Times New Roman" pitchFamily="18" charset="0"/>
                      </a:endParaRPr>
                    </a:p>
                    <a:p>
                      <a:pPr algn="ctr" fontAlgn="t"/>
                      <a:endParaRPr lang="ru-RU" sz="1100" b="1" u="none" strike="noStrike" dirty="0">
                        <a:effectLst/>
                        <a:latin typeface="Times New Roman" pitchFamily="18" charset="0"/>
                        <a:cs typeface="Times New Roman" pitchFamily="18" charset="0"/>
                      </a:endParaRPr>
                    </a:p>
                    <a:p>
                      <a:pPr algn="ctr" fontAlgn="t"/>
                      <a:r>
                        <a:rPr lang="ru-RU" sz="1100" b="1" u="none" strike="noStrike" kern="1200" dirty="0">
                          <a:effectLst/>
                          <a:latin typeface="Times New Roman" pitchFamily="18" charset="0"/>
                          <a:cs typeface="Times New Roman" pitchFamily="18" charset="0"/>
                        </a:rPr>
                        <a:t>Раздел</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dirty="0">
                          <a:effectLst/>
                          <a:latin typeface="Times New Roman" pitchFamily="18" charset="0"/>
                          <a:cs typeface="Times New Roman" pitchFamily="18" charset="0"/>
                        </a:rPr>
                        <a:t> </a:t>
                      </a: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noProof="0" dirty="0">
                          <a:effectLst/>
                          <a:latin typeface="Times New Roman" pitchFamily="18" charset="0"/>
                          <a:cs typeface="Times New Roman" pitchFamily="18" charset="0"/>
                        </a:rPr>
                        <a:t>Наименование </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2024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Первоначальный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Уточненный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первоначальному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уточненному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2025 года к 2024 году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extLst>
                  <a:ext uri="{0D108BD9-81ED-4DB2-BD59-A6C34878D82A}">
                    <a16:rowId xmlns:a16="http://schemas.microsoft.com/office/drawing/2014/main" val="10000"/>
                  </a:ext>
                </a:extLst>
              </a:tr>
              <a:tr h="283592">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0600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Охрана окружающей среды</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17,5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tc>
                <a:extLst>
                  <a:ext uri="{0D108BD9-81ED-4DB2-BD59-A6C34878D82A}">
                    <a16:rowId xmlns:a16="http://schemas.microsoft.com/office/drawing/2014/main" val="10001"/>
                  </a:ext>
                </a:extLst>
              </a:tr>
              <a:tr h="425267">
                <a:tc>
                  <a:txBody>
                    <a:bodyPr/>
                    <a:lstStyle/>
                    <a:p>
                      <a:pPr marL="0" algn="ctr" defTabSz="914400" rtl="0" eaLnBrk="1" fontAlgn="ctr" latinLnBrk="0" hangingPunct="1"/>
                      <a:r>
                        <a:rPr kumimoji="0" lang="ru-RU" sz="1050" u="none" strike="noStrike" kern="1200" cap="none" spc="0" normalizeH="0" baseline="0" dirty="0">
                          <a:ln>
                            <a:noFill/>
                          </a:ln>
                          <a:effectLst/>
                          <a:uLnTx/>
                          <a:uFillTx/>
                          <a:latin typeface="Times New Roman" pitchFamily="18" charset="0"/>
                          <a:cs typeface="Times New Roman" pitchFamily="18" charset="0"/>
                        </a:rPr>
                        <a:t>0602</a:t>
                      </a:r>
                      <a:endPar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Сбор, удаление отходов и очистка сточных вод</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17,5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extLst>
                  <a:ext uri="{0D108BD9-81ED-4DB2-BD59-A6C34878D82A}">
                    <a16:rowId xmlns:a16="http://schemas.microsoft.com/office/drawing/2014/main" val="10002"/>
                  </a:ext>
                </a:extLst>
              </a:tr>
              <a:tr h="236725">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0700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Образование</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558,5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520,3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530,5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521,8</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98,4</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93,4</a:t>
                      </a:r>
                    </a:p>
                  </a:txBody>
                  <a:tcPr marL="7144" marR="7144" marT="7145" marB="0" anchor="ctr"/>
                </a:tc>
                <a:extLst>
                  <a:ext uri="{0D108BD9-81ED-4DB2-BD59-A6C34878D82A}">
                    <a16:rowId xmlns:a16="http://schemas.microsoft.com/office/drawing/2014/main" val="10003"/>
                  </a:ext>
                </a:extLst>
              </a:tr>
              <a:tr h="309928">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Дошкольное образование</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137,4</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152,1</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146,4</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143,7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98,2</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104,6</a:t>
                      </a:r>
                    </a:p>
                  </a:txBody>
                  <a:tcPr marL="7144" marR="7144" marT="7145" marB="0" anchor="ctr">
                    <a:solidFill>
                      <a:srgbClr val="F4C8F2"/>
                    </a:solidFill>
                  </a:tcPr>
                </a:tc>
                <a:extLst>
                  <a:ext uri="{0D108BD9-81ED-4DB2-BD59-A6C34878D82A}">
                    <a16:rowId xmlns:a16="http://schemas.microsoft.com/office/drawing/2014/main" val="10004"/>
                  </a:ext>
                </a:extLst>
              </a:tr>
              <a:tr h="266700">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Общее образование</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319,3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269,9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281,4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275,7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102,1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98,0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86,3</a:t>
                      </a:r>
                    </a:p>
                  </a:txBody>
                  <a:tcPr marL="7144" marR="7144" marT="7145" marB="0" anchor="ctr">
                    <a:solidFill>
                      <a:srgbClr val="F4C8F2"/>
                    </a:solidFill>
                  </a:tcPr>
                </a:tc>
                <a:extLst>
                  <a:ext uri="{0D108BD9-81ED-4DB2-BD59-A6C34878D82A}">
                    <a16:rowId xmlns:a16="http://schemas.microsoft.com/office/drawing/2014/main" val="10005"/>
                  </a:ext>
                </a:extLst>
              </a:tr>
              <a:tr h="247650">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Дополнительное образование детей</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26,3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25,6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25,6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97,3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85,0</a:t>
                      </a:r>
                    </a:p>
                  </a:txBody>
                  <a:tcPr marL="7144" marR="7144" marT="7145" marB="0" anchor="ctr">
                    <a:solidFill>
                      <a:srgbClr val="F4C8F2"/>
                    </a:solidFill>
                  </a:tcPr>
                </a:tc>
                <a:extLst>
                  <a:ext uri="{0D108BD9-81ED-4DB2-BD59-A6C34878D82A}">
                    <a16:rowId xmlns:a16="http://schemas.microsoft.com/office/drawing/2014/main" val="10006"/>
                  </a:ext>
                </a:extLst>
              </a:tr>
              <a:tr h="37147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0707</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Молодежная политика и оздоровление детей</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111,1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111,1</a:t>
                      </a:r>
                    </a:p>
                  </a:txBody>
                  <a:tcPr marL="7144" marR="7144" marT="7145" marB="0" anchor="ctr">
                    <a:solidFill>
                      <a:srgbClr val="F4C8F2"/>
                    </a:solidFill>
                  </a:tcPr>
                </a:tc>
                <a:extLst>
                  <a:ext uri="{0D108BD9-81ED-4DB2-BD59-A6C34878D82A}">
                    <a16:rowId xmlns:a16="http://schemas.microsoft.com/office/drawing/2014/main" val="10007"/>
                  </a:ext>
                </a:extLst>
              </a:tr>
              <a:tr h="379906">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0709</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Другие вопросы в области образования</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70,8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71,1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76,1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75,8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106,6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99,6</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107,1</a:t>
                      </a:r>
                    </a:p>
                  </a:txBody>
                  <a:tcPr marL="7144" marR="7144" marT="7145" marB="0" anchor="ctr">
                    <a:solidFill>
                      <a:srgbClr val="F4C8F2"/>
                    </a:solidFill>
                  </a:tcPr>
                </a:tc>
                <a:extLst>
                  <a:ext uri="{0D108BD9-81ED-4DB2-BD59-A6C34878D82A}">
                    <a16:rowId xmlns:a16="http://schemas.microsoft.com/office/drawing/2014/main" val="10008"/>
                  </a:ext>
                </a:extLst>
              </a:tr>
              <a:tr h="247344">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0800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Культура и кинематография</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117,1</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108,9</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132,3</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132,2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121,4</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99,9</a:t>
                      </a:r>
                    </a:p>
                  </a:txBody>
                  <a:tcPr marL="7144" marR="7144" marT="7145" marB="0" anchor="ctr"/>
                </a:tc>
                <a:tc>
                  <a:txBody>
                    <a:bodyPr/>
                    <a:lstStyle/>
                    <a:p>
                      <a:pPr marL="0" algn="ctr" defTabSz="914400" rtl="0" eaLnBrk="1" fontAlgn="ctr" latinLnBrk="0" hangingPunct="1"/>
                      <a:r>
                        <a:rPr lang="ru-RU" sz="1050" b="1" i="0" u="none" strike="noStrike" kern="1200">
                          <a:solidFill>
                            <a:srgbClr val="000000"/>
                          </a:solidFill>
                          <a:effectLst/>
                          <a:latin typeface="Times New Roman" pitchFamily="18" charset="0"/>
                          <a:ea typeface="+mn-ea"/>
                          <a:cs typeface="Times New Roman" pitchFamily="18" charset="0"/>
                        </a:rPr>
                        <a:t>112,9</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tc>
                <a:extLst>
                  <a:ext uri="{0D108BD9-81ED-4DB2-BD59-A6C34878D82A}">
                    <a16:rowId xmlns:a16="http://schemas.microsoft.com/office/drawing/2014/main" val="10009"/>
                  </a:ext>
                </a:extLst>
              </a:tr>
              <a:tr h="16068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0801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Культура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87,3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73,1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96,0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131,3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110,0</a:t>
                      </a:r>
                    </a:p>
                  </a:txBody>
                  <a:tcPr marL="7144" marR="7144" marT="7145" marB="0" anchor="ctr">
                    <a:solidFill>
                      <a:srgbClr val="F4C8F2"/>
                    </a:solidFill>
                  </a:tcPr>
                </a:tc>
                <a:extLst>
                  <a:ext uri="{0D108BD9-81ED-4DB2-BD59-A6C34878D82A}">
                    <a16:rowId xmlns:a16="http://schemas.microsoft.com/office/drawing/2014/main" val="10010"/>
                  </a:ext>
                </a:extLst>
              </a:tr>
              <a:tr h="298938">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0804</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Другие вопросы в области культуры и кинематографии</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29,8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35,8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36,3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36,2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101,1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121,5</a:t>
                      </a:r>
                    </a:p>
                  </a:txBody>
                  <a:tcPr marL="7144" marR="7144" marT="7145" marB="0" anchor="ctr">
                    <a:solidFill>
                      <a:srgbClr val="F4C8F2"/>
                    </a:solidFill>
                  </a:tcPr>
                </a:tc>
                <a:extLst>
                  <a:ext uri="{0D108BD9-81ED-4DB2-BD59-A6C34878D82A}">
                    <a16:rowId xmlns:a16="http://schemas.microsoft.com/office/drawing/2014/main" val="10011"/>
                  </a:ext>
                </a:extLst>
              </a:tr>
              <a:tr h="230019">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1000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Социальная политика</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13,2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21,0</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18,7</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18,6</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88,6</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99,5</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140,9</a:t>
                      </a:r>
                    </a:p>
                  </a:txBody>
                  <a:tcPr marL="7144" marR="7144" marT="7145" marB="0" anchor="ctr"/>
                </a:tc>
                <a:extLst>
                  <a:ext uri="{0D108BD9-81ED-4DB2-BD59-A6C34878D82A}">
                    <a16:rowId xmlns:a16="http://schemas.microsoft.com/office/drawing/2014/main" val="10012"/>
                  </a:ext>
                </a:extLst>
              </a:tr>
              <a:tr h="243829">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1001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Пенсионное обеспечение</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3,9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118,2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130,0</a:t>
                      </a:r>
                    </a:p>
                  </a:txBody>
                  <a:tcPr marL="7144" marR="7144" marT="7145" marB="0" anchor="ctr">
                    <a:solidFill>
                      <a:srgbClr val="F4C8F2"/>
                    </a:solidFill>
                  </a:tcPr>
                </a:tc>
                <a:extLst>
                  <a:ext uri="{0D108BD9-81ED-4DB2-BD59-A6C34878D82A}">
                    <a16:rowId xmlns:a16="http://schemas.microsoft.com/office/drawing/2014/main" val="10013"/>
                  </a:ext>
                </a:extLst>
              </a:tr>
              <a:tr h="35446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1003</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Социальное обеспечение населения</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0,4</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a:t>
                      </a:r>
                    </a:p>
                  </a:txBody>
                  <a:tcPr marL="7144" marR="7144" marT="7145" marB="0" anchor="ctr">
                    <a:solidFill>
                      <a:srgbClr val="F4C8F2"/>
                    </a:solidFill>
                  </a:tcPr>
                </a:tc>
                <a:extLst>
                  <a:ext uri="{0D108BD9-81ED-4DB2-BD59-A6C34878D82A}">
                    <a16:rowId xmlns:a16="http://schemas.microsoft.com/office/drawing/2014/main" val="10014"/>
                  </a:ext>
                </a:extLst>
              </a:tr>
              <a:tr h="425125">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1004</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Охрана семьи и детства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17,3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14,7</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85,0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148,5</a:t>
                      </a:r>
                    </a:p>
                  </a:txBody>
                  <a:tcPr marL="7144" marR="7144" marT="7145" marB="0" anchor="ctr">
                    <a:solidFill>
                      <a:srgbClr val="F4C8F2"/>
                    </a:solidFill>
                  </a:tcPr>
                </a:tc>
                <a:extLst>
                  <a:ext uri="{0D108BD9-81ED-4DB2-BD59-A6C34878D82A}">
                    <a16:rowId xmlns:a16="http://schemas.microsoft.com/office/drawing/2014/main" val="10015"/>
                  </a:ext>
                </a:extLst>
              </a:tr>
            </a:tbl>
          </a:graphicData>
        </a:graphic>
      </p:graphicFrame>
      <p:sp>
        <p:nvSpPr>
          <p:cNvPr id="9" name="Прямоугольник 5"/>
          <p:cNvSpPr>
            <a:spLocks noChangeArrowheads="1"/>
          </p:cNvSpPr>
          <p:nvPr/>
        </p:nvSpPr>
        <p:spPr bwMode="auto">
          <a:xfrm>
            <a:off x="7826953" y="619748"/>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7015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32.2</a:t>
            </a:r>
          </a:p>
        </p:txBody>
      </p:sp>
    </p:spTree>
    <p:extLst>
      <p:ext uri="{BB962C8B-B14F-4D97-AF65-F5344CB8AC3E}">
        <p14:creationId xmlns:p14="http://schemas.microsoft.com/office/powerpoint/2010/main" val="22270994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89036" y="-68527"/>
            <a:ext cx="8466992"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разделам и подразделам классификации расходов</a:t>
            </a:r>
          </a:p>
        </p:txBody>
      </p:sp>
      <p:graphicFrame>
        <p:nvGraphicFramePr>
          <p:cNvPr id="8" name="Таблица 7"/>
          <p:cNvGraphicFramePr>
            <a:graphicFrameLocks noGrp="1"/>
          </p:cNvGraphicFramePr>
          <p:nvPr>
            <p:extLst>
              <p:ext uri="{D42A27DB-BD31-4B8C-83A1-F6EECF244321}">
                <p14:modId xmlns:p14="http://schemas.microsoft.com/office/powerpoint/2010/main" val="2369398115"/>
              </p:ext>
            </p:extLst>
          </p:nvPr>
        </p:nvGraphicFramePr>
        <p:xfrm>
          <a:off x="104775" y="838200"/>
          <a:ext cx="8991600" cy="3477988"/>
        </p:xfrm>
        <a:graphic>
          <a:graphicData uri="http://schemas.openxmlformats.org/drawingml/2006/table">
            <a:tbl>
              <a:tblPr>
                <a:tableStyleId>{7DF18680-E054-41AD-8BC1-D1AEF772440D}</a:tableStyleId>
              </a:tblPr>
              <a:tblGrid>
                <a:gridCol w="438150">
                  <a:extLst>
                    <a:ext uri="{9D8B030D-6E8A-4147-A177-3AD203B41FA5}">
                      <a16:colId xmlns:a16="http://schemas.microsoft.com/office/drawing/2014/main" val="20008"/>
                    </a:ext>
                  </a:extLst>
                </a:gridCol>
                <a:gridCol w="2079588">
                  <a:extLst>
                    <a:ext uri="{9D8B030D-6E8A-4147-A177-3AD203B41FA5}">
                      <a16:colId xmlns:a16="http://schemas.microsoft.com/office/drawing/2014/main" val="20000"/>
                    </a:ext>
                  </a:extLst>
                </a:gridCol>
                <a:gridCol w="808892">
                  <a:extLst>
                    <a:ext uri="{9D8B030D-6E8A-4147-A177-3AD203B41FA5}">
                      <a16:colId xmlns:a16="http://schemas.microsoft.com/office/drawing/2014/main" val="20001"/>
                    </a:ext>
                  </a:extLst>
                </a:gridCol>
                <a:gridCol w="1146664">
                  <a:extLst>
                    <a:ext uri="{9D8B030D-6E8A-4147-A177-3AD203B41FA5}">
                      <a16:colId xmlns:a16="http://schemas.microsoft.com/office/drawing/2014/main" val="20002"/>
                    </a:ext>
                  </a:extLst>
                </a:gridCol>
                <a:gridCol w="849608">
                  <a:extLst>
                    <a:ext uri="{9D8B030D-6E8A-4147-A177-3AD203B41FA5}">
                      <a16:colId xmlns:a16="http://schemas.microsoft.com/office/drawing/2014/main" val="20003"/>
                    </a:ext>
                  </a:extLst>
                </a:gridCol>
                <a:gridCol w="779167">
                  <a:extLst>
                    <a:ext uri="{9D8B030D-6E8A-4147-A177-3AD203B41FA5}">
                      <a16:colId xmlns:a16="http://schemas.microsoft.com/office/drawing/2014/main" val="20004"/>
                    </a:ext>
                  </a:extLst>
                </a:gridCol>
                <a:gridCol w="1219200">
                  <a:extLst>
                    <a:ext uri="{9D8B030D-6E8A-4147-A177-3AD203B41FA5}">
                      <a16:colId xmlns:a16="http://schemas.microsoft.com/office/drawing/2014/main" val="20005"/>
                    </a:ext>
                  </a:extLst>
                </a:gridCol>
                <a:gridCol w="885825">
                  <a:extLst>
                    <a:ext uri="{9D8B030D-6E8A-4147-A177-3AD203B41FA5}">
                      <a16:colId xmlns:a16="http://schemas.microsoft.com/office/drawing/2014/main" val="20006"/>
                    </a:ext>
                  </a:extLst>
                </a:gridCol>
                <a:gridCol w="784506">
                  <a:extLst>
                    <a:ext uri="{9D8B030D-6E8A-4147-A177-3AD203B41FA5}">
                      <a16:colId xmlns:a16="http://schemas.microsoft.com/office/drawing/2014/main" val="20007"/>
                    </a:ext>
                  </a:extLst>
                </a:gridCol>
              </a:tblGrid>
              <a:tr h="958702">
                <a:tc>
                  <a:txBody>
                    <a:bodyPr/>
                    <a:lstStyle/>
                    <a:p>
                      <a:pPr algn="ctr" fontAlgn="t"/>
                      <a:endParaRPr lang="ru-RU" sz="1100" b="1" u="none" strike="noStrike" dirty="0">
                        <a:effectLst/>
                        <a:latin typeface="Times New Roman" pitchFamily="18" charset="0"/>
                        <a:cs typeface="Times New Roman" pitchFamily="18" charset="0"/>
                      </a:endParaRPr>
                    </a:p>
                    <a:p>
                      <a:pPr algn="ctr" fontAlgn="t"/>
                      <a:endParaRPr lang="ru-RU" sz="1100" b="1" u="none" strike="noStrike" dirty="0">
                        <a:effectLst/>
                        <a:latin typeface="Times New Roman" pitchFamily="18" charset="0"/>
                        <a:cs typeface="Times New Roman" pitchFamily="18" charset="0"/>
                      </a:endParaRPr>
                    </a:p>
                    <a:p>
                      <a:pPr algn="ctr" fontAlgn="t"/>
                      <a:r>
                        <a:rPr lang="ru-RU" sz="1100" b="1" u="none" strike="noStrike" kern="1200" dirty="0">
                          <a:effectLst/>
                          <a:latin typeface="Times New Roman" pitchFamily="18" charset="0"/>
                          <a:cs typeface="Times New Roman" pitchFamily="18" charset="0"/>
                        </a:rPr>
                        <a:t>Раздел</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dirty="0">
                          <a:effectLst/>
                          <a:latin typeface="Times New Roman" pitchFamily="18" charset="0"/>
                          <a:cs typeface="Times New Roman" pitchFamily="18" charset="0"/>
                        </a:rPr>
                        <a:t> </a:t>
                      </a:r>
                    </a:p>
                    <a:p>
                      <a:pPr marL="0" marR="0" lvl="0" indent="0" algn="ctr" defTabSz="914400" rtl="0" eaLnBrk="1" fontAlgn="ctr" latinLnBrk="0" hangingPunct="1">
                        <a:lnSpc>
                          <a:spcPct val="100000"/>
                        </a:lnSpc>
                        <a:spcBef>
                          <a:spcPts val="0"/>
                        </a:spcBef>
                        <a:spcAft>
                          <a:spcPts val="0"/>
                        </a:spcAft>
                        <a:buClrTx/>
                        <a:buSzTx/>
                        <a:buFontTx/>
                        <a:buNone/>
                        <a:tabLst/>
                        <a:defRPr/>
                      </a:pPr>
                      <a:endParaRPr lang="ru-RU" sz="1100" b="1" u="none" strike="noStrike" kern="1200" noProof="0" dirty="0">
                        <a:effectLst/>
                        <a:latin typeface="Times New Roman" pitchFamily="18" charset="0"/>
                        <a:cs typeface="Times New Roman" pitchFamily="18" charset="0"/>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ru-RU" sz="1100" b="1" u="none" strike="noStrike" kern="1200" noProof="0" dirty="0">
                          <a:effectLst/>
                          <a:latin typeface="Times New Roman" pitchFamily="18" charset="0"/>
                          <a:cs typeface="Times New Roman" pitchFamily="18" charset="0"/>
                        </a:rPr>
                        <a:t>Наименование </a:t>
                      </a:r>
                    </a:p>
                    <a:p>
                      <a:pPr algn="ctr" fontAlgn="t"/>
                      <a:endParaRPr lang="ru-RU" sz="1100" b="1" i="0" u="none" strike="noStrike" dirty="0">
                        <a:solidFill>
                          <a:schemeClr val="tx1"/>
                        </a:solidFill>
                        <a:effectLst/>
                        <a:latin typeface="Times New Roman" pitchFamily="18" charset="0"/>
                        <a:cs typeface="Times New Roman" pitchFamily="18" charset="0"/>
                      </a:endParaRPr>
                    </a:p>
                  </a:txBody>
                  <a:tcPr marL="3790" marR="3790" marT="3790" marB="0">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2024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Первоначальный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Уточненный план на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Исполнено за 2025 год</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первоначальному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за 2025 год к уточненному плану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fontAlgn="ctr" latinLnBrk="0" hangingPunct="1"/>
                      <a:r>
                        <a:rPr lang="ru-RU" sz="1100" b="1" u="none" strike="noStrike" kern="1200" dirty="0">
                          <a:effectLst/>
                          <a:latin typeface="Times New Roman" pitchFamily="18" charset="0"/>
                          <a:cs typeface="Times New Roman" pitchFamily="18" charset="0"/>
                        </a:rPr>
                        <a:t>% исполнения 2025 года к 2024 году</a:t>
                      </a:r>
                      <a:endParaRPr lang="ru-RU" sz="1100" b="1" i="0" u="none" strike="noStrike" kern="1200" dirty="0">
                        <a:solidFill>
                          <a:srgbClr val="000000"/>
                        </a:solidFill>
                        <a:effectLst/>
                        <a:latin typeface="Times New Roman" pitchFamily="18" charset="0"/>
                        <a:ea typeface="+mn-ea"/>
                        <a:cs typeface="Times New Roman" pitchFamily="18" charset="0"/>
                      </a:endParaRPr>
                    </a:p>
                  </a:txBody>
                  <a:tcPr marL="7144" marR="7144" marT="7145" marB="0" anchor="ctr">
                    <a:gradFill>
                      <a:gsLst>
                        <a:gs pos="95000">
                          <a:srgbClr val="F4C8F2"/>
                        </a:gs>
                        <a:gs pos="12000">
                          <a:srgbClr val="E377DE"/>
                        </a:gs>
                        <a:gs pos="4000">
                          <a:srgbClr val="F4C8F2"/>
                        </a:gs>
                        <a:gs pos="87000">
                          <a:srgbClr val="E377DE"/>
                        </a:gs>
                      </a:gsLst>
                      <a:lin ang="5400000" scaled="0"/>
                    </a:gradFill>
                  </a:tcPr>
                </a:tc>
                <a:extLst>
                  <a:ext uri="{0D108BD9-81ED-4DB2-BD59-A6C34878D82A}">
                    <a16:rowId xmlns:a16="http://schemas.microsoft.com/office/drawing/2014/main" val="10000"/>
                  </a:ext>
                </a:extLst>
              </a:tr>
              <a:tr h="272504">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1100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Физическая культура и спорт</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81,1</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92,9</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chemeClr val="tx1"/>
                          </a:solidFill>
                          <a:effectLst/>
                          <a:latin typeface="Times New Roman" pitchFamily="18" charset="0"/>
                          <a:ea typeface="+mn-ea"/>
                          <a:cs typeface="Times New Roman" pitchFamily="18" charset="0"/>
                        </a:rPr>
                        <a:t>96,6</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chemeClr val="tx1"/>
                          </a:solidFill>
                          <a:effectLst/>
                          <a:latin typeface="Times New Roman" pitchFamily="18" charset="0"/>
                          <a:ea typeface="+mn-ea"/>
                          <a:cs typeface="Times New Roman" pitchFamily="18" charset="0"/>
                        </a:rPr>
                        <a:t>96,5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103,9</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99,9</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119,0</a:t>
                      </a:r>
                    </a:p>
                  </a:txBody>
                  <a:tcPr marL="7144" marR="7144" marT="7145" marB="0" anchor="ctr"/>
                </a:tc>
                <a:extLst>
                  <a:ext uri="{0D108BD9-81ED-4DB2-BD59-A6C34878D82A}">
                    <a16:rowId xmlns:a16="http://schemas.microsoft.com/office/drawing/2014/main" val="10001"/>
                  </a:ext>
                </a:extLst>
              </a:tr>
              <a:tr h="250854">
                <a:tc>
                  <a:txBody>
                    <a:bodyPr/>
                    <a:lstStyle/>
                    <a:p>
                      <a:pPr marL="0" algn="ctr" defTabSz="914400" rtl="0" eaLnBrk="1" fontAlgn="ctr" latinLnBrk="0" hangingPunct="1"/>
                      <a:r>
                        <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rPr>
                        <a:t>1101</a:t>
                      </a:r>
                    </a:p>
                  </a:txBody>
                  <a:tcPr marL="3790" marR="3790" marT="3790" marB="0" anchor="ctr">
                    <a:solidFill>
                      <a:srgbClr val="F4C8F2"/>
                    </a:solidFill>
                  </a:tcPr>
                </a:tc>
                <a:tc>
                  <a:txBody>
                    <a:bodyPr/>
                    <a:lstStyle/>
                    <a:p>
                      <a:pPr algn="l" rtl="0" fontAlgn="ctr"/>
                      <a:r>
                        <a:rPr lang="ru-RU" sz="1050" b="0" i="0" u="none" strike="noStrike" dirty="0">
                          <a:solidFill>
                            <a:srgbClr val="000000"/>
                          </a:solidFill>
                          <a:effectLst/>
                          <a:latin typeface="Times New Roman" pitchFamily="18" charset="0"/>
                          <a:cs typeface="Times New Roman" pitchFamily="18" charset="0"/>
                        </a:rPr>
                        <a:t> Физическая</a:t>
                      </a:r>
                      <a:r>
                        <a:rPr lang="ru-RU" sz="1050" b="0" i="0" u="none" strike="noStrike" baseline="0" dirty="0">
                          <a:solidFill>
                            <a:srgbClr val="000000"/>
                          </a:solidFill>
                          <a:effectLst/>
                          <a:latin typeface="Times New Roman" pitchFamily="18" charset="0"/>
                          <a:cs typeface="Times New Roman" pitchFamily="18" charset="0"/>
                        </a:rPr>
                        <a:t> культура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10,8</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12,2</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chemeClr val="tx1"/>
                          </a:solidFill>
                          <a:effectLst/>
                          <a:latin typeface="Times New Roman" pitchFamily="18" charset="0"/>
                          <a:ea typeface="+mn-ea"/>
                          <a:cs typeface="Times New Roman" pitchFamily="18" charset="0"/>
                        </a:rPr>
                        <a:t>10,9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chemeClr val="tx1"/>
                          </a:solidFill>
                          <a:effectLst/>
                          <a:latin typeface="Times New Roman" pitchFamily="18" charset="0"/>
                          <a:ea typeface="+mn-ea"/>
                          <a:cs typeface="Times New Roman" pitchFamily="18" charset="0"/>
                        </a:rPr>
                        <a:t>10,9</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89,3</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100,9</a:t>
                      </a:r>
                    </a:p>
                  </a:txBody>
                  <a:tcPr marL="7144" marR="7144" marT="7145" marB="0" anchor="ctr">
                    <a:solidFill>
                      <a:srgbClr val="F4C8F2"/>
                    </a:solidFill>
                  </a:tcPr>
                </a:tc>
                <a:extLst>
                  <a:ext uri="{0D108BD9-81ED-4DB2-BD59-A6C34878D82A}">
                    <a16:rowId xmlns:a16="http://schemas.microsoft.com/office/drawing/2014/main" val="10005"/>
                  </a:ext>
                </a:extLst>
              </a:tr>
              <a:tr h="250854">
                <a:tc>
                  <a:txBody>
                    <a:bodyPr/>
                    <a:lstStyle/>
                    <a:p>
                      <a:pPr marL="0" algn="ctr" defTabSz="914400" rtl="0" eaLnBrk="1" fontAlgn="ctr" latinLnBrk="0" hangingPunct="1"/>
                      <a:r>
                        <a:rPr kumimoji="0" lang="ru-RU" sz="1050" u="none" strike="noStrike" kern="1200" cap="none" spc="0" normalizeH="0" baseline="0" dirty="0">
                          <a:ln>
                            <a:noFill/>
                          </a:ln>
                          <a:effectLst/>
                          <a:uLnTx/>
                          <a:uFillTx/>
                          <a:latin typeface="Times New Roman" pitchFamily="18" charset="0"/>
                          <a:cs typeface="Times New Roman" pitchFamily="18" charset="0"/>
                        </a:rPr>
                        <a:t>1102</a:t>
                      </a:r>
                      <a:endParaRPr kumimoji="0" lang="ru-RU" sz="1050" b="0" i="0" u="none" strike="noStrike" kern="1200" cap="none" spc="0" normalizeH="0" baseline="0" dirty="0">
                        <a:ln>
                          <a:noFill/>
                        </a:ln>
                        <a:solidFill>
                          <a:srgbClr val="000000"/>
                        </a:solidFill>
                        <a:effectLst/>
                        <a:uLnTx/>
                        <a:uFillTx/>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Массовый спорт</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70,3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80,7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chemeClr val="tx1"/>
                          </a:solidFill>
                          <a:effectLst/>
                          <a:latin typeface="Times New Roman" pitchFamily="18" charset="0"/>
                          <a:ea typeface="+mn-ea"/>
                          <a:cs typeface="Times New Roman" pitchFamily="18" charset="0"/>
                        </a:rPr>
                        <a:t>85,7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chemeClr val="tx1"/>
                          </a:solidFill>
                          <a:effectLst/>
                          <a:latin typeface="Times New Roman" pitchFamily="18" charset="0"/>
                          <a:ea typeface="+mn-ea"/>
                          <a:cs typeface="Times New Roman" pitchFamily="18" charset="0"/>
                        </a:rPr>
                        <a:t>85,6</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106,1</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99,9</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121,8</a:t>
                      </a:r>
                    </a:p>
                  </a:txBody>
                  <a:tcPr marL="7144" marR="7144" marT="7145" marB="0" anchor="ctr">
                    <a:solidFill>
                      <a:srgbClr val="F4C8F2"/>
                    </a:solidFill>
                  </a:tcPr>
                </a:tc>
                <a:extLst>
                  <a:ext uri="{0D108BD9-81ED-4DB2-BD59-A6C34878D82A}">
                    <a16:rowId xmlns:a16="http://schemas.microsoft.com/office/drawing/2014/main" val="10002"/>
                  </a:ext>
                </a:extLst>
              </a:tr>
              <a:tr h="295275">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1200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Средства массовой информации</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4,5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10,6</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10,7</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94,3</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93,5</a:t>
                      </a:r>
                    </a:p>
                  </a:txBody>
                  <a:tcPr marL="7144" marR="7144" marT="7145" marB="0"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в 2,2 раза</a:t>
                      </a:r>
                    </a:p>
                  </a:txBody>
                  <a:tcPr marL="7144" marR="7144" marT="7145" marB="0" anchor="ctr"/>
                </a:tc>
                <a:extLst>
                  <a:ext uri="{0D108BD9-81ED-4DB2-BD59-A6C34878D82A}">
                    <a16:rowId xmlns:a16="http://schemas.microsoft.com/office/drawing/2014/main" val="10003"/>
                  </a:ext>
                </a:extLst>
              </a:tr>
              <a:tr h="389332">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1202</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Периодическая печать и издательства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4,5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10,6</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10,7</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94,3</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93,5</a:t>
                      </a:r>
                    </a:p>
                  </a:txBody>
                  <a:tcPr marL="7144" marR="7144" marT="7145" marB="0" anchor="ctr">
                    <a:solidFill>
                      <a:srgbClr val="F4C8F2"/>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в 2,2 раза</a:t>
                      </a:r>
                    </a:p>
                  </a:txBody>
                  <a:tcPr marL="7144" marR="7144" marT="7145" marB="0" anchor="ctr">
                    <a:solidFill>
                      <a:srgbClr val="F4C8F2"/>
                    </a:solidFill>
                  </a:tcPr>
                </a:tc>
                <a:extLst>
                  <a:ext uri="{0D108BD9-81ED-4DB2-BD59-A6C34878D82A}">
                    <a16:rowId xmlns:a16="http://schemas.microsoft.com/office/drawing/2014/main" val="10004"/>
                  </a:ext>
                </a:extLst>
              </a:tr>
              <a:tr h="359663">
                <a:tc>
                  <a:txBody>
                    <a:bodyPr/>
                    <a:lstStyle/>
                    <a:p>
                      <a:pPr marL="0" algn="ctr" defTabSz="914400" rtl="0" eaLnBrk="1" fontAlgn="ctr" latinLnBrk="0" hangingPunct="1"/>
                      <a:r>
                        <a:rPr lang="ru-RU" sz="1050" b="1" u="none" strike="noStrike" kern="1200" dirty="0">
                          <a:effectLst/>
                          <a:latin typeface="Times New Roman" pitchFamily="18" charset="0"/>
                          <a:cs typeface="Times New Roman" pitchFamily="18" charset="0"/>
                        </a:rPr>
                        <a:t>1300</a:t>
                      </a:r>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chemeClr val="bg1">
                        <a:lumMod val="95000"/>
                      </a:schemeClr>
                    </a:solidFill>
                  </a:tcPr>
                </a:tc>
                <a:tc>
                  <a:txBody>
                    <a:bodyPr/>
                    <a:lstStyle/>
                    <a:p>
                      <a:pPr algn="ctr" rtl="0" fontAlgn="ctr"/>
                      <a:r>
                        <a:rPr lang="ru-RU" sz="1050" b="1" u="none" strike="noStrike" dirty="0">
                          <a:effectLst/>
                          <a:latin typeface="Times New Roman" pitchFamily="18" charset="0"/>
                          <a:cs typeface="Times New Roman" pitchFamily="18" charset="0"/>
                        </a:rPr>
                        <a:t>Обслуживание государственного и муниципального долга</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chemeClr val="bg1">
                        <a:lumMod val="95000"/>
                      </a:schemeClr>
                    </a:solidFill>
                  </a:tcP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chemeClr val="bg1">
                        <a:lumMod val="95000"/>
                      </a:schemeClr>
                    </a:solidFill>
                  </a:tcPr>
                </a:tc>
                <a:extLst>
                  <a:ext uri="{0D108BD9-81ED-4DB2-BD59-A6C34878D82A}">
                    <a16:rowId xmlns:a16="http://schemas.microsoft.com/office/drawing/2014/main" val="10006"/>
                  </a:ext>
                </a:extLst>
              </a:tr>
              <a:tr h="377619">
                <a:tc>
                  <a:txBody>
                    <a:bodyPr/>
                    <a:lstStyle/>
                    <a:p>
                      <a:pPr marL="0" algn="ctr" defTabSz="914400" rtl="0" eaLnBrk="1" fontAlgn="ctr" latinLnBrk="0" hangingPunct="1"/>
                      <a:r>
                        <a:rPr lang="ru-RU" sz="1050" u="none" strike="noStrike" kern="1200" dirty="0">
                          <a:effectLst/>
                          <a:latin typeface="Times New Roman" pitchFamily="18" charset="0"/>
                          <a:cs typeface="Times New Roman" pitchFamily="18" charset="0"/>
                        </a:rPr>
                        <a:t>1301</a:t>
                      </a:r>
                      <a:endParaRPr lang="ru-RU" sz="1050" b="0"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solidFill>
                      <a:srgbClr val="F4C8F2"/>
                    </a:solidFill>
                  </a:tcPr>
                </a:tc>
                <a:tc>
                  <a:txBody>
                    <a:bodyPr/>
                    <a:lstStyle/>
                    <a:p>
                      <a:pPr algn="l" rtl="0" fontAlgn="ctr"/>
                      <a:r>
                        <a:rPr lang="ru-RU" sz="1050" u="none" strike="noStrike" dirty="0">
                          <a:effectLst/>
                          <a:latin typeface="Times New Roman" pitchFamily="18" charset="0"/>
                          <a:cs typeface="Times New Roman" pitchFamily="18" charset="0"/>
                        </a:rPr>
                        <a:t>Обслуживание государственного и муниципального долга</a:t>
                      </a:r>
                      <a:endParaRPr lang="ru-RU" sz="1050" b="0" i="0" u="none" strike="noStrike" dirty="0">
                        <a:solidFill>
                          <a:srgbClr val="000000"/>
                        </a:solidFill>
                        <a:effectLst/>
                        <a:latin typeface="Times New Roman" pitchFamily="18" charset="0"/>
                        <a:cs typeface="Times New Roman" pitchFamily="18" charset="0"/>
                      </a:endParaRPr>
                    </a:p>
                  </a:txBody>
                  <a:tcPr marL="4904" marR="4904" marT="4904"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0,1</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tc>
                  <a:txBody>
                    <a:bodyPr/>
                    <a:lstStyle/>
                    <a:p>
                      <a:pPr marL="0" algn="ctr" defTabSz="914400" rtl="0" eaLnBrk="1" fontAlgn="ctr" latinLnBrk="0" hangingPunct="1"/>
                      <a:r>
                        <a:rPr lang="ru-RU" sz="1050" b="0" i="0" u="none" strike="noStrike" kern="1200" dirty="0">
                          <a:solidFill>
                            <a:srgbClr val="000000"/>
                          </a:solidFill>
                          <a:effectLst/>
                          <a:latin typeface="Times New Roman" pitchFamily="18" charset="0"/>
                          <a:ea typeface="+mn-ea"/>
                          <a:cs typeface="Times New Roman" pitchFamily="18" charset="0"/>
                        </a:rPr>
                        <a:t>100,0</a:t>
                      </a:r>
                    </a:p>
                  </a:txBody>
                  <a:tcPr marL="7144" marR="7144" marT="7145" marB="0" anchor="ctr">
                    <a:solidFill>
                      <a:srgbClr val="F4C8F2"/>
                    </a:solidFill>
                  </a:tcPr>
                </a:tc>
                <a:extLst>
                  <a:ext uri="{0D108BD9-81ED-4DB2-BD59-A6C34878D82A}">
                    <a16:rowId xmlns:a16="http://schemas.microsoft.com/office/drawing/2014/main" val="10007"/>
                  </a:ext>
                </a:extLst>
              </a:tr>
              <a:tr h="323185">
                <a:tc>
                  <a:txBody>
                    <a:bodyPr/>
                    <a:lstStyle/>
                    <a:p>
                      <a:pPr marL="0" algn="ctr" defTabSz="914400" rtl="0" eaLnBrk="1" fontAlgn="ctr" latinLnBrk="0" hangingPunct="1"/>
                      <a:endParaRPr lang="ru-RU" sz="1050" b="1" i="0" u="none" strike="noStrike" kern="1200" dirty="0">
                        <a:solidFill>
                          <a:srgbClr val="000000"/>
                        </a:solidFill>
                        <a:effectLst/>
                        <a:latin typeface="Times New Roman" pitchFamily="18" charset="0"/>
                        <a:ea typeface="+mn-ea"/>
                        <a:cs typeface="Times New Roman" pitchFamily="18" charset="0"/>
                      </a:endParaRPr>
                    </a:p>
                  </a:txBody>
                  <a:tcPr marL="3790" marR="3790" marT="3790" marB="0" anchor="ctr"/>
                </a:tc>
                <a:tc>
                  <a:txBody>
                    <a:bodyPr/>
                    <a:lstStyle/>
                    <a:p>
                      <a:pPr algn="ctr" rtl="0" fontAlgn="ctr"/>
                      <a:r>
                        <a:rPr lang="ru-RU" sz="1050" b="1" u="none" strike="noStrike" dirty="0">
                          <a:effectLst/>
                          <a:latin typeface="Times New Roman" pitchFamily="18" charset="0"/>
                          <a:cs typeface="Times New Roman" pitchFamily="18" charset="0"/>
                        </a:rPr>
                        <a:t>ВСЕГО</a:t>
                      </a:r>
                      <a:endParaRPr lang="ru-RU" sz="1050" b="1" i="0" u="none" strike="noStrike" dirty="0">
                        <a:solidFill>
                          <a:srgbClr val="000000"/>
                        </a:solidFill>
                        <a:effectLst/>
                        <a:latin typeface="Times New Roman" pitchFamily="18" charset="0"/>
                        <a:cs typeface="Times New Roman" pitchFamily="18" charset="0"/>
                      </a:endParaRPr>
                    </a:p>
                  </a:txBody>
                  <a:tcPr marL="4904" marR="4904" marT="4904"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1 169,2</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1 136,1</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1 509,1</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1 446,4</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127,3</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95,8</a:t>
                      </a:r>
                    </a:p>
                  </a:txBody>
                  <a:tcPr marL="7144" marR="7144" marT="7145" marB="0" anchor="ctr"/>
                </a:tc>
                <a:tc>
                  <a:txBody>
                    <a:bodyPr/>
                    <a:lstStyle/>
                    <a:p>
                      <a:pPr marL="0" algn="ctr" defTabSz="914400" rtl="0" eaLnBrk="1" fontAlgn="ctr" latinLnBrk="0" hangingPunct="1"/>
                      <a:r>
                        <a:rPr lang="ru-RU" sz="1050" b="1" i="0" u="none" strike="noStrike" kern="1200" dirty="0">
                          <a:solidFill>
                            <a:srgbClr val="000000"/>
                          </a:solidFill>
                          <a:effectLst/>
                          <a:latin typeface="Times New Roman" pitchFamily="18" charset="0"/>
                          <a:ea typeface="+mn-ea"/>
                          <a:cs typeface="Times New Roman" pitchFamily="18" charset="0"/>
                        </a:rPr>
                        <a:t>123,7</a:t>
                      </a:r>
                    </a:p>
                  </a:txBody>
                  <a:tcPr marL="7144" marR="7144" marT="7145" marB="0" anchor="ctr"/>
                </a:tc>
                <a:extLst>
                  <a:ext uri="{0D108BD9-81ED-4DB2-BD59-A6C34878D82A}">
                    <a16:rowId xmlns:a16="http://schemas.microsoft.com/office/drawing/2014/main" val="10008"/>
                  </a:ext>
                </a:extLst>
              </a:tr>
            </a:tbl>
          </a:graphicData>
        </a:graphic>
      </p:graphicFrame>
      <p:sp>
        <p:nvSpPr>
          <p:cNvPr id="9" name="Прямоугольник 5"/>
          <p:cNvSpPr>
            <a:spLocks noChangeArrowheads="1"/>
          </p:cNvSpPr>
          <p:nvPr/>
        </p:nvSpPr>
        <p:spPr bwMode="auto">
          <a:xfrm>
            <a:off x="7972340" y="531634"/>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2761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32.3</a:t>
            </a:r>
          </a:p>
        </p:txBody>
      </p:sp>
    </p:spTree>
    <p:extLst>
      <p:ext uri="{BB962C8B-B14F-4D97-AF65-F5344CB8AC3E}">
        <p14:creationId xmlns:p14="http://schemas.microsoft.com/office/powerpoint/2010/main" val="22270994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09587" y="107931"/>
            <a:ext cx="8713178"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расходов  бюджета городского округа в разрезе отраслей, %</a:t>
            </a:r>
          </a:p>
        </p:txBody>
      </p:sp>
      <p:sp>
        <p:nvSpPr>
          <p:cNvPr id="8" name="TextBox 7"/>
          <p:cNvSpPr txBox="1"/>
          <p:nvPr/>
        </p:nvSpPr>
        <p:spPr>
          <a:xfrm>
            <a:off x="1695187" y="1153514"/>
            <a:ext cx="1428272" cy="488593"/>
          </a:xfrm>
          <a:prstGeom prst="rect">
            <a:avLst/>
          </a:prstGeom>
          <a:noFill/>
        </p:spPr>
        <p:txBody>
          <a:bodyPr wrap="none" lIns="57148" tIns="28574" rIns="57148" bIns="28574">
            <a:spAutoFit/>
          </a:bodyPr>
          <a:lstStyle/>
          <a:p>
            <a:pPr fontAlgn="base">
              <a:spcBef>
                <a:spcPct val="0"/>
              </a:spcBef>
              <a:spcAft>
                <a:spcPct val="0"/>
              </a:spcAft>
              <a:defRPr/>
            </a:pPr>
            <a:r>
              <a:rPr lang="ru-RU" sz="2800" b="1" dirty="0">
                <a:latin typeface="Times New Roman" pitchFamily="18" charset="0"/>
                <a:cs typeface="Times New Roman" pitchFamily="18" charset="0"/>
              </a:rPr>
              <a:t>2024 год</a:t>
            </a:r>
          </a:p>
        </p:txBody>
      </p:sp>
      <p:sp>
        <p:nvSpPr>
          <p:cNvPr id="9" name="TextBox 8"/>
          <p:cNvSpPr txBox="1"/>
          <p:nvPr/>
        </p:nvSpPr>
        <p:spPr>
          <a:xfrm>
            <a:off x="6072803" y="1146017"/>
            <a:ext cx="1428272" cy="488593"/>
          </a:xfrm>
          <a:prstGeom prst="rect">
            <a:avLst/>
          </a:prstGeom>
          <a:noFill/>
        </p:spPr>
        <p:txBody>
          <a:bodyPr wrap="none" lIns="57148" tIns="28574" rIns="57148" bIns="28574">
            <a:spAutoFit/>
          </a:bodyPr>
          <a:lstStyle>
            <a:defPPr>
              <a:defRPr lang="en-US"/>
            </a:defPPr>
            <a:lvl1pPr fontAlgn="base">
              <a:spcBef>
                <a:spcPct val="0"/>
              </a:spcBef>
              <a:spcAft>
                <a:spcPct val="0"/>
              </a:spcAft>
              <a:defRPr sz="2500" b="1">
                <a:solidFill>
                  <a:srgbClr val="0000FF"/>
                </a:solidFill>
                <a:latin typeface="Bookman Old Style" pitchFamily="18" charset="0"/>
              </a:defRPr>
            </a:lvl1pPr>
          </a:lstStyle>
          <a:p>
            <a:pPr>
              <a:defRPr/>
            </a:pPr>
            <a:r>
              <a:rPr lang="ru-RU" sz="2800" dirty="0">
                <a:solidFill>
                  <a:schemeClr val="tx1"/>
                </a:solidFill>
                <a:latin typeface="Times New Roman" pitchFamily="18" charset="0"/>
                <a:cs typeface="Times New Roman" pitchFamily="18" charset="0"/>
              </a:rPr>
              <a:t>2025 год</a:t>
            </a:r>
          </a:p>
        </p:txBody>
      </p:sp>
      <p:grpSp>
        <p:nvGrpSpPr>
          <p:cNvPr id="10" name="Группа 9"/>
          <p:cNvGrpSpPr/>
          <p:nvPr/>
        </p:nvGrpSpPr>
        <p:grpSpPr>
          <a:xfrm>
            <a:off x="1552574" y="5120262"/>
            <a:ext cx="3458063" cy="1267931"/>
            <a:chOff x="1309080" y="5120138"/>
            <a:chExt cx="4610749" cy="1690572"/>
          </a:xfrm>
        </p:grpSpPr>
        <p:grpSp>
          <p:nvGrpSpPr>
            <p:cNvPr id="11" name="Группа 10"/>
            <p:cNvGrpSpPr/>
            <p:nvPr/>
          </p:nvGrpSpPr>
          <p:grpSpPr>
            <a:xfrm>
              <a:off x="1309080" y="5120138"/>
              <a:ext cx="3904763" cy="348813"/>
              <a:chOff x="1496648" y="5120138"/>
              <a:chExt cx="3904763" cy="348813"/>
            </a:xfrm>
          </p:grpSpPr>
          <p:sp>
            <p:nvSpPr>
              <p:cNvPr id="27" name="TextBox 26"/>
              <p:cNvSpPr txBox="1"/>
              <p:nvPr/>
            </p:nvSpPr>
            <p:spPr>
              <a:xfrm>
                <a:off x="1496648" y="5120138"/>
                <a:ext cx="3904763" cy="348813"/>
              </a:xfrm>
              <a:prstGeom prst="rect">
                <a:avLst/>
              </a:prstGeom>
              <a:noFill/>
            </p:spPr>
            <p:txBody>
              <a:bodyPr wrap="square" rtlCol="0">
                <a:spAutoFit/>
              </a:bodyPr>
              <a:lstStyle/>
              <a:p>
                <a:r>
                  <a:rPr lang="ru-RU" sz="1100" dirty="0">
                    <a:latin typeface="Times New Roman" pitchFamily="18" charset="0"/>
                    <a:cs typeface="Times New Roman" pitchFamily="18" charset="0"/>
                  </a:rPr>
                  <a:t>     Общегосударственные вопросы</a:t>
                </a:r>
              </a:p>
            </p:txBody>
          </p:sp>
          <p:sp>
            <p:nvSpPr>
              <p:cNvPr id="28" name="Прямоугольник 27"/>
              <p:cNvSpPr/>
              <p:nvPr/>
            </p:nvSpPr>
            <p:spPr>
              <a:xfrm>
                <a:off x="1536700" y="5231311"/>
                <a:ext cx="211015" cy="138500"/>
              </a:xfrm>
              <a:prstGeom prst="rect">
                <a:avLst/>
              </a:prstGeom>
              <a:solidFill>
                <a:srgbClr val="00FF0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2" name="Группа 11"/>
            <p:cNvGrpSpPr/>
            <p:nvPr/>
          </p:nvGrpSpPr>
          <p:grpSpPr>
            <a:xfrm>
              <a:off x="1348153" y="5368723"/>
              <a:ext cx="4571676" cy="574516"/>
              <a:chOff x="1336430" y="5450784"/>
              <a:chExt cx="4571676" cy="574516"/>
            </a:xfrm>
          </p:grpSpPr>
          <p:sp>
            <p:nvSpPr>
              <p:cNvPr id="25" name="TextBox 24"/>
              <p:cNvSpPr txBox="1"/>
              <p:nvPr/>
            </p:nvSpPr>
            <p:spPr>
              <a:xfrm>
                <a:off x="1524001" y="5450784"/>
                <a:ext cx="4384105" cy="574516"/>
              </a:xfrm>
              <a:prstGeom prst="rect">
                <a:avLst/>
              </a:prstGeom>
              <a:noFill/>
            </p:spPr>
            <p:txBody>
              <a:bodyPr wrap="none" rtlCol="0">
                <a:spAutoFit/>
              </a:bodyPr>
              <a:lstStyle/>
              <a:p>
                <a:pPr lvl="0" fontAlgn="base">
                  <a:spcBef>
                    <a:spcPct val="0"/>
                  </a:spcBef>
                  <a:spcAft>
                    <a:spcPct val="0"/>
                  </a:spcAft>
                </a:pPr>
                <a:r>
                  <a:rPr lang="ru-RU" sz="1100" dirty="0">
                    <a:latin typeface="Times New Roman" pitchFamily="18" charset="0"/>
                    <a:cs typeface="Times New Roman" pitchFamily="18" charset="0"/>
                  </a:rPr>
                  <a:t>Национальная безопасность и правоохранительная </a:t>
                </a:r>
              </a:p>
              <a:p>
                <a:pPr lvl="0" fontAlgn="base">
                  <a:spcBef>
                    <a:spcPct val="0"/>
                  </a:spcBef>
                  <a:spcAft>
                    <a:spcPct val="0"/>
                  </a:spcAft>
                </a:pPr>
                <a:r>
                  <a:rPr lang="ru-RU" sz="1100" dirty="0">
                    <a:latin typeface="Times New Roman" pitchFamily="18" charset="0"/>
                    <a:cs typeface="Times New Roman" pitchFamily="18" charset="0"/>
                  </a:rPr>
                  <a:t>деятельность</a:t>
                </a:r>
              </a:p>
            </p:txBody>
          </p:sp>
          <p:sp>
            <p:nvSpPr>
              <p:cNvPr id="26" name="Прямоугольник 25"/>
              <p:cNvSpPr/>
              <p:nvPr/>
            </p:nvSpPr>
            <p:spPr>
              <a:xfrm>
                <a:off x="1336430" y="5576862"/>
                <a:ext cx="211015" cy="138500"/>
              </a:xfrm>
              <a:prstGeom prst="rect">
                <a:avLst/>
              </a:prstGeom>
              <a:solidFill>
                <a:srgbClr val="FF000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3" name="Группа 12"/>
            <p:cNvGrpSpPr/>
            <p:nvPr/>
          </p:nvGrpSpPr>
          <p:grpSpPr>
            <a:xfrm>
              <a:off x="1336431" y="5780006"/>
              <a:ext cx="2523735" cy="348813"/>
              <a:chOff x="1336430" y="5463484"/>
              <a:chExt cx="2523735" cy="348813"/>
            </a:xfrm>
          </p:grpSpPr>
          <p:sp>
            <p:nvSpPr>
              <p:cNvPr id="23" name="TextBox 22"/>
              <p:cNvSpPr txBox="1"/>
              <p:nvPr/>
            </p:nvSpPr>
            <p:spPr>
              <a:xfrm>
                <a:off x="1562101" y="5463484"/>
                <a:ext cx="2298064"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Национальная экономика</a:t>
                </a:r>
              </a:p>
            </p:txBody>
          </p:sp>
          <p:sp>
            <p:nvSpPr>
              <p:cNvPr id="24" name="Прямоугольник 23"/>
              <p:cNvSpPr/>
              <p:nvPr/>
            </p:nvSpPr>
            <p:spPr>
              <a:xfrm>
                <a:off x="1336430" y="5554393"/>
                <a:ext cx="211015" cy="138500"/>
              </a:xfrm>
              <a:prstGeom prst="rect">
                <a:avLst/>
              </a:prstGeom>
              <a:solidFill>
                <a:srgbClr val="00A249"/>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4" name="Группа 13"/>
            <p:cNvGrpSpPr/>
            <p:nvPr/>
          </p:nvGrpSpPr>
          <p:grpSpPr>
            <a:xfrm>
              <a:off x="1324709" y="6016421"/>
              <a:ext cx="3342336" cy="348813"/>
              <a:chOff x="1336430" y="5488884"/>
              <a:chExt cx="3342336" cy="348813"/>
            </a:xfrm>
          </p:grpSpPr>
          <p:sp>
            <p:nvSpPr>
              <p:cNvPr id="21" name="TextBox 20"/>
              <p:cNvSpPr txBox="1"/>
              <p:nvPr/>
            </p:nvSpPr>
            <p:spPr>
              <a:xfrm>
                <a:off x="1562101" y="5488884"/>
                <a:ext cx="3116665"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Жилищно-коммунальное хозяйство</a:t>
                </a:r>
              </a:p>
            </p:txBody>
          </p:sp>
          <p:sp>
            <p:nvSpPr>
              <p:cNvPr id="22" name="Прямоугольник 21"/>
              <p:cNvSpPr/>
              <p:nvPr/>
            </p:nvSpPr>
            <p:spPr>
              <a:xfrm>
                <a:off x="1336430" y="5590538"/>
                <a:ext cx="211015" cy="138500"/>
              </a:xfrm>
              <a:prstGeom prst="rect">
                <a:avLst/>
              </a:prstGeom>
              <a:gradFill>
                <a:gsLst>
                  <a:gs pos="0">
                    <a:srgbClr val="6565FF"/>
                  </a:gs>
                  <a:gs pos="100000">
                    <a:srgbClr val="2525FF"/>
                  </a:gs>
                </a:gsLst>
                <a:lin ang="5400000" scaled="0"/>
              </a:gra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5" name="Группа 14"/>
            <p:cNvGrpSpPr/>
            <p:nvPr/>
          </p:nvGrpSpPr>
          <p:grpSpPr>
            <a:xfrm>
              <a:off x="1324710" y="6227436"/>
              <a:ext cx="1509994" cy="348813"/>
              <a:chOff x="1336430" y="5488884"/>
              <a:chExt cx="1509994" cy="348813"/>
            </a:xfrm>
          </p:grpSpPr>
          <p:sp>
            <p:nvSpPr>
              <p:cNvPr id="19" name="TextBox 18"/>
              <p:cNvSpPr txBox="1"/>
              <p:nvPr/>
            </p:nvSpPr>
            <p:spPr>
              <a:xfrm>
                <a:off x="1469551" y="5488884"/>
                <a:ext cx="1376873" cy="348813"/>
              </a:xfrm>
              <a:prstGeom prst="rect">
                <a:avLst/>
              </a:prstGeom>
              <a:noFill/>
            </p:spPr>
            <p:txBody>
              <a:bodyPr wrap="none" rtlCol="0">
                <a:spAutoFit/>
              </a:bodyPr>
              <a:lstStyle/>
              <a:p>
                <a:pPr lvl="0" algn="just" fontAlgn="base">
                  <a:spcBef>
                    <a:spcPct val="0"/>
                  </a:spcBef>
                  <a:spcAft>
                    <a:spcPct val="0"/>
                  </a:spcAft>
                </a:pPr>
                <a:r>
                  <a:rPr lang="ru-RU" sz="1100" dirty="0">
                    <a:solidFill>
                      <a:prstClr val="black"/>
                    </a:solidFill>
                    <a:latin typeface="Times New Roman" pitchFamily="18" charset="0"/>
                    <a:cs typeface="Times New Roman" pitchFamily="18" charset="0"/>
                  </a:rPr>
                  <a:t>  Образование</a:t>
                </a:r>
              </a:p>
            </p:txBody>
          </p:sp>
          <p:sp>
            <p:nvSpPr>
              <p:cNvPr id="20" name="Прямоугольник 19"/>
              <p:cNvSpPr/>
              <p:nvPr/>
            </p:nvSpPr>
            <p:spPr>
              <a:xfrm>
                <a:off x="1336430" y="5590538"/>
                <a:ext cx="211015" cy="138500"/>
              </a:xfrm>
              <a:prstGeom prst="rect">
                <a:avLst/>
              </a:prstGeom>
              <a:gradFill>
                <a:gsLst>
                  <a:gs pos="100000">
                    <a:srgbClr val="9900CC"/>
                  </a:gs>
                  <a:gs pos="0">
                    <a:srgbClr val="FF01FF"/>
                  </a:gs>
                </a:gsLst>
                <a:lin ang="5400000" scaled="0"/>
              </a:gra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16" name="Группа 15"/>
            <p:cNvGrpSpPr/>
            <p:nvPr/>
          </p:nvGrpSpPr>
          <p:grpSpPr>
            <a:xfrm>
              <a:off x="1324711" y="6461897"/>
              <a:ext cx="2643665" cy="348813"/>
              <a:chOff x="1336430" y="5488884"/>
              <a:chExt cx="2643665" cy="348813"/>
            </a:xfrm>
          </p:grpSpPr>
          <p:sp>
            <p:nvSpPr>
              <p:cNvPr id="17" name="TextBox 16"/>
              <p:cNvSpPr txBox="1"/>
              <p:nvPr/>
            </p:nvSpPr>
            <p:spPr>
              <a:xfrm>
                <a:off x="1570889" y="5488884"/>
                <a:ext cx="2409206"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Культура, кинематография</a:t>
                </a:r>
              </a:p>
            </p:txBody>
          </p:sp>
          <p:sp>
            <p:nvSpPr>
              <p:cNvPr id="18" name="Прямоугольник 17"/>
              <p:cNvSpPr/>
              <p:nvPr/>
            </p:nvSpPr>
            <p:spPr>
              <a:xfrm>
                <a:off x="1336430" y="5603238"/>
                <a:ext cx="211015" cy="138500"/>
              </a:xfrm>
              <a:prstGeom prst="rect">
                <a:avLst/>
              </a:prstGeom>
              <a:solidFill>
                <a:srgbClr val="00FF99"/>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grpSp>
        <p:nvGrpSpPr>
          <p:cNvPr id="29" name="Группа 28"/>
          <p:cNvGrpSpPr/>
          <p:nvPr/>
        </p:nvGrpSpPr>
        <p:grpSpPr>
          <a:xfrm>
            <a:off x="5325076" y="5115484"/>
            <a:ext cx="3531410" cy="1280575"/>
            <a:chOff x="6260120" y="5083796"/>
            <a:chExt cx="4708547" cy="1707431"/>
          </a:xfrm>
        </p:grpSpPr>
        <p:grpSp>
          <p:nvGrpSpPr>
            <p:cNvPr id="30" name="Группа 29"/>
            <p:cNvGrpSpPr/>
            <p:nvPr/>
          </p:nvGrpSpPr>
          <p:grpSpPr>
            <a:xfrm>
              <a:off x="6271842" y="5573764"/>
              <a:ext cx="3028519" cy="348813"/>
              <a:chOff x="1336430" y="5387284"/>
              <a:chExt cx="3028519" cy="348813"/>
            </a:xfrm>
          </p:grpSpPr>
          <p:sp>
            <p:nvSpPr>
              <p:cNvPr id="47" name="TextBox 46"/>
              <p:cNvSpPr txBox="1"/>
              <p:nvPr/>
            </p:nvSpPr>
            <p:spPr>
              <a:xfrm>
                <a:off x="1524001" y="5387284"/>
                <a:ext cx="2840948"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Средства массовой информации</a:t>
                </a:r>
              </a:p>
            </p:txBody>
          </p:sp>
          <p:sp>
            <p:nvSpPr>
              <p:cNvPr id="48" name="Прямоугольник 47"/>
              <p:cNvSpPr/>
              <p:nvPr/>
            </p:nvSpPr>
            <p:spPr>
              <a:xfrm>
                <a:off x="1336430" y="5464516"/>
                <a:ext cx="211015" cy="138500"/>
              </a:xfrm>
              <a:prstGeom prst="rect">
                <a:avLst/>
              </a:prstGeom>
              <a:solidFill>
                <a:srgbClr val="FFFF0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1" name="Группа 30"/>
            <p:cNvGrpSpPr/>
            <p:nvPr/>
          </p:nvGrpSpPr>
          <p:grpSpPr>
            <a:xfrm>
              <a:off x="6260120" y="5083796"/>
              <a:ext cx="4708547" cy="1707431"/>
              <a:chOff x="6271843" y="5083796"/>
              <a:chExt cx="4708547" cy="1707431"/>
            </a:xfrm>
          </p:grpSpPr>
          <p:grpSp>
            <p:nvGrpSpPr>
              <p:cNvPr id="32" name="Группа 31"/>
              <p:cNvGrpSpPr/>
              <p:nvPr/>
            </p:nvGrpSpPr>
            <p:grpSpPr>
              <a:xfrm>
                <a:off x="6271843" y="5083796"/>
                <a:ext cx="2482600" cy="348813"/>
                <a:chOff x="6271843" y="5083796"/>
                <a:chExt cx="2482600" cy="348813"/>
              </a:xfrm>
            </p:grpSpPr>
            <p:sp>
              <p:nvSpPr>
                <p:cNvPr id="45" name="TextBox 44"/>
                <p:cNvSpPr txBox="1"/>
                <p:nvPr/>
              </p:nvSpPr>
              <p:spPr>
                <a:xfrm>
                  <a:off x="6271843" y="5083796"/>
                  <a:ext cx="2482600" cy="348813"/>
                </a:xfrm>
                <a:prstGeom prst="rect">
                  <a:avLst/>
                </a:prstGeom>
                <a:noFill/>
              </p:spPr>
              <p:txBody>
                <a:bodyPr wrap="square" rtlCol="0">
                  <a:spAutoFit/>
                </a:bodyPr>
                <a:lstStyle/>
                <a:p>
                  <a:r>
                    <a:rPr lang="ru-RU" sz="1100" dirty="0">
                      <a:latin typeface="Times New Roman" pitchFamily="18" charset="0"/>
                      <a:cs typeface="Times New Roman" pitchFamily="18" charset="0"/>
                    </a:rPr>
                    <a:t>     Социальная политика</a:t>
                  </a:r>
                </a:p>
              </p:txBody>
            </p:sp>
            <p:sp>
              <p:nvSpPr>
                <p:cNvPr id="46" name="Прямоугольник 45"/>
                <p:cNvSpPr/>
                <p:nvPr/>
              </p:nvSpPr>
              <p:spPr>
                <a:xfrm>
                  <a:off x="6271843" y="5191145"/>
                  <a:ext cx="211015" cy="138500"/>
                </a:xfrm>
                <a:prstGeom prst="rect">
                  <a:avLst/>
                </a:prstGeom>
                <a:solidFill>
                  <a:srgbClr val="7030A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3" name="Группа 32"/>
              <p:cNvGrpSpPr/>
              <p:nvPr/>
            </p:nvGrpSpPr>
            <p:grpSpPr>
              <a:xfrm>
                <a:off x="6283564" y="5303157"/>
                <a:ext cx="2793413" cy="348813"/>
                <a:chOff x="6283564" y="5303157"/>
                <a:chExt cx="2793413" cy="348813"/>
              </a:xfrm>
            </p:grpSpPr>
            <p:sp>
              <p:nvSpPr>
                <p:cNvPr id="43" name="TextBox 42"/>
                <p:cNvSpPr txBox="1"/>
                <p:nvPr/>
              </p:nvSpPr>
              <p:spPr>
                <a:xfrm>
                  <a:off x="6471135" y="5303157"/>
                  <a:ext cx="2605842" cy="348813"/>
                </a:xfrm>
                <a:prstGeom prst="rect">
                  <a:avLst/>
                </a:prstGeom>
                <a:noFill/>
              </p:spPr>
              <p:txBody>
                <a:bodyPr wrap="none" rtlCol="0">
                  <a:spAutoFit/>
                </a:bodyPr>
                <a:lstStyle/>
                <a:p>
                  <a:pPr lvl="0" fontAlgn="base">
                    <a:spcBef>
                      <a:spcPct val="0"/>
                    </a:spcBef>
                    <a:spcAft>
                      <a:spcPct val="0"/>
                    </a:spcAft>
                  </a:pPr>
                  <a:r>
                    <a:rPr lang="ru-RU" sz="1100" dirty="0">
                      <a:latin typeface="Times New Roman" pitchFamily="18" charset="0"/>
                      <a:cs typeface="Times New Roman" pitchFamily="18" charset="0"/>
                    </a:rPr>
                    <a:t>Физическая культура и спорт</a:t>
                  </a:r>
                </a:p>
              </p:txBody>
            </p:sp>
            <p:sp>
              <p:nvSpPr>
                <p:cNvPr id="44" name="Прямоугольник 43"/>
                <p:cNvSpPr/>
                <p:nvPr/>
              </p:nvSpPr>
              <p:spPr>
                <a:xfrm>
                  <a:off x="6283564" y="5416535"/>
                  <a:ext cx="211015" cy="138500"/>
                </a:xfrm>
                <a:prstGeom prst="rect">
                  <a:avLst/>
                </a:prstGeom>
                <a:solidFill>
                  <a:srgbClr val="92D05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4" name="Группа 33"/>
              <p:cNvGrpSpPr/>
              <p:nvPr/>
            </p:nvGrpSpPr>
            <p:grpSpPr>
              <a:xfrm>
                <a:off x="6271843" y="5772079"/>
                <a:ext cx="2660898" cy="348813"/>
                <a:chOff x="6271843" y="5772079"/>
                <a:chExt cx="2660898" cy="348813"/>
              </a:xfrm>
            </p:grpSpPr>
            <p:sp>
              <p:nvSpPr>
                <p:cNvPr id="41" name="TextBox 40"/>
                <p:cNvSpPr txBox="1"/>
                <p:nvPr/>
              </p:nvSpPr>
              <p:spPr>
                <a:xfrm>
                  <a:off x="6459414" y="5772079"/>
                  <a:ext cx="2473327"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Охрана окружающей среды</a:t>
                  </a:r>
                </a:p>
              </p:txBody>
            </p:sp>
            <p:sp>
              <p:nvSpPr>
                <p:cNvPr id="42" name="Прямоугольник 41"/>
                <p:cNvSpPr/>
                <p:nvPr/>
              </p:nvSpPr>
              <p:spPr>
                <a:xfrm>
                  <a:off x="6271843" y="5873734"/>
                  <a:ext cx="211015" cy="138500"/>
                </a:xfrm>
                <a:prstGeom prst="rect">
                  <a:avLst/>
                </a:prstGeom>
                <a:solidFill>
                  <a:srgbClr val="6699FF"/>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5" name="Группа 34"/>
              <p:cNvGrpSpPr/>
              <p:nvPr/>
            </p:nvGrpSpPr>
            <p:grpSpPr>
              <a:xfrm>
                <a:off x="6271844" y="6031576"/>
                <a:ext cx="4708546" cy="574516"/>
                <a:chOff x="6271844" y="6031576"/>
                <a:chExt cx="4708546" cy="574516"/>
              </a:xfrm>
            </p:grpSpPr>
            <p:sp>
              <p:nvSpPr>
                <p:cNvPr id="39" name="TextBox 38"/>
                <p:cNvSpPr txBox="1"/>
                <p:nvPr/>
              </p:nvSpPr>
              <p:spPr>
                <a:xfrm>
                  <a:off x="6483004" y="6031576"/>
                  <a:ext cx="4497386" cy="574516"/>
                </a:xfrm>
                <a:prstGeom prst="rect">
                  <a:avLst/>
                </a:prstGeom>
                <a:noFill/>
              </p:spPr>
              <p:txBody>
                <a:bodyPr wrap="none" rtlCol="0">
                  <a:spAutoFit/>
                </a:bodyPr>
                <a:lstStyle/>
                <a:p>
                  <a:pPr lvl="0" algn="just" fontAlgn="base">
                    <a:spcBef>
                      <a:spcPct val="0"/>
                    </a:spcBef>
                    <a:spcAft>
                      <a:spcPct val="0"/>
                    </a:spcAft>
                  </a:pPr>
                  <a:r>
                    <a:rPr lang="ru-RU" sz="1100" dirty="0">
                      <a:solidFill>
                        <a:prstClr val="black"/>
                      </a:solidFill>
                      <a:latin typeface="Times New Roman" pitchFamily="18" charset="0"/>
                      <a:cs typeface="Times New Roman" pitchFamily="18" charset="0"/>
                    </a:rPr>
                    <a:t>Обслуживание государственного и муниципального </a:t>
                  </a:r>
                </a:p>
                <a:p>
                  <a:pPr lvl="0" algn="just" fontAlgn="base">
                    <a:spcBef>
                      <a:spcPct val="0"/>
                    </a:spcBef>
                    <a:spcAft>
                      <a:spcPct val="0"/>
                    </a:spcAft>
                  </a:pPr>
                  <a:r>
                    <a:rPr lang="ru-RU" sz="1100" dirty="0">
                      <a:solidFill>
                        <a:prstClr val="black"/>
                      </a:solidFill>
                      <a:latin typeface="Times New Roman" pitchFamily="18" charset="0"/>
                      <a:cs typeface="Times New Roman" pitchFamily="18" charset="0"/>
                    </a:rPr>
                    <a:t>долга</a:t>
                  </a:r>
                </a:p>
              </p:txBody>
            </p:sp>
            <p:sp>
              <p:nvSpPr>
                <p:cNvPr id="40" name="Прямоугольник 39"/>
                <p:cNvSpPr/>
                <p:nvPr/>
              </p:nvSpPr>
              <p:spPr>
                <a:xfrm>
                  <a:off x="6271844" y="6096472"/>
                  <a:ext cx="211015" cy="138500"/>
                </a:xfrm>
                <a:prstGeom prst="rect">
                  <a:avLst/>
                </a:prstGeom>
                <a:solidFill>
                  <a:srgbClr val="FF660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nvGrpSpPr>
              <p:cNvPr id="36" name="Группа 35"/>
              <p:cNvGrpSpPr/>
              <p:nvPr/>
            </p:nvGrpSpPr>
            <p:grpSpPr>
              <a:xfrm>
                <a:off x="6283568" y="6442414"/>
                <a:ext cx="2319886" cy="348813"/>
                <a:chOff x="6283568" y="6442414"/>
                <a:chExt cx="2319886" cy="348813"/>
              </a:xfrm>
            </p:grpSpPr>
            <p:sp>
              <p:nvSpPr>
                <p:cNvPr id="37" name="TextBox 36"/>
                <p:cNvSpPr txBox="1"/>
                <p:nvPr/>
              </p:nvSpPr>
              <p:spPr>
                <a:xfrm>
                  <a:off x="6506299" y="6442414"/>
                  <a:ext cx="2097155" cy="348813"/>
                </a:xfrm>
                <a:prstGeom prst="rect">
                  <a:avLst/>
                </a:prstGeom>
                <a:noFill/>
              </p:spPr>
              <p:txBody>
                <a:bodyPr wrap="none" rtlCol="0">
                  <a:spAutoFit/>
                </a:bodyPr>
                <a:lstStyle/>
                <a:p>
                  <a:pPr lvl="0" fontAlgn="base">
                    <a:spcBef>
                      <a:spcPct val="0"/>
                    </a:spcBef>
                    <a:spcAft>
                      <a:spcPct val="0"/>
                    </a:spcAft>
                  </a:pPr>
                  <a:r>
                    <a:rPr lang="ru-RU" sz="1100" dirty="0">
                      <a:solidFill>
                        <a:prstClr val="black"/>
                      </a:solidFill>
                      <a:latin typeface="Times New Roman" pitchFamily="18" charset="0"/>
                      <a:cs typeface="Times New Roman" pitchFamily="18" charset="0"/>
                    </a:rPr>
                    <a:t>Национальная оборона</a:t>
                  </a:r>
                </a:p>
              </p:txBody>
            </p:sp>
            <p:sp>
              <p:nvSpPr>
                <p:cNvPr id="38" name="Прямоугольник 37"/>
                <p:cNvSpPr/>
                <p:nvPr/>
              </p:nvSpPr>
              <p:spPr>
                <a:xfrm>
                  <a:off x="6283568" y="6559671"/>
                  <a:ext cx="199289" cy="125215"/>
                </a:xfrm>
                <a:prstGeom prst="rect">
                  <a:avLst/>
                </a:prstGeom>
                <a:solidFill>
                  <a:srgbClr val="00EBE6"/>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Times New Roman" pitchFamily="18" charset="0"/>
                    <a:cs typeface="Times New Roman" pitchFamily="18" charset="0"/>
                  </a:endParaRPr>
                </a:p>
              </p:txBody>
            </p:sp>
          </p:grpSp>
        </p:grpSp>
      </p:grpSp>
      <p:graphicFrame>
        <p:nvGraphicFramePr>
          <p:cNvPr id="50" name="Chart 7"/>
          <p:cNvGraphicFramePr/>
          <p:nvPr>
            <p:extLst>
              <p:ext uri="{D42A27DB-BD31-4B8C-83A1-F6EECF244321}">
                <p14:modId xmlns:p14="http://schemas.microsoft.com/office/powerpoint/2010/main" val="1542714254"/>
              </p:ext>
            </p:extLst>
          </p:nvPr>
        </p:nvGraphicFramePr>
        <p:xfrm>
          <a:off x="4437833" y="1757632"/>
          <a:ext cx="4377554" cy="3092246"/>
        </p:xfrm>
        <a:graphic>
          <a:graphicData uri="http://schemas.openxmlformats.org/drawingml/2006/chart">
            <c:chart xmlns:c="http://schemas.openxmlformats.org/drawingml/2006/chart" xmlns:r="http://schemas.openxmlformats.org/officeDocument/2006/relationships" r:id="rId4"/>
          </a:graphicData>
        </a:graphic>
      </p:graphicFrame>
      <p:sp>
        <p:nvSpPr>
          <p:cNvPr id="51"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33</a:t>
            </a:r>
          </a:p>
        </p:txBody>
      </p:sp>
      <p:graphicFrame>
        <p:nvGraphicFramePr>
          <p:cNvPr id="52" name="Chart 7"/>
          <p:cNvGraphicFramePr/>
          <p:nvPr>
            <p:extLst>
              <p:ext uri="{D42A27DB-BD31-4B8C-83A1-F6EECF244321}">
                <p14:modId xmlns:p14="http://schemas.microsoft.com/office/powerpoint/2010/main" val="4227884921"/>
              </p:ext>
            </p:extLst>
          </p:nvPr>
        </p:nvGraphicFramePr>
        <p:xfrm>
          <a:off x="0" y="1721238"/>
          <a:ext cx="4377554" cy="309224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2270994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30067" y="30854"/>
            <a:ext cx="8604370" cy="42703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Расходы бюджета городского округа за 2025 год</a:t>
            </a:r>
          </a:p>
        </p:txBody>
      </p:sp>
      <p:grpSp>
        <p:nvGrpSpPr>
          <p:cNvPr id="2" name="Группа 1"/>
          <p:cNvGrpSpPr/>
          <p:nvPr/>
        </p:nvGrpSpPr>
        <p:grpSpPr>
          <a:xfrm>
            <a:off x="496529" y="1129913"/>
            <a:ext cx="8647470" cy="5394712"/>
            <a:chOff x="886873" y="1129913"/>
            <a:chExt cx="8257126" cy="4423162"/>
          </a:xfrm>
        </p:grpSpPr>
        <p:graphicFrame>
          <p:nvGraphicFramePr>
            <p:cNvPr id="8" name="Диаграмма 37"/>
            <p:cNvGraphicFramePr>
              <a:graphicFrameLocks/>
            </p:cNvGraphicFramePr>
            <p:nvPr>
              <p:extLst>
                <p:ext uri="{D42A27DB-BD31-4B8C-83A1-F6EECF244321}">
                  <p14:modId xmlns:p14="http://schemas.microsoft.com/office/powerpoint/2010/main" val="2497390584"/>
                </p:ext>
              </p:extLst>
            </p:nvPr>
          </p:nvGraphicFramePr>
          <p:xfrm>
            <a:off x="3945458" y="1129913"/>
            <a:ext cx="5198541" cy="4423162"/>
          </p:xfrm>
          <a:graphic>
            <a:graphicData uri="http://schemas.openxmlformats.org/drawingml/2006/chart">
              <c:chart xmlns:c="http://schemas.openxmlformats.org/drawingml/2006/chart" xmlns:r="http://schemas.openxmlformats.org/officeDocument/2006/relationships" r:id="rId4"/>
            </a:graphicData>
          </a:graphic>
        </p:graphicFrame>
        <p:grpSp>
          <p:nvGrpSpPr>
            <p:cNvPr id="9" name="Группа 8"/>
            <p:cNvGrpSpPr/>
            <p:nvPr/>
          </p:nvGrpSpPr>
          <p:grpSpPr>
            <a:xfrm>
              <a:off x="886873" y="1495957"/>
              <a:ext cx="3140764" cy="3843128"/>
              <a:chOff x="119722" y="2006399"/>
              <a:chExt cx="5474212" cy="4413366"/>
            </a:xfrm>
          </p:grpSpPr>
          <p:sp>
            <p:nvSpPr>
              <p:cNvPr id="10" name="TextBox 9"/>
              <p:cNvSpPr txBox="1">
                <a:spLocks noChangeArrowheads="1"/>
              </p:cNvSpPr>
              <p:nvPr/>
            </p:nvSpPr>
            <p:spPr bwMode="auto">
              <a:xfrm>
                <a:off x="1719422" y="2383515"/>
                <a:ext cx="2703061"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Образование  (98,4%)</a:t>
                </a:r>
              </a:p>
            </p:txBody>
          </p:sp>
          <p:sp>
            <p:nvSpPr>
              <p:cNvPr id="11" name="TextBox 10"/>
              <p:cNvSpPr txBox="1">
                <a:spLocks noChangeArrowheads="1"/>
              </p:cNvSpPr>
              <p:nvPr/>
            </p:nvSpPr>
            <p:spPr bwMode="auto">
              <a:xfrm>
                <a:off x="297730" y="2006399"/>
                <a:ext cx="5296204"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Жилищно-коммунальное хозяйство (90,7%)</a:t>
                </a:r>
              </a:p>
            </p:txBody>
          </p:sp>
          <p:sp>
            <p:nvSpPr>
              <p:cNvPr id="12" name="TextBox 11"/>
              <p:cNvSpPr txBox="1">
                <a:spLocks noChangeArrowheads="1"/>
              </p:cNvSpPr>
              <p:nvPr/>
            </p:nvSpPr>
            <p:spPr bwMode="auto">
              <a:xfrm>
                <a:off x="626613" y="3236529"/>
                <a:ext cx="4797318"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Общегосударственные вопросы (95,2%)</a:t>
                </a:r>
              </a:p>
            </p:txBody>
          </p:sp>
          <p:sp>
            <p:nvSpPr>
              <p:cNvPr id="13" name="TextBox 12"/>
              <p:cNvSpPr txBox="1">
                <a:spLocks noChangeArrowheads="1"/>
              </p:cNvSpPr>
              <p:nvPr/>
            </p:nvSpPr>
            <p:spPr bwMode="auto">
              <a:xfrm>
                <a:off x="883054" y="3617022"/>
                <a:ext cx="4135694"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Национальная экономика (98,1%)</a:t>
                </a:r>
              </a:p>
            </p:txBody>
          </p:sp>
          <p:sp>
            <p:nvSpPr>
              <p:cNvPr id="14" name="TextBox 13"/>
              <p:cNvSpPr txBox="1">
                <a:spLocks noChangeArrowheads="1"/>
              </p:cNvSpPr>
              <p:nvPr/>
            </p:nvSpPr>
            <p:spPr bwMode="auto">
              <a:xfrm>
                <a:off x="833532" y="2813955"/>
                <a:ext cx="4405144"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Культура, кинематография (99,9%)</a:t>
                </a:r>
              </a:p>
            </p:txBody>
          </p:sp>
          <p:sp>
            <p:nvSpPr>
              <p:cNvPr id="15" name="TextBox 14"/>
              <p:cNvSpPr txBox="1">
                <a:spLocks noChangeArrowheads="1"/>
              </p:cNvSpPr>
              <p:nvPr/>
            </p:nvSpPr>
            <p:spPr bwMode="auto">
              <a:xfrm>
                <a:off x="527995" y="4004217"/>
                <a:ext cx="4666594"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Физическая культура и спорт (99,9%)</a:t>
                </a:r>
              </a:p>
            </p:txBody>
          </p:sp>
          <p:sp>
            <p:nvSpPr>
              <p:cNvPr id="16" name="TextBox 15"/>
              <p:cNvSpPr txBox="1">
                <a:spLocks noChangeArrowheads="1"/>
              </p:cNvSpPr>
              <p:nvPr/>
            </p:nvSpPr>
            <p:spPr bwMode="auto">
              <a:xfrm>
                <a:off x="1123161" y="4395635"/>
                <a:ext cx="3767530"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Социальная политика (99,5%)</a:t>
                </a:r>
              </a:p>
            </p:txBody>
          </p:sp>
          <p:sp>
            <p:nvSpPr>
              <p:cNvPr id="17" name="TextBox 16"/>
              <p:cNvSpPr txBox="1">
                <a:spLocks noChangeArrowheads="1"/>
              </p:cNvSpPr>
              <p:nvPr/>
            </p:nvSpPr>
            <p:spPr bwMode="auto">
              <a:xfrm>
                <a:off x="119722" y="4688189"/>
                <a:ext cx="5304209" cy="43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Национальная безопасность и</a:t>
                </a:r>
              </a:p>
              <a:p>
                <a:pPr algn="ct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правоохранительная деятельность (96,7%)</a:t>
                </a:r>
              </a:p>
            </p:txBody>
          </p:sp>
          <p:sp>
            <p:nvSpPr>
              <p:cNvPr id="18" name="TextBox 17"/>
              <p:cNvSpPr txBox="1">
                <a:spLocks noChangeArrowheads="1"/>
              </p:cNvSpPr>
              <p:nvPr/>
            </p:nvSpPr>
            <p:spPr bwMode="auto">
              <a:xfrm>
                <a:off x="346165" y="5213203"/>
                <a:ext cx="4928042" cy="2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Средства массовой информации (93,5%)</a:t>
                </a:r>
              </a:p>
            </p:txBody>
          </p:sp>
          <p:sp>
            <p:nvSpPr>
              <p:cNvPr id="19" name="TextBox 18"/>
              <p:cNvSpPr txBox="1">
                <a:spLocks noChangeArrowheads="1"/>
              </p:cNvSpPr>
              <p:nvPr/>
            </p:nvSpPr>
            <p:spPr bwMode="auto">
              <a:xfrm>
                <a:off x="847547" y="5536151"/>
                <a:ext cx="4554717" cy="64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Обслуживание государственного и </a:t>
                </a:r>
              </a:p>
              <a:p>
                <a:pPr eaLnBrk="1" fontAlgn="base" hangingPunct="1">
                  <a:spcBef>
                    <a:spcPct val="0"/>
                  </a:spcBef>
                  <a:spcAft>
                    <a:spcPct val="0"/>
                  </a:spcAft>
                </a:pPr>
                <a:r>
                  <a:rPr lang="ru-RU" sz="1200" b="1" i="1" kern="0" dirty="0">
                    <a:solidFill>
                      <a:prstClr val="black"/>
                    </a:solidFill>
                    <a:latin typeface="Times New Roman" pitchFamily="18" charset="0"/>
                    <a:cs typeface="Times New Roman" pitchFamily="18" charset="0"/>
                  </a:rPr>
                  <a:t>муниципального долга (100,0%)</a:t>
                </a:r>
              </a:p>
            </p:txBody>
          </p:sp>
          <p:sp>
            <p:nvSpPr>
              <p:cNvPr id="20" name="TextBox 36"/>
              <p:cNvSpPr txBox="1">
                <a:spLocks noChangeArrowheads="1"/>
              </p:cNvSpPr>
              <p:nvPr/>
            </p:nvSpPr>
            <p:spPr bwMode="auto">
              <a:xfrm>
                <a:off x="847545" y="6033651"/>
                <a:ext cx="4149592" cy="386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i="1" kern="0" dirty="0">
                    <a:solidFill>
                      <a:prstClr val="black"/>
                    </a:solidFill>
                    <a:latin typeface="Times New Roman" pitchFamily="18" charset="0"/>
                    <a:cs typeface="Times New Roman" pitchFamily="18" charset="0"/>
                  </a:rPr>
                  <a:t>Национальная оборона (100,0%)</a:t>
                </a:r>
              </a:p>
            </p:txBody>
          </p:sp>
        </p:grpSp>
      </p:grpSp>
      <p:sp>
        <p:nvSpPr>
          <p:cNvPr id="22" name="TextBox 37"/>
          <p:cNvSpPr txBox="1">
            <a:spLocks noChangeArrowheads="1"/>
          </p:cNvSpPr>
          <p:nvPr/>
        </p:nvSpPr>
        <p:spPr bwMode="auto">
          <a:xfrm>
            <a:off x="822012" y="1052417"/>
            <a:ext cx="284069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b="1" kern="0" dirty="0">
                <a:solidFill>
                  <a:srgbClr val="0000FF"/>
                </a:solidFill>
                <a:latin typeface="Times New Roman" pitchFamily="18" charset="0"/>
                <a:cs typeface="Times New Roman" pitchFamily="18" charset="0"/>
              </a:rPr>
              <a:t>% исполнения в разрезе отраслей</a:t>
            </a:r>
          </a:p>
        </p:txBody>
      </p:sp>
      <p:sp>
        <p:nvSpPr>
          <p:cNvPr id="23" name="Прямоугольник 5"/>
          <p:cNvSpPr>
            <a:spLocks noChangeArrowheads="1"/>
          </p:cNvSpPr>
          <p:nvPr/>
        </p:nvSpPr>
        <p:spPr bwMode="auto">
          <a:xfrm>
            <a:off x="7444659" y="529439"/>
            <a:ext cx="1164883"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24"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34</a:t>
            </a:r>
          </a:p>
        </p:txBody>
      </p:sp>
    </p:spTree>
    <p:extLst>
      <p:ext uri="{BB962C8B-B14F-4D97-AF65-F5344CB8AC3E}">
        <p14:creationId xmlns:p14="http://schemas.microsoft.com/office/powerpoint/2010/main" val="22270994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33337" y="-1108"/>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946903" y="97174"/>
            <a:ext cx="7673221" cy="765592"/>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2600" b="1" i="0" u="none" strike="noStrike" kern="0" cap="none" spc="0" normalizeH="0" baseline="0" noProof="0" dirty="0">
                <a:ln w="11430"/>
                <a:solidFill>
                  <a:srgbClr val="C00000"/>
                </a:solidFill>
                <a:effectLst>
                  <a:outerShdw blurRad="50800" dist="39000" dir="5460000" algn="tl">
                    <a:srgbClr val="000000">
                      <a:alpha val="38000"/>
                    </a:srgbClr>
                  </a:outerShdw>
                </a:effectLst>
                <a:uLnTx/>
                <a:uFillTx/>
                <a:latin typeface="Arial" pitchFamily="34" charset="0"/>
                <a:cs typeface="Arial" pitchFamily="34" charset="0"/>
              </a:rPr>
              <a:t>Структура расходов на образование,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2000" b="1" i="0" u="none" strike="noStrike" kern="0" cap="none" spc="0" normalizeH="0" baseline="0" noProof="0" dirty="0">
                <a:ln w="11430"/>
                <a:gradFill>
                  <a:gsLst>
                    <a:gs pos="0">
                      <a:srgbClr val="ED7D31">
                        <a:tint val="70000"/>
                        <a:satMod val="245000"/>
                      </a:srgbClr>
                    </a:gs>
                    <a:gs pos="75000">
                      <a:srgbClr val="ED7D31">
                        <a:tint val="90000"/>
                        <a:shade val="60000"/>
                        <a:satMod val="240000"/>
                      </a:srgbClr>
                    </a:gs>
                    <a:gs pos="100000">
                      <a:srgbClr val="ED7D31">
                        <a:tint val="100000"/>
                        <a:shade val="50000"/>
                        <a:satMod val="240000"/>
                      </a:srgbClr>
                    </a:gs>
                  </a:gsLst>
                  <a:lin ang="5400000"/>
                </a:gradFill>
                <a:effectLst>
                  <a:outerShdw blurRad="50800" dist="39000" dir="5460000" algn="tl">
                    <a:srgbClr val="000000">
                      <a:alpha val="38000"/>
                    </a:srgbClr>
                  </a:outerShdw>
                </a:effectLst>
                <a:uLnTx/>
                <a:uFillTx/>
                <a:latin typeface="Arial" pitchFamily="34" charset="0"/>
                <a:cs typeface="Arial" pitchFamily="34" charset="0"/>
              </a:rPr>
              <a:t> </a:t>
            </a:r>
          </a:p>
        </p:txBody>
      </p:sp>
      <p:graphicFrame>
        <p:nvGraphicFramePr>
          <p:cNvPr id="8" name="Мои активы" descr="Трехмерная круговая диаграмма, показывающая деление активов">
            <a:extLst>
              <a:ext uri="{FF2B5EF4-FFF2-40B4-BE49-F238E27FC236}">
                <a16:creationId xmlns:a16="http://schemas.microsoft.com/office/drawing/2014/main" id="{00000000-0008-0000-0000-000002000000}"/>
              </a:ext>
            </a:extLst>
          </p:cNvPr>
          <p:cNvGraphicFramePr>
            <a:graphicFrameLocks/>
          </p:cNvGraphicFramePr>
          <p:nvPr>
            <p:extLst>
              <p:ext uri="{D42A27DB-BD31-4B8C-83A1-F6EECF244321}">
                <p14:modId xmlns:p14="http://schemas.microsoft.com/office/powerpoint/2010/main" val="2343187495"/>
              </p:ext>
            </p:extLst>
          </p:nvPr>
        </p:nvGraphicFramePr>
        <p:xfrm>
          <a:off x="377220" y="1545679"/>
          <a:ext cx="3794834" cy="2714625"/>
        </p:xfrm>
        <a:graphic>
          <a:graphicData uri="http://schemas.openxmlformats.org/drawingml/2006/chart">
            <c:chart xmlns:c="http://schemas.openxmlformats.org/drawingml/2006/chart" xmlns:r="http://schemas.openxmlformats.org/officeDocument/2006/relationships" r:id="rId4"/>
          </a:graphicData>
        </a:graphic>
      </p:graphicFrame>
      <p:sp>
        <p:nvSpPr>
          <p:cNvPr id="9" name="Скругленный прямоугольник 8"/>
          <p:cNvSpPr/>
          <p:nvPr/>
        </p:nvSpPr>
        <p:spPr>
          <a:xfrm>
            <a:off x="874872" y="6114858"/>
            <a:ext cx="2083777" cy="428628"/>
          </a:xfrm>
          <a:prstGeom prst="roundRect">
            <a:avLst/>
          </a:prstGeom>
          <a:noFill/>
          <a:ln w="19050" cap="flat" cmpd="sng" algn="ctr">
            <a:solidFill>
              <a:srgbClr val="4472C4">
                <a:shade val="50000"/>
              </a:srgbClr>
            </a:solidFill>
            <a:prstDash val="solid"/>
            <a:miter lim="800000"/>
          </a:ln>
          <a:effectLst/>
        </p:spPr>
        <p:txBody>
          <a:bodyPr lIns="57148" tIns="28574" rIns="57148" bIns="28574"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rPr>
              <a:t>ВСЕГО РАСХОДОВ</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rPr>
              <a:t>558,5 млн.рублей</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ru-RU" sz="1200" b="0" i="0" u="none" strike="noStrike" kern="0" cap="none" spc="0" normalizeH="0" baseline="0" noProof="0" dirty="0">
              <a:ln>
                <a:noFill/>
              </a:ln>
              <a:solidFill>
                <a:prstClr val="white"/>
              </a:solidFill>
              <a:effectLst/>
              <a:uLnTx/>
              <a:uFillTx/>
              <a:latin typeface="Times New Roman" pitchFamily="18" charset="0"/>
              <a:cs typeface="Times New Roman" pitchFamily="18" charset="0"/>
            </a:endParaRPr>
          </a:p>
        </p:txBody>
      </p:sp>
      <p:sp>
        <p:nvSpPr>
          <p:cNvPr id="10" name="Скругленный прямоугольник 9"/>
          <p:cNvSpPr/>
          <p:nvPr/>
        </p:nvSpPr>
        <p:spPr>
          <a:xfrm>
            <a:off x="6142688" y="6123605"/>
            <a:ext cx="2043333" cy="428628"/>
          </a:xfrm>
          <a:prstGeom prst="roundRect">
            <a:avLst/>
          </a:prstGeom>
          <a:noFill/>
          <a:ln w="19050" cap="flat" cmpd="sng" algn="ctr">
            <a:solidFill>
              <a:srgbClr val="4472C4">
                <a:shade val="50000"/>
              </a:srgbClr>
            </a:solidFill>
            <a:prstDash val="solid"/>
            <a:miter lim="800000"/>
          </a:ln>
          <a:effectLst/>
        </p:spPr>
        <p:txBody>
          <a:bodyPr lIns="57148" tIns="28574" rIns="57148" bIns="28574"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rPr>
              <a:t>ВСЕГО РАСХОДОВ</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1" i="0" u="none" strike="noStrike" kern="0" cap="none" spc="0" normalizeH="0" baseline="0" noProof="0" dirty="0">
                <a:ln>
                  <a:noFill/>
                </a:ln>
                <a:solidFill>
                  <a:prstClr val="black"/>
                </a:solidFill>
                <a:effectLst/>
                <a:uLnTx/>
                <a:uFillTx/>
                <a:latin typeface="Times New Roman" pitchFamily="18" charset="0"/>
                <a:cs typeface="Times New Roman" pitchFamily="18" charset="0"/>
              </a:rPr>
              <a:t>521,8 млн.рублей</a:t>
            </a:r>
          </a:p>
          <a:p>
            <a:pPr marL="0" marR="0" lvl="0" indent="0" algn="ctr" defTabSz="914400" eaLnBrk="1" fontAlgn="base" latinLnBrk="0" hangingPunct="1">
              <a:lnSpc>
                <a:spcPct val="100000"/>
              </a:lnSpc>
              <a:spcBef>
                <a:spcPct val="0"/>
              </a:spcBef>
              <a:spcAft>
                <a:spcPct val="0"/>
              </a:spcAft>
              <a:buClrTx/>
              <a:buSzTx/>
              <a:buFontTx/>
              <a:buNone/>
              <a:tabLst/>
              <a:defRPr/>
            </a:pPr>
            <a:endParaRPr kumimoji="0" lang="ru-RU" sz="1200" b="0" i="0" u="none" strike="noStrike" kern="0" cap="none" spc="0" normalizeH="0" baseline="0" noProof="0" dirty="0">
              <a:ln>
                <a:noFill/>
              </a:ln>
              <a:solidFill>
                <a:prstClr val="white"/>
              </a:solidFill>
              <a:effectLst/>
              <a:uLnTx/>
              <a:uFillTx/>
              <a:latin typeface="Times New Roman" pitchFamily="18" charset="0"/>
              <a:cs typeface="Times New Roman" pitchFamily="18" charset="0"/>
            </a:endParaRPr>
          </a:p>
        </p:txBody>
      </p:sp>
      <p:grpSp>
        <p:nvGrpSpPr>
          <p:cNvPr id="11" name="Группа 10"/>
          <p:cNvGrpSpPr/>
          <p:nvPr/>
        </p:nvGrpSpPr>
        <p:grpSpPr>
          <a:xfrm>
            <a:off x="1790700" y="4618251"/>
            <a:ext cx="5807116" cy="1045725"/>
            <a:chOff x="3934317" y="4799282"/>
            <a:chExt cx="5324817" cy="978322"/>
          </a:xfrm>
        </p:grpSpPr>
        <p:sp>
          <p:nvSpPr>
            <p:cNvPr id="12" name="TextBox 18"/>
            <p:cNvSpPr txBox="1">
              <a:spLocks noChangeArrowheads="1"/>
            </p:cNvSpPr>
            <p:nvPr/>
          </p:nvSpPr>
          <p:spPr bwMode="auto">
            <a:xfrm>
              <a:off x="4142094" y="4799282"/>
              <a:ext cx="1975798" cy="28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 </a:t>
              </a: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Дошкольное образование</a:t>
              </a:r>
            </a:p>
          </p:txBody>
        </p:sp>
        <p:sp>
          <p:nvSpPr>
            <p:cNvPr id="13" name="TextBox 21"/>
            <p:cNvSpPr txBox="1">
              <a:spLocks noChangeArrowheads="1"/>
            </p:cNvSpPr>
            <p:nvPr/>
          </p:nvSpPr>
          <p:spPr bwMode="auto">
            <a:xfrm>
              <a:off x="4153208" y="5372369"/>
              <a:ext cx="1564234" cy="28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Общее</a:t>
              </a:r>
              <a:r>
                <a:rPr kumimoji="0" lang="ru-RU" sz="14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 </a:t>
              </a: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образование</a:t>
              </a:r>
            </a:p>
          </p:txBody>
        </p:sp>
        <p:sp>
          <p:nvSpPr>
            <p:cNvPr id="14" name="TextBox 22"/>
            <p:cNvSpPr txBox="1">
              <a:spLocks noChangeArrowheads="1"/>
            </p:cNvSpPr>
            <p:nvPr/>
          </p:nvSpPr>
          <p:spPr bwMode="auto">
            <a:xfrm>
              <a:off x="7277382" y="4810369"/>
              <a:ext cx="1937581" cy="48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Молодежная политика и</a:t>
              </a:r>
            </a:p>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 оздоровление детей</a:t>
              </a:r>
            </a:p>
          </p:txBody>
        </p:sp>
        <p:sp>
          <p:nvSpPr>
            <p:cNvPr id="15" name="TextBox 23"/>
            <p:cNvSpPr txBox="1">
              <a:spLocks noChangeArrowheads="1"/>
            </p:cNvSpPr>
            <p:nvPr/>
          </p:nvSpPr>
          <p:spPr bwMode="auto">
            <a:xfrm>
              <a:off x="7233361" y="5288109"/>
              <a:ext cx="2025773" cy="489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Другие вопросы в области</a:t>
              </a:r>
            </a:p>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образования</a:t>
              </a:r>
            </a:p>
          </p:txBody>
        </p:sp>
        <p:sp>
          <p:nvSpPr>
            <p:cNvPr id="16" name="TextBox 15"/>
            <p:cNvSpPr txBox="1">
              <a:spLocks noChangeArrowheads="1"/>
            </p:cNvSpPr>
            <p:nvPr/>
          </p:nvSpPr>
          <p:spPr bwMode="auto">
            <a:xfrm>
              <a:off x="4153208" y="5077094"/>
              <a:ext cx="2244783" cy="28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ru-RU" sz="1400"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Дополнительное образование</a:t>
              </a:r>
            </a:p>
          </p:txBody>
        </p:sp>
        <p:sp>
          <p:nvSpPr>
            <p:cNvPr id="17" name="Овал 16"/>
            <p:cNvSpPr/>
            <p:nvPr/>
          </p:nvSpPr>
          <p:spPr>
            <a:xfrm>
              <a:off x="3936940" y="4882832"/>
              <a:ext cx="205154" cy="123925"/>
            </a:xfrm>
            <a:prstGeom prst="ellipse">
              <a:avLst/>
            </a:prstGeom>
            <a:solidFill>
              <a:srgbClr val="FF66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Овал 17"/>
            <p:cNvSpPr/>
            <p:nvPr/>
          </p:nvSpPr>
          <p:spPr>
            <a:xfrm>
              <a:off x="3936941" y="5175908"/>
              <a:ext cx="205154" cy="123925"/>
            </a:xfrm>
            <a:prstGeom prst="ellipse">
              <a:avLst/>
            </a:prstGeom>
            <a:solidFill>
              <a:srgbClr val="37E6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9" name="Овал 18"/>
            <p:cNvSpPr/>
            <p:nvPr/>
          </p:nvSpPr>
          <p:spPr>
            <a:xfrm>
              <a:off x="3934317" y="5463956"/>
              <a:ext cx="205154" cy="123925"/>
            </a:xfrm>
            <a:prstGeom prst="ellipse">
              <a:avLst/>
            </a:prstGeom>
            <a:solidFill>
              <a:srgbClr val="A568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Овал 19"/>
            <p:cNvSpPr/>
            <p:nvPr/>
          </p:nvSpPr>
          <p:spPr>
            <a:xfrm>
              <a:off x="7028206" y="5459753"/>
              <a:ext cx="205154" cy="123925"/>
            </a:xfrm>
            <a:prstGeom prst="ellipse">
              <a:avLst/>
            </a:prstGeom>
            <a:solidFill>
              <a:srgbClr val="4B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Овал 20"/>
            <p:cNvSpPr/>
            <p:nvPr/>
          </p:nvSpPr>
          <p:spPr>
            <a:xfrm>
              <a:off x="7083891" y="4930726"/>
              <a:ext cx="205154" cy="123925"/>
            </a:xfrm>
            <a:prstGeom prst="ellipse">
              <a:avLst/>
            </a:prstGeom>
            <a:solidFill>
              <a:srgbClr val="FFFF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sp>
        <p:nvSpPr>
          <p:cNvPr id="22" name="TextBox 15"/>
          <p:cNvSpPr txBox="1">
            <a:spLocks noChangeArrowheads="1"/>
          </p:cNvSpPr>
          <p:nvPr/>
        </p:nvSpPr>
        <p:spPr bwMode="auto">
          <a:xfrm>
            <a:off x="1633978" y="1159718"/>
            <a:ext cx="1447508" cy="48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defRPr/>
            </a:pPr>
            <a:r>
              <a:rPr lang="ru-RU" sz="2800" b="1" kern="0" dirty="0">
                <a:solidFill>
                  <a:prstClr val="black"/>
                </a:solidFill>
                <a:latin typeface="Times New Roman" pitchFamily="18" charset="0"/>
                <a:cs typeface="Times New Roman" pitchFamily="18" charset="0"/>
              </a:rPr>
              <a:t>2024 год</a:t>
            </a:r>
          </a:p>
        </p:txBody>
      </p:sp>
      <p:sp>
        <p:nvSpPr>
          <p:cNvPr id="23" name="TextBox 15"/>
          <p:cNvSpPr txBox="1">
            <a:spLocks noChangeArrowheads="1"/>
          </p:cNvSpPr>
          <p:nvPr/>
        </p:nvSpPr>
        <p:spPr bwMode="auto">
          <a:xfrm>
            <a:off x="5882420" y="1187512"/>
            <a:ext cx="1871330" cy="48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defRPr/>
            </a:pPr>
            <a:r>
              <a:rPr lang="ru-RU" sz="2800" b="1" kern="0" dirty="0">
                <a:solidFill>
                  <a:prstClr val="black"/>
                </a:solidFill>
                <a:latin typeface="Times New Roman" pitchFamily="18" charset="0"/>
                <a:cs typeface="Times New Roman" pitchFamily="18" charset="0"/>
              </a:rPr>
              <a:t>2025 год</a:t>
            </a:r>
          </a:p>
        </p:txBody>
      </p:sp>
      <p:graphicFrame>
        <p:nvGraphicFramePr>
          <p:cNvPr id="24" name="Мои активы" descr="Трехмерная круговая диаграмма, показывающая деление активов">
            <a:extLst>
              <a:ext uri="{FF2B5EF4-FFF2-40B4-BE49-F238E27FC236}">
                <a16:creationId xmlns:a16="http://schemas.microsoft.com/office/drawing/2014/main" id="{00000000-0008-0000-0000-000002000000}"/>
              </a:ext>
            </a:extLst>
          </p:cNvPr>
          <p:cNvGraphicFramePr>
            <a:graphicFrameLocks/>
          </p:cNvGraphicFramePr>
          <p:nvPr>
            <p:extLst>
              <p:ext uri="{D42A27DB-BD31-4B8C-83A1-F6EECF244321}">
                <p14:modId xmlns:p14="http://schemas.microsoft.com/office/powerpoint/2010/main" val="3813397978"/>
              </p:ext>
            </p:extLst>
          </p:nvPr>
        </p:nvGraphicFramePr>
        <p:xfrm>
          <a:off x="4783513" y="1587244"/>
          <a:ext cx="3896458" cy="2771775"/>
        </p:xfrm>
        <a:graphic>
          <a:graphicData uri="http://schemas.openxmlformats.org/drawingml/2006/chart">
            <c:chart xmlns:c="http://schemas.openxmlformats.org/drawingml/2006/chart" xmlns:r="http://schemas.openxmlformats.org/officeDocument/2006/relationships" r:id="rId5"/>
          </a:graphicData>
        </a:graphic>
      </p:graphicFrame>
      <p:sp>
        <p:nvSpPr>
          <p:cNvPr id="25"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35</a:t>
            </a:r>
          </a:p>
        </p:txBody>
      </p:sp>
    </p:spTree>
    <p:extLst>
      <p:ext uri="{BB962C8B-B14F-4D97-AF65-F5344CB8AC3E}">
        <p14:creationId xmlns:p14="http://schemas.microsoft.com/office/powerpoint/2010/main" val="2227099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360464" y="-23586"/>
            <a:ext cx="2088966"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25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Содержание</a:t>
            </a:r>
          </a:p>
        </p:txBody>
      </p:sp>
      <p:graphicFrame>
        <p:nvGraphicFramePr>
          <p:cNvPr id="8" name="Таблица 7"/>
          <p:cNvGraphicFramePr>
            <a:graphicFrameLocks noGrp="1"/>
          </p:cNvGraphicFramePr>
          <p:nvPr>
            <p:extLst>
              <p:ext uri="{D42A27DB-BD31-4B8C-83A1-F6EECF244321}">
                <p14:modId xmlns:p14="http://schemas.microsoft.com/office/powerpoint/2010/main" val="1692511067"/>
              </p:ext>
            </p:extLst>
          </p:nvPr>
        </p:nvGraphicFramePr>
        <p:xfrm>
          <a:off x="149474" y="633050"/>
          <a:ext cx="8689726" cy="5285400"/>
        </p:xfrm>
        <a:graphic>
          <a:graphicData uri="http://schemas.openxmlformats.org/drawingml/2006/table">
            <a:tbl>
              <a:tblPr firstRow="1" bandRow="1"/>
              <a:tblGrid>
                <a:gridCol w="648318">
                  <a:extLst>
                    <a:ext uri="{9D8B030D-6E8A-4147-A177-3AD203B41FA5}">
                      <a16:colId xmlns:a16="http://schemas.microsoft.com/office/drawing/2014/main" val="20000"/>
                    </a:ext>
                  </a:extLst>
                </a:gridCol>
                <a:gridCol w="7279408">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tblGrid>
              <a:tr h="2551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b="1" dirty="0">
                          <a:latin typeface="Times New Roman" pitchFamily="18" charset="0"/>
                          <a:cs typeface="Times New Roman" pitchFamily="18" charset="0"/>
                        </a:rPr>
                        <a:t>№ п/п</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200" b="1" dirty="0">
                        <a:latin typeface="Times New Roman" pitchFamily="18" charset="0"/>
                        <a:cs typeface="Times New Roman" pitchFamily="18" charset="0"/>
                      </a:endParaRP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b="1" dirty="0">
                          <a:latin typeface="Times New Roman" pitchFamily="18" charset="0"/>
                          <a:cs typeface="Times New Roman" pitchFamily="18" charset="0"/>
                        </a:rPr>
                        <a:t>Стр.</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3433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37</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Направление расходов Дорожного фонда городского</a:t>
                      </a:r>
                      <a:r>
                        <a:rPr lang="ru-RU" sz="1400" b="1" baseline="0" dirty="0">
                          <a:latin typeface="Times New Roman" pitchFamily="18" charset="0"/>
                          <a:cs typeface="Times New Roman" pitchFamily="18" charset="0"/>
                        </a:rPr>
                        <a:t> округа в 2025 году по сравнению с 2024 годом</a:t>
                      </a:r>
                      <a:endParaRPr lang="ru-RU" sz="1400" b="1" dirty="0">
                        <a:latin typeface="Times New Roman" pitchFamily="18" charset="0"/>
                        <a:cs typeface="Times New Roman" pitchFamily="18" charset="0"/>
                      </a:endParaRP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62</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6321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38</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Источники финансирования дефицита бюджета городского округа</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63</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51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39</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Муниципальный долг городского округа в 2025 году</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64</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9014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40</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Сведения о верхнем пределе муниципального долга</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65</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9014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41</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Динамика муниципального долга городского округа</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66</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43433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42</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Соблюдение ограничений, установленных решением</a:t>
                      </a:r>
                      <a:r>
                        <a:rPr lang="ru-RU" sz="1400" b="1" baseline="0" dirty="0">
                          <a:latin typeface="Times New Roman" pitchFamily="18" charset="0"/>
                          <a:cs typeface="Times New Roman" pitchFamily="18" charset="0"/>
                        </a:rPr>
                        <a:t> о бюджете городского округа, с учетом внесенных изменений</a:t>
                      </a:r>
                      <a:endParaRPr lang="ru-RU" sz="1400" b="1" dirty="0">
                        <a:latin typeface="Times New Roman" pitchFamily="18" charset="0"/>
                        <a:cs typeface="Times New Roman" pitchFamily="18" charset="0"/>
                      </a:endParaRP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67</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569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43</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Соблюдение требований Бюджетного законодательства</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68</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mpd="sng">
                      <a:solidFill>
                        <a:prstClr val="black"/>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25497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44</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a:r>
                        <a:rPr lang="ru-RU" sz="1400" b="1" dirty="0">
                          <a:latin typeface="Times New Roman" pitchFamily="18" charset="0"/>
                          <a:cs typeface="Times New Roman" pitchFamily="18" charset="0"/>
                        </a:rPr>
                        <a:t>Кредиторская и дебиторская задолженность</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400" b="1" dirty="0">
                          <a:latin typeface="Times New Roman" pitchFamily="18" charset="0"/>
                          <a:cs typeface="Times New Roman" pitchFamily="18" charset="0"/>
                        </a:rPr>
                        <a:t>69-70</a:t>
                      </a:r>
                    </a:p>
                  </a:txBody>
                  <a:tcPr marL="68569" marR="68569" marT="34287" marB="34287" anchor="ctr">
                    <a:lnL w="12700" cmpd="sng">
                      <a:solidFill>
                        <a:prstClr val="black"/>
                      </a:solidFill>
                      <a:prstDash val="soli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54978">
                <a:tc>
                  <a:txBody>
                    <a:bodyPr/>
                    <a:lstStyle/>
                    <a:p>
                      <a:pPr algn="ctr"/>
                      <a:r>
                        <a:rPr lang="ru-RU" sz="1400" b="1" dirty="0">
                          <a:latin typeface="Times New Roman" pitchFamily="18" charset="0"/>
                          <a:cs typeface="Times New Roman" pitchFamily="18" charset="0"/>
                        </a:rPr>
                        <a:t>45</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Осуществление контрольных мероприятий</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71</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254978">
                <a:tc>
                  <a:txBody>
                    <a:bodyPr/>
                    <a:lstStyle/>
                    <a:p>
                      <a:pPr algn="ctr"/>
                      <a:r>
                        <a:rPr lang="ru-RU" sz="1400" b="1" dirty="0">
                          <a:latin typeface="Times New Roman" pitchFamily="18" charset="0"/>
                          <a:cs typeface="Times New Roman" pitchFamily="18" charset="0"/>
                        </a:rPr>
                        <a:t>46</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Реализация контрольных мероприятий</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72</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254978">
                <a:tc>
                  <a:txBody>
                    <a:bodyPr/>
                    <a:lstStyle/>
                    <a:p>
                      <a:pPr algn="ctr"/>
                      <a:r>
                        <a:rPr lang="ru-RU" sz="1400" b="1" dirty="0">
                          <a:latin typeface="Times New Roman" pitchFamily="18" charset="0"/>
                          <a:cs typeface="Times New Roman" pitchFamily="18" charset="0"/>
                        </a:rPr>
                        <a:t>47</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Индикаторы достижения подпрограммы повышения эффективности бюджетных расходов</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73</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254978">
                <a:tc>
                  <a:txBody>
                    <a:bodyPr/>
                    <a:lstStyle/>
                    <a:p>
                      <a:pPr algn="ctr"/>
                      <a:r>
                        <a:rPr lang="ru-RU" sz="1400" b="1" dirty="0">
                          <a:latin typeface="Times New Roman" pitchFamily="18" charset="0"/>
                          <a:cs typeface="Times New Roman" pitchFamily="18" charset="0"/>
                        </a:rPr>
                        <a:t>48</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Рейтинговая оценка  открытости бюджетных данных</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74</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254978">
                <a:tc>
                  <a:txBody>
                    <a:bodyPr/>
                    <a:lstStyle/>
                    <a:p>
                      <a:pPr algn="ctr"/>
                      <a:r>
                        <a:rPr lang="ru-RU" sz="1400" b="1" dirty="0">
                          <a:latin typeface="Times New Roman" pitchFamily="18" charset="0"/>
                          <a:cs typeface="Times New Roman" pitchFamily="18" charset="0"/>
                        </a:rPr>
                        <a:t>49</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Рейтинговая оценка платежеспособности и качества управления муниципальными финансами</a:t>
                      </a: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75</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mpd="sng">
                      <a:solidFill>
                        <a:prstClr val="black"/>
                      </a:solidFill>
                      <a:prstDash val="soli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254978">
                <a:tc>
                  <a:txBody>
                    <a:bodyPr/>
                    <a:lstStyle/>
                    <a:p>
                      <a:pPr algn="ctr"/>
                      <a:r>
                        <a:rPr lang="ru-RU" sz="1400" b="1" dirty="0">
                          <a:latin typeface="Times New Roman" pitchFamily="18" charset="0"/>
                          <a:cs typeface="Times New Roman" pitchFamily="18" charset="0"/>
                        </a:rPr>
                        <a:t>50</a:t>
                      </a:r>
                    </a:p>
                  </a:txBody>
                  <a:tcPr marL="68569" marR="68569" marT="34287" marB="34287" anchor="ctr">
                    <a:lnL w="12700" cmpd="sng">
                      <a:solidFill>
                        <a:prstClr val="black"/>
                      </a:solidFill>
                      <a:prstDash val="soli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ru-RU" sz="1400" b="1" dirty="0">
                          <a:latin typeface="Times New Roman" pitchFamily="18" charset="0"/>
                          <a:cs typeface="Times New Roman" pitchFamily="18" charset="0"/>
                        </a:rPr>
                        <a:t>Контактная</a:t>
                      </a:r>
                      <a:r>
                        <a:rPr lang="ru-RU" sz="1400" b="1" baseline="0" dirty="0">
                          <a:latin typeface="Times New Roman" pitchFamily="18" charset="0"/>
                          <a:cs typeface="Times New Roman" pitchFamily="18" charset="0"/>
                        </a:rPr>
                        <a:t> информация по финансовому управлению администрации городского округа город Первомайск Нижегородской области</a:t>
                      </a:r>
                      <a:endParaRPr lang="ru-RU" sz="1400" b="1" dirty="0">
                        <a:latin typeface="Times New Roman" pitchFamily="18" charset="0"/>
                        <a:cs typeface="Times New Roman" pitchFamily="18" charset="0"/>
                      </a:endParaRPr>
                    </a:p>
                  </a:txBody>
                  <a:tcPr marL="68569" marR="68569" marT="34287" marB="34287"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ru-RU" sz="1400" b="1" dirty="0">
                          <a:latin typeface="Times New Roman" pitchFamily="18" charset="0"/>
                          <a:cs typeface="Times New Roman" pitchFamily="18" charset="0"/>
                        </a:rPr>
                        <a:t>76</a:t>
                      </a:r>
                    </a:p>
                  </a:txBody>
                  <a:tcPr marL="68569" marR="68569" marT="34287" marB="34287" anchor="ctr">
                    <a:lnL w="12700" cap="flat" cmpd="sng" algn="ctr">
                      <a:solidFill>
                        <a:prstClr val="black"/>
                      </a:solidFill>
                      <a:prstDash val="solid"/>
                      <a:round/>
                      <a:headEnd type="none" w="med" len="med"/>
                      <a:tailEnd type="none" w="med" len="med"/>
                    </a:lnL>
                    <a:lnR w="12700" cmpd="sng">
                      <a:solidFill>
                        <a:prstClr val="black"/>
                      </a:solidFill>
                      <a:prstDash val="soli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9283319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Прямоугольник 9"/>
          <p:cNvSpPr/>
          <p:nvPr/>
        </p:nvSpPr>
        <p:spPr>
          <a:xfrm>
            <a:off x="752475" y="-46109"/>
            <a:ext cx="7734300" cy="765592"/>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расходов на культуру, %</a:t>
            </a:r>
          </a:p>
          <a:p>
            <a:pPr algn="ctr" fontAlgn="base">
              <a:spcBef>
                <a:spcPct val="0"/>
              </a:spcBef>
              <a:spcAft>
                <a:spcPct val="0"/>
              </a:spcAft>
              <a:defRPr/>
            </a:pPr>
            <a:r>
              <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Arial" pitchFamily="34" charset="0"/>
              </a:rPr>
              <a:t> </a:t>
            </a:r>
          </a:p>
        </p:txBody>
      </p:sp>
      <p:grpSp>
        <p:nvGrpSpPr>
          <p:cNvPr id="11" name="Группа 10"/>
          <p:cNvGrpSpPr/>
          <p:nvPr/>
        </p:nvGrpSpPr>
        <p:grpSpPr>
          <a:xfrm>
            <a:off x="629694" y="4756383"/>
            <a:ext cx="7979861" cy="1670454"/>
            <a:chOff x="882828" y="4813300"/>
            <a:chExt cx="7191368" cy="2227271"/>
          </a:xfrm>
        </p:grpSpPr>
        <p:sp>
          <p:nvSpPr>
            <p:cNvPr id="12" name="Скругленный прямоугольник 11"/>
            <p:cNvSpPr/>
            <p:nvPr/>
          </p:nvSpPr>
          <p:spPr>
            <a:xfrm>
              <a:off x="882828" y="6451793"/>
              <a:ext cx="2428892" cy="571504"/>
            </a:xfrm>
            <a:prstGeom prst="roundRect">
              <a:avLst/>
            </a:prstGeom>
            <a:noFill/>
            <a:ln w="15875" cap="flat" cmpd="sng" algn="ctr">
              <a:solidFill>
                <a:srgbClr val="4E67C8">
                  <a:shade val="50000"/>
                  <a:shade val="75000"/>
                  <a:satMod val="125000"/>
                  <a:lumMod val="75000"/>
                </a:srgbClr>
              </a:solidFill>
              <a:prstDash val="solid"/>
            </a:ln>
            <a:effectLst/>
          </p:spPr>
          <p:txBody>
            <a:bodyPr anchor="ctr"/>
            <a:lstStyle/>
            <a:p>
              <a:pPr algn="ctr" fontAlgn="base">
                <a:spcBef>
                  <a:spcPct val="0"/>
                </a:spcBef>
                <a:spcAft>
                  <a:spcPct val="0"/>
                </a:spcAft>
                <a:defRPr/>
              </a:pPr>
              <a:endParaRPr lang="ru-RU" sz="14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r>
                <a:rPr lang="ru-RU" sz="1400" b="1" kern="0" dirty="0">
                  <a:solidFill>
                    <a:prstClr val="black"/>
                  </a:solidFill>
                  <a:latin typeface="Times New Roman" pitchFamily="18" charset="0"/>
                  <a:cs typeface="Times New Roman" pitchFamily="18" charset="0"/>
                </a:rPr>
                <a:t>ВСЕГО РАСХОДОВ</a:t>
              </a:r>
            </a:p>
            <a:p>
              <a:pPr algn="ctr" fontAlgn="base">
                <a:spcBef>
                  <a:spcPct val="0"/>
                </a:spcBef>
                <a:spcAft>
                  <a:spcPct val="0"/>
                </a:spcAft>
                <a:defRPr/>
              </a:pPr>
              <a:r>
                <a:rPr lang="ru-RU" sz="1400" b="1" kern="0" dirty="0">
                  <a:solidFill>
                    <a:prstClr val="black"/>
                  </a:solidFill>
                  <a:latin typeface="Times New Roman" pitchFamily="18" charset="0"/>
                  <a:cs typeface="Times New Roman" pitchFamily="18" charset="0"/>
                </a:rPr>
                <a:t>117,1 млн.рублей</a:t>
              </a:r>
            </a:p>
            <a:p>
              <a:pPr algn="ctr" fontAlgn="base">
                <a:spcBef>
                  <a:spcPct val="0"/>
                </a:spcBef>
                <a:spcAft>
                  <a:spcPct val="0"/>
                </a:spcAft>
                <a:defRPr/>
              </a:pPr>
              <a:endParaRPr lang="ru-RU" sz="1400" kern="0" dirty="0">
                <a:solidFill>
                  <a:prstClr val="white"/>
                </a:solidFill>
                <a:latin typeface="Times New Roman" pitchFamily="18" charset="0"/>
                <a:cs typeface="Times New Roman" pitchFamily="18" charset="0"/>
              </a:endParaRPr>
            </a:p>
          </p:txBody>
        </p:sp>
        <p:sp>
          <p:nvSpPr>
            <p:cNvPr id="13" name="Скругленный прямоугольник 12"/>
            <p:cNvSpPr/>
            <p:nvPr/>
          </p:nvSpPr>
          <p:spPr>
            <a:xfrm>
              <a:off x="5645304" y="6469067"/>
              <a:ext cx="2428892" cy="571504"/>
            </a:xfrm>
            <a:prstGeom prst="roundRect">
              <a:avLst/>
            </a:prstGeom>
            <a:noFill/>
            <a:ln w="15875" cap="flat" cmpd="sng" algn="ctr">
              <a:solidFill>
                <a:srgbClr val="4E67C8">
                  <a:shade val="50000"/>
                  <a:shade val="75000"/>
                  <a:satMod val="125000"/>
                  <a:lumMod val="75000"/>
                </a:srgbClr>
              </a:solidFill>
              <a:prstDash val="solid"/>
            </a:ln>
            <a:effectLst/>
          </p:spPr>
          <p:txBody>
            <a:bodyPr anchor="ctr"/>
            <a:lstStyle/>
            <a:p>
              <a:pPr algn="ctr" fontAlgn="base">
                <a:spcBef>
                  <a:spcPct val="0"/>
                </a:spcBef>
                <a:spcAft>
                  <a:spcPct val="0"/>
                </a:spcAft>
                <a:defRPr/>
              </a:pPr>
              <a:endParaRPr lang="ru-RU" sz="14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r>
                <a:rPr lang="ru-RU" sz="1400" b="1" kern="0" dirty="0">
                  <a:solidFill>
                    <a:prstClr val="black"/>
                  </a:solidFill>
                  <a:latin typeface="Times New Roman" pitchFamily="18" charset="0"/>
                  <a:cs typeface="Times New Roman" pitchFamily="18" charset="0"/>
                </a:rPr>
                <a:t>ВСЕГО РАСХОДОВ</a:t>
              </a:r>
            </a:p>
            <a:p>
              <a:pPr algn="ctr" fontAlgn="base">
                <a:spcBef>
                  <a:spcPct val="0"/>
                </a:spcBef>
                <a:spcAft>
                  <a:spcPct val="0"/>
                </a:spcAft>
                <a:defRPr/>
              </a:pPr>
              <a:r>
                <a:rPr lang="ru-RU" sz="1400" b="1" kern="0" dirty="0">
                  <a:solidFill>
                    <a:prstClr val="black"/>
                  </a:solidFill>
                  <a:latin typeface="Times New Roman" pitchFamily="18" charset="0"/>
                  <a:cs typeface="Times New Roman" pitchFamily="18" charset="0"/>
                </a:rPr>
                <a:t>132,2 млн.рублей</a:t>
              </a:r>
            </a:p>
            <a:p>
              <a:pPr algn="ctr" fontAlgn="base">
                <a:spcBef>
                  <a:spcPct val="0"/>
                </a:spcBef>
                <a:spcAft>
                  <a:spcPct val="0"/>
                </a:spcAft>
                <a:defRPr/>
              </a:pPr>
              <a:endParaRPr lang="ru-RU" sz="1400" kern="0" dirty="0">
                <a:solidFill>
                  <a:prstClr val="white"/>
                </a:solidFill>
                <a:latin typeface="Times New Roman" pitchFamily="18" charset="0"/>
                <a:cs typeface="Times New Roman" pitchFamily="18" charset="0"/>
              </a:endParaRPr>
            </a:p>
          </p:txBody>
        </p:sp>
        <p:sp>
          <p:nvSpPr>
            <p:cNvPr id="14" name="Прямоугольник 13"/>
            <p:cNvSpPr/>
            <p:nvPr/>
          </p:nvSpPr>
          <p:spPr>
            <a:xfrm>
              <a:off x="3635375" y="4895850"/>
              <a:ext cx="390525" cy="144463"/>
            </a:xfrm>
            <a:prstGeom prst="rect">
              <a:avLst/>
            </a:prstGeom>
            <a:gradFill>
              <a:gsLst>
                <a:gs pos="54000">
                  <a:srgbClr val="31CC00"/>
                </a:gs>
                <a:gs pos="86000">
                  <a:srgbClr val="87FF61"/>
                </a:gs>
                <a:gs pos="100000">
                  <a:srgbClr val="87FF61"/>
                </a:gs>
              </a:gsLst>
              <a:lin ang="2700000" scaled="1"/>
            </a:gradFill>
            <a:ln w="15875" cap="flat" cmpd="sng" algn="ctr">
              <a:solidFill>
                <a:srgbClr val="4E67C8">
                  <a:shade val="50000"/>
                  <a:shade val="75000"/>
                  <a:satMod val="125000"/>
                  <a:lumMod val="75000"/>
                </a:srgbClr>
              </a:solidFill>
              <a:prstDash val="solid"/>
            </a:ln>
            <a:effectLst/>
          </p:spPr>
          <p:txBody>
            <a:bodyPr anchor="ctr"/>
            <a:lstStyle/>
            <a:p>
              <a:pPr algn="ctr" fontAlgn="base">
                <a:spcBef>
                  <a:spcPct val="0"/>
                </a:spcBef>
                <a:spcAft>
                  <a:spcPct val="0"/>
                </a:spcAft>
                <a:defRPr/>
              </a:pPr>
              <a:endParaRPr lang="ru-RU" sz="900" kern="0" dirty="0">
                <a:solidFill>
                  <a:prstClr val="white"/>
                </a:solidFill>
                <a:latin typeface="Trebuchet MS"/>
              </a:endParaRPr>
            </a:p>
          </p:txBody>
        </p:sp>
        <p:sp>
          <p:nvSpPr>
            <p:cNvPr id="15" name="Прямоугольник 14"/>
            <p:cNvSpPr/>
            <p:nvPr/>
          </p:nvSpPr>
          <p:spPr>
            <a:xfrm>
              <a:off x="3635375" y="5516563"/>
              <a:ext cx="390525" cy="144462"/>
            </a:xfrm>
            <a:prstGeom prst="rect">
              <a:avLst/>
            </a:prstGeom>
            <a:gradFill>
              <a:gsLst>
                <a:gs pos="54000">
                  <a:srgbClr val="DA9C00"/>
                </a:gs>
                <a:gs pos="86000">
                  <a:srgbClr val="FFD53B"/>
                </a:gs>
                <a:gs pos="100000">
                  <a:srgbClr val="FFD53B"/>
                </a:gs>
              </a:gsLst>
              <a:lin ang="2700000" scaled="1"/>
            </a:gradFill>
            <a:ln w="15875" cap="flat" cmpd="sng" algn="ctr">
              <a:solidFill>
                <a:srgbClr val="4E67C8">
                  <a:shade val="50000"/>
                  <a:shade val="75000"/>
                  <a:satMod val="125000"/>
                  <a:lumMod val="75000"/>
                </a:srgbClr>
              </a:solidFill>
              <a:prstDash val="solid"/>
            </a:ln>
            <a:effectLst/>
          </p:spPr>
          <p:txBody>
            <a:bodyPr anchor="ctr"/>
            <a:lstStyle/>
            <a:p>
              <a:pPr algn="ctr" fontAlgn="base">
                <a:spcBef>
                  <a:spcPct val="0"/>
                </a:spcBef>
                <a:spcAft>
                  <a:spcPct val="0"/>
                </a:spcAft>
                <a:defRPr/>
              </a:pPr>
              <a:endParaRPr lang="ru-RU" sz="900" kern="0" dirty="0">
                <a:solidFill>
                  <a:prstClr val="white"/>
                </a:solidFill>
                <a:latin typeface="Trebuchet MS"/>
              </a:endParaRPr>
            </a:p>
          </p:txBody>
        </p:sp>
        <p:sp>
          <p:nvSpPr>
            <p:cNvPr id="16" name="TextBox 18"/>
            <p:cNvSpPr txBox="1">
              <a:spLocks noChangeArrowheads="1"/>
            </p:cNvSpPr>
            <p:nvPr/>
          </p:nvSpPr>
          <p:spPr bwMode="auto">
            <a:xfrm>
              <a:off x="4133850" y="4813300"/>
              <a:ext cx="7717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kern="0" dirty="0">
                  <a:solidFill>
                    <a:prstClr val="black"/>
                  </a:solidFill>
                  <a:latin typeface="Times New Roman" pitchFamily="18" charset="0"/>
                  <a:cs typeface="Times New Roman" pitchFamily="18" charset="0"/>
                </a:rPr>
                <a:t>Культура</a:t>
              </a:r>
            </a:p>
          </p:txBody>
        </p:sp>
        <p:sp>
          <p:nvSpPr>
            <p:cNvPr id="17" name="TextBox 21"/>
            <p:cNvSpPr txBox="1">
              <a:spLocks noChangeArrowheads="1"/>
            </p:cNvSpPr>
            <p:nvPr/>
          </p:nvSpPr>
          <p:spPr bwMode="auto">
            <a:xfrm>
              <a:off x="4157663" y="5373688"/>
              <a:ext cx="251968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sz="1200" b="1" kern="0" dirty="0">
                  <a:solidFill>
                    <a:prstClr val="black"/>
                  </a:solidFill>
                  <a:latin typeface="Times New Roman" pitchFamily="18" charset="0"/>
                  <a:cs typeface="Times New Roman" pitchFamily="18" charset="0"/>
                </a:rPr>
                <a:t>Другие вопросы в области культуры,</a:t>
              </a:r>
            </a:p>
            <a:p>
              <a:pPr eaLnBrk="1" fontAlgn="base" hangingPunct="1">
                <a:spcBef>
                  <a:spcPct val="0"/>
                </a:spcBef>
                <a:spcAft>
                  <a:spcPct val="0"/>
                </a:spcAft>
                <a:defRPr/>
              </a:pPr>
              <a:r>
                <a:rPr lang="ru-RU" sz="1200" b="1" kern="0" dirty="0">
                  <a:solidFill>
                    <a:prstClr val="black"/>
                  </a:solidFill>
                  <a:latin typeface="Times New Roman" pitchFamily="18" charset="0"/>
                  <a:cs typeface="Times New Roman" pitchFamily="18" charset="0"/>
                </a:rPr>
                <a:t>кинематографии</a:t>
              </a:r>
            </a:p>
          </p:txBody>
        </p:sp>
      </p:grpSp>
      <p:graphicFrame>
        <p:nvGraphicFramePr>
          <p:cNvPr id="18" name="1 Objeto"/>
          <p:cNvGraphicFramePr>
            <a:graphicFrameLocks/>
          </p:cNvGraphicFramePr>
          <p:nvPr>
            <p:extLst>
              <p:ext uri="{D42A27DB-BD31-4B8C-83A1-F6EECF244321}">
                <p14:modId xmlns:p14="http://schemas.microsoft.com/office/powerpoint/2010/main" val="1301160070"/>
              </p:ext>
            </p:extLst>
          </p:nvPr>
        </p:nvGraphicFramePr>
        <p:xfrm>
          <a:off x="-133357" y="1121262"/>
          <a:ext cx="5334095" cy="407159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1 Objeto"/>
          <p:cNvGraphicFramePr>
            <a:graphicFrameLocks/>
          </p:cNvGraphicFramePr>
          <p:nvPr>
            <p:extLst>
              <p:ext uri="{D42A27DB-BD31-4B8C-83A1-F6EECF244321}">
                <p14:modId xmlns:p14="http://schemas.microsoft.com/office/powerpoint/2010/main" val="4024276252"/>
              </p:ext>
            </p:extLst>
          </p:nvPr>
        </p:nvGraphicFramePr>
        <p:xfrm>
          <a:off x="4237172" y="1017665"/>
          <a:ext cx="5271163" cy="4266165"/>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19"/>
          <p:cNvSpPr txBox="1"/>
          <p:nvPr/>
        </p:nvSpPr>
        <p:spPr>
          <a:xfrm>
            <a:off x="1503451" y="854634"/>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2024 год</a:t>
            </a:r>
          </a:p>
        </p:txBody>
      </p:sp>
      <p:sp>
        <p:nvSpPr>
          <p:cNvPr id="21" name="TextBox 20"/>
          <p:cNvSpPr txBox="1"/>
          <p:nvPr/>
        </p:nvSpPr>
        <p:spPr>
          <a:xfrm>
            <a:off x="5914349" y="879328"/>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2025 год</a:t>
            </a:r>
          </a:p>
        </p:txBody>
      </p:sp>
      <p:sp>
        <p:nvSpPr>
          <p:cNvPr id="22"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36</a:t>
            </a:r>
          </a:p>
        </p:txBody>
      </p:sp>
    </p:spTree>
    <p:extLst>
      <p:ext uri="{BB962C8B-B14F-4D97-AF65-F5344CB8AC3E}">
        <p14:creationId xmlns:p14="http://schemas.microsoft.com/office/powerpoint/2010/main" val="2227099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Graphic spid="19" grpId="0">
        <p:bldAsOne/>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8088" y="-30823"/>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470767" y="136016"/>
            <a:ext cx="8308730" cy="36548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расходов на жилищно-коммунальное хозяйство, %</a:t>
            </a:r>
          </a:p>
        </p:txBody>
      </p:sp>
      <p:sp>
        <p:nvSpPr>
          <p:cNvPr id="8" name="Скругленный прямоугольник 7"/>
          <p:cNvSpPr/>
          <p:nvPr/>
        </p:nvSpPr>
        <p:spPr>
          <a:xfrm>
            <a:off x="966916" y="6082244"/>
            <a:ext cx="1938209" cy="428628"/>
          </a:xfrm>
          <a:prstGeom prst="roundRect">
            <a:avLst/>
          </a:prstGeom>
          <a:noFill/>
          <a:ln w="15875" cap="flat" cmpd="sng" algn="ctr">
            <a:solidFill>
              <a:srgbClr val="4E67C8">
                <a:shade val="50000"/>
                <a:shade val="75000"/>
                <a:satMod val="125000"/>
                <a:lumMod val="75000"/>
              </a:srgbClr>
            </a:solidFill>
            <a:prstDash val="solid"/>
          </a:ln>
          <a:effectLst/>
        </p:spPr>
        <p:txBody>
          <a:bodyPr lIns="57148" tIns="28574" rIns="57148" bIns="28574" anchor="ctr"/>
          <a:lstStyle/>
          <a:p>
            <a:pPr algn="ctr" fontAlgn="base">
              <a:spcBef>
                <a:spcPct val="0"/>
              </a:spcBef>
              <a:spcAft>
                <a:spcPct val="0"/>
              </a:spcAft>
              <a:defRPr/>
            </a:pPr>
            <a:endParaRPr lang="ru-RU" sz="12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r>
              <a:rPr lang="ru-RU" sz="1200" b="1" kern="0" dirty="0">
                <a:solidFill>
                  <a:prstClr val="black"/>
                </a:solidFill>
                <a:latin typeface="Times New Roman" pitchFamily="18" charset="0"/>
                <a:cs typeface="Times New Roman" pitchFamily="18" charset="0"/>
              </a:rPr>
              <a:t>ВСЕГО РАСХОДОВ</a:t>
            </a:r>
          </a:p>
          <a:p>
            <a:pPr algn="ctr" fontAlgn="base">
              <a:spcBef>
                <a:spcPct val="0"/>
              </a:spcBef>
              <a:spcAft>
                <a:spcPct val="0"/>
              </a:spcAft>
              <a:defRPr/>
            </a:pPr>
            <a:r>
              <a:rPr lang="ru-RU" sz="1200" b="1" kern="0" dirty="0">
                <a:solidFill>
                  <a:prstClr val="black"/>
                </a:solidFill>
                <a:latin typeface="Times New Roman" pitchFamily="18" charset="0"/>
                <a:cs typeface="Times New Roman" pitchFamily="18" charset="0"/>
              </a:rPr>
              <a:t>171,3 млн.рублей</a:t>
            </a:r>
          </a:p>
          <a:p>
            <a:pPr algn="ctr" fontAlgn="base">
              <a:spcBef>
                <a:spcPct val="0"/>
              </a:spcBef>
              <a:spcAft>
                <a:spcPct val="0"/>
              </a:spcAft>
              <a:defRPr/>
            </a:pPr>
            <a:endParaRPr lang="ru-RU" sz="1200" kern="0" dirty="0">
              <a:solidFill>
                <a:prstClr val="white"/>
              </a:solidFill>
              <a:latin typeface="Times New Roman" pitchFamily="18" charset="0"/>
              <a:cs typeface="Times New Roman" pitchFamily="18" charset="0"/>
            </a:endParaRPr>
          </a:p>
        </p:txBody>
      </p:sp>
      <p:sp>
        <p:nvSpPr>
          <p:cNvPr id="9" name="Скругленный прямоугольник 8"/>
          <p:cNvSpPr/>
          <p:nvPr/>
        </p:nvSpPr>
        <p:spPr>
          <a:xfrm>
            <a:off x="6059065" y="6157505"/>
            <a:ext cx="1938209" cy="428628"/>
          </a:xfrm>
          <a:prstGeom prst="roundRect">
            <a:avLst/>
          </a:prstGeom>
          <a:noFill/>
          <a:ln w="15875" cap="flat" cmpd="sng" algn="ctr">
            <a:solidFill>
              <a:srgbClr val="4E67C8">
                <a:shade val="50000"/>
                <a:shade val="75000"/>
                <a:satMod val="125000"/>
                <a:lumMod val="75000"/>
              </a:srgbClr>
            </a:solidFill>
            <a:prstDash val="solid"/>
          </a:ln>
          <a:effectLst/>
        </p:spPr>
        <p:txBody>
          <a:bodyPr lIns="57148" tIns="28574" rIns="57148" bIns="28574" anchor="ctr"/>
          <a:lstStyle/>
          <a:p>
            <a:pPr algn="ctr" fontAlgn="base">
              <a:spcBef>
                <a:spcPct val="0"/>
              </a:spcBef>
              <a:spcAft>
                <a:spcPct val="0"/>
              </a:spcAft>
              <a:defRPr/>
            </a:pPr>
            <a:endParaRPr lang="ru-RU" sz="12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r>
              <a:rPr lang="ru-RU" sz="1200" b="1" kern="0" dirty="0">
                <a:solidFill>
                  <a:prstClr val="black"/>
                </a:solidFill>
                <a:latin typeface="Times New Roman" pitchFamily="18" charset="0"/>
                <a:cs typeface="Times New Roman" pitchFamily="18" charset="0"/>
              </a:rPr>
              <a:t>ВСЕГО РАСХОДОВ</a:t>
            </a:r>
          </a:p>
          <a:p>
            <a:pPr algn="ctr" fontAlgn="base">
              <a:spcBef>
                <a:spcPct val="0"/>
              </a:spcBef>
              <a:spcAft>
                <a:spcPct val="0"/>
              </a:spcAft>
              <a:defRPr/>
            </a:pPr>
            <a:r>
              <a:rPr lang="ru-RU" sz="1200" b="1" kern="0" dirty="0">
                <a:solidFill>
                  <a:prstClr val="black"/>
                </a:solidFill>
                <a:latin typeface="Times New Roman" pitchFamily="18" charset="0"/>
                <a:cs typeface="Times New Roman" pitchFamily="18" charset="0"/>
              </a:rPr>
              <a:t>426,2 </a:t>
            </a:r>
            <a:r>
              <a:rPr lang="ru-RU" sz="1200" b="1" kern="0" dirty="0" err="1">
                <a:solidFill>
                  <a:prstClr val="black"/>
                </a:solidFill>
                <a:latin typeface="Times New Roman" pitchFamily="18" charset="0"/>
                <a:cs typeface="Times New Roman" pitchFamily="18" charset="0"/>
              </a:rPr>
              <a:t>млн.рублей</a:t>
            </a:r>
            <a:endParaRPr lang="ru-RU" sz="1200" b="1" kern="0" dirty="0">
              <a:solidFill>
                <a:prstClr val="black"/>
              </a:solidFill>
              <a:latin typeface="Times New Roman" pitchFamily="18" charset="0"/>
              <a:cs typeface="Times New Roman" pitchFamily="18" charset="0"/>
            </a:endParaRPr>
          </a:p>
          <a:p>
            <a:pPr algn="ctr" fontAlgn="base">
              <a:spcBef>
                <a:spcPct val="0"/>
              </a:spcBef>
              <a:spcAft>
                <a:spcPct val="0"/>
              </a:spcAft>
              <a:defRPr/>
            </a:pPr>
            <a:endParaRPr lang="ru-RU" sz="1200" kern="0" dirty="0">
              <a:solidFill>
                <a:prstClr val="white"/>
              </a:solidFill>
              <a:latin typeface="Times New Roman" pitchFamily="18" charset="0"/>
              <a:cs typeface="Times New Roman" pitchFamily="18" charset="0"/>
            </a:endParaRPr>
          </a:p>
        </p:txBody>
      </p:sp>
      <p:sp>
        <p:nvSpPr>
          <p:cNvPr id="10" name="TextBox 9"/>
          <p:cNvSpPr txBox="1"/>
          <p:nvPr/>
        </p:nvSpPr>
        <p:spPr>
          <a:xfrm>
            <a:off x="6096539" y="914104"/>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pPr algn="ctr"/>
            <a:r>
              <a:rPr lang="ru-RU" sz="2800" dirty="0">
                <a:latin typeface="Times New Roman" pitchFamily="18" charset="0"/>
              </a:rPr>
              <a:t>2025 год</a:t>
            </a:r>
          </a:p>
        </p:txBody>
      </p:sp>
      <p:sp>
        <p:nvSpPr>
          <p:cNvPr id="11" name="TextBox 10"/>
          <p:cNvSpPr txBox="1"/>
          <p:nvPr/>
        </p:nvSpPr>
        <p:spPr>
          <a:xfrm>
            <a:off x="1457617" y="878901"/>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2024 год</a:t>
            </a:r>
          </a:p>
        </p:txBody>
      </p:sp>
      <p:graphicFrame>
        <p:nvGraphicFramePr>
          <p:cNvPr id="12" name="Chart 1"/>
          <p:cNvGraphicFramePr/>
          <p:nvPr>
            <p:extLst>
              <p:ext uri="{D42A27DB-BD31-4B8C-83A1-F6EECF244321}">
                <p14:modId xmlns:p14="http://schemas.microsoft.com/office/powerpoint/2010/main" val="512883708"/>
              </p:ext>
            </p:extLst>
          </p:nvPr>
        </p:nvGraphicFramePr>
        <p:xfrm>
          <a:off x="-53970" y="1402697"/>
          <a:ext cx="4656990" cy="338948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
          <p:cNvGraphicFramePr/>
          <p:nvPr>
            <p:extLst>
              <p:ext uri="{D42A27DB-BD31-4B8C-83A1-F6EECF244321}">
                <p14:modId xmlns:p14="http://schemas.microsoft.com/office/powerpoint/2010/main" val="3116848820"/>
              </p:ext>
            </p:extLst>
          </p:nvPr>
        </p:nvGraphicFramePr>
        <p:xfrm>
          <a:off x="4402381" y="1435503"/>
          <a:ext cx="4460236" cy="3271996"/>
        </p:xfrm>
        <a:graphic>
          <a:graphicData uri="http://schemas.openxmlformats.org/drawingml/2006/chart">
            <c:chart xmlns:c="http://schemas.openxmlformats.org/drawingml/2006/chart" xmlns:r="http://schemas.openxmlformats.org/officeDocument/2006/relationships" r:id="rId5"/>
          </a:graphicData>
        </a:graphic>
      </p:graphicFrame>
      <p:sp>
        <p:nvSpPr>
          <p:cNvPr id="24"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37</a:t>
            </a:r>
          </a:p>
        </p:txBody>
      </p:sp>
      <p:grpSp>
        <p:nvGrpSpPr>
          <p:cNvPr id="36" name="Группа 35">
            <a:extLst>
              <a:ext uri="{FF2B5EF4-FFF2-40B4-BE49-F238E27FC236}">
                <a16:creationId xmlns:a16="http://schemas.microsoft.com/office/drawing/2014/main" id="{0D61FE2F-E28A-70DB-29FE-7B56469B4179}"/>
              </a:ext>
            </a:extLst>
          </p:cNvPr>
          <p:cNvGrpSpPr/>
          <p:nvPr/>
        </p:nvGrpSpPr>
        <p:grpSpPr>
          <a:xfrm>
            <a:off x="1936020" y="4938422"/>
            <a:ext cx="5705283" cy="876077"/>
            <a:chOff x="1260127" y="4917780"/>
            <a:chExt cx="5705283" cy="876077"/>
          </a:xfrm>
        </p:grpSpPr>
        <p:sp>
          <p:nvSpPr>
            <p:cNvPr id="25" name="Овал 24">
              <a:extLst>
                <a:ext uri="{FF2B5EF4-FFF2-40B4-BE49-F238E27FC236}">
                  <a16:creationId xmlns:a16="http://schemas.microsoft.com/office/drawing/2014/main" id="{5D98B48A-469A-5B95-96AE-1AA4695C1AE2}"/>
                </a:ext>
              </a:extLst>
            </p:cNvPr>
            <p:cNvSpPr/>
            <p:nvPr/>
          </p:nvSpPr>
          <p:spPr>
            <a:xfrm>
              <a:off x="4168551" y="5295082"/>
              <a:ext cx="342608" cy="187977"/>
            </a:xfrm>
            <a:prstGeom prst="ellipse">
              <a:avLst/>
            </a:prstGeom>
            <a:gradFill>
              <a:gsLst>
                <a:gs pos="100000">
                  <a:srgbClr val="00FFFA"/>
                </a:gs>
                <a:gs pos="0">
                  <a:srgbClr val="AFF3AF"/>
                </a:gs>
              </a:gsLst>
              <a:lin ang="2700000" scaled="1"/>
            </a:gra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6" name="Овал 25">
              <a:extLst>
                <a:ext uri="{FF2B5EF4-FFF2-40B4-BE49-F238E27FC236}">
                  <a16:creationId xmlns:a16="http://schemas.microsoft.com/office/drawing/2014/main" id="{13B22C4F-DB02-79DF-3E04-012D2A5B07A8}"/>
                </a:ext>
              </a:extLst>
            </p:cNvPr>
            <p:cNvSpPr/>
            <p:nvPr/>
          </p:nvSpPr>
          <p:spPr>
            <a:xfrm>
              <a:off x="1260127" y="5542833"/>
              <a:ext cx="342608" cy="187977"/>
            </a:xfrm>
            <a:prstGeom prst="ellipse">
              <a:avLst/>
            </a:prstGeom>
            <a:gradFill>
              <a:gsLst>
                <a:gs pos="44000">
                  <a:srgbClr val="F57E1B"/>
                </a:gs>
                <a:gs pos="100000">
                  <a:srgbClr val="F0720A"/>
                </a:gs>
                <a:gs pos="1000">
                  <a:srgbClr val="E06B0A"/>
                </a:gs>
              </a:gsLst>
              <a:lin ang="2700000" scaled="1"/>
            </a:gra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7" name="Овал 26">
              <a:extLst>
                <a:ext uri="{FF2B5EF4-FFF2-40B4-BE49-F238E27FC236}">
                  <a16:creationId xmlns:a16="http://schemas.microsoft.com/office/drawing/2014/main" id="{60C1BEEE-241F-242E-E7C3-1779575F7DA1}"/>
                </a:ext>
              </a:extLst>
            </p:cNvPr>
            <p:cNvSpPr/>
            <p:nvPr/>
          </p:nvSpPr>
          <p:spPr>
            <a:xfrm>
              <a:off x="1260127" y="5027633"/>
              <a:ext cx="342608" cy="187977"/>
            </a:xfrm>
            <a:prstGeom prst="ellipse">
              <a:avLst/>
            </a:prstGeom>
            <a:gradFill>
              <a:gsLst>
                <a:gs pos="100000">
                  <a:srgbClr val="C489FF"/>
                </a:gs>
                <a:gs pos="0">
                  <a:srgbClr val="9933FF"/>
                </a:gs>
              </a:gsLst>
              <a:lin ang="2700000" scaled="1"/>
            </a:gradFill>
            <a:ln>
              <a:noFill/>
            </a:ln>
            <a:effectLst/>
            <a:scene3d>
              <a:camera prst="orthographicFront">
                <a:rot lat="0" lon="0" rev="0"/>
              </a:camera>
              <a:lightRig rig="contrasting" dir="t">
                <a:rot lat="0" lon="0" rev="7800000"/>
              </a:lightRig>
            </a:scene3d>
            <a:sp3d>
              <a:bevelT w="139700" h="1397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TextBox 27">
              <a:extLst>
                <a:ext uri="{FF2B5EF4-FFF2-40B4-BE49-F238E27FC236}">
                  <a16:creationId xmlns:a16="http://schemas.microsoft.com/office/drawing/2014/main" id="{03CA4A86-1DEC-9A8C-C4DB-3E72FFC9CC88}"/>
                </a:ext>
              </a:extLst>
            </p:cNvPr>
            <p:cNvSpPr txBox="1"/>
            <p:nvPr/>
          </p:nvSpPr>
          <p:spPr>
            <a:xfrm>
              <a:off x="1665310" y="4917780"/>
              <a:ext cx="1649682" cy="338554"/>
            </a:xfrm>
            <a:prstGeom prst="rect">
              <a:avLst/>
            </a:prstGeom>
            <a:noFill/>
          </p:spPr>
          <p:txBody>
            <a:bodyPr wrap="none" rtlCol="0">
              <a:spAutoFit/>
            </a:bodyPr>
            <a:lstStyle/>
            <a:p>
              <a:r>
                <a:rPr lang="ru-RU" sz="1600" dirty="0">
                  <a:latin typeface="Times New Roman" panose="02020603050405020304" pitchFamily="18" charset="0"/>
                  <a:cs typeface="Times New Roman" panose="02020603050405020304" pitchFamily="18" charset="0"/>
                </a:rPr>
                <a:t>Благоустройство</a:t>
              </a:r>
            </a:p>
          </p:txBody>
        </p:sp>
        <p:sp>
          <p:nvSpPr>
            <p:cNvPr id="29" name="TextBox 28">
              <a:extLst>
                <a:ext uri="{FF2B5EF4-FFF2-40B4-BE49-F238E27FC236}">
                  <a16:creationId xmlns:a16="http://schemas.microsoft.com/office/drawing/2014/main" id="{A24DF812-861C-9431-BB4A-BDD61B6E1F9C}"/>
                </a:ext>
              </a:extLst>
            </p:cNvPr>
            <p:cNvSpPr txBox="1"/>
            <p:nvPr/>
          </p:nvSpPr>
          <p:spPr>
            <a:xfrm>
              <a:off x="4573217" y="5204279"/>
              <a:ext cx="2392193" cy="338554"/>
            </a:xfrm>
            <a:prstGeom prst="rect">
              <a:avLst/>
            </a:prstGeom>
            <a:noFill/>
          </p:spPr>
          <p:txBody>
            <a:bodyPr wrap="none" rtlCol="0">
              <a:spAutoFit/>
            </a:bodyPr>
            <a:lstStyle/>
            <a:p>
              <a:r>
                <a:rPr lang="ru-RU" sz="1600" dirty="0">
                  <a:latin typeface="Times New Roman" panose="02020603050405020304" pitchFamily="18" charset="0"/>
                  <a:cs typeface="Times New Roman" panose="02020603050405020304" pitchFamily="18" charset="0"/>
                </a:rPr>
                <a:t>Коммунальное хозяйство</a:t>
              </a:r>
            </a:p>
          </p:txBody>
        </p:sp>
        <p:sp>
          <p:nvSpPr>
            <p:cNvPr id="30" name="TextBox 29">
              <a:extLst>
                <a:ext uri="{FF2B5EF4-FFF2-40B4-BE49-F238E27FC236}">
                  <a16:creationId xmlns:a16="http://schemas.microsoft.com/office/drawing/2014/main" id="{BA57A4D6-4FB3-B4B1-A5DA-A4770E3AECC4}"/>
                </a:ext>
              </a:extLst>
            </p:cNvPr>
            <p:cNvSpPr txBox="1"/>
            <p:nvPr/>
          </p:nvSpPr>
          <p:spPr>
            <a:xfrm>
              <a:off x="1664793" y="5455303"/>
              <a:ext cx="2072683" cy="338554"/>
            </a:xfrm>
            <a:prstGeom prst="rect">
              <a:avLst/>
            </a:prstGeom>
            <a:noFill/>
          </p:spPr>
          <p:txBody>
            <a:bodyPr wrap="none" rtlCol="0">
              <a:spAutoFit/>
            </a:bodyPr>
            <a:lstStyle/>
            <a:p>
              <a:r>
                <a:rPr lang="ru-RU" sz="1600" dirty="0">
                  <a:latin typeface="Times New Roman" panose="02020603050405020304" pitchFamily="18" charset="0"/>
                  <a:cs typeface="Times New Roman" panose="02020603050405020304" pitchFamily="18" charset="0"/>
                </a:rPr>
                <a:t>Жилищное хозяйство</a:t>
              </a:r>
            </a:p>
          </p:txBody>
        </p:sp>
      </p:grpSp>
    </p:spTree>
    <p:extLst>
      <p:ext uri="{BB962C8B-B14F-4D97-AF65-F5344CB8AC3E}">
        <p14:creationId xmlns:p14="http://schemas.microsoft.com/office/powerpoint/2010/main" val="2227099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2">
                                            <p:graphicEl>
                                              <a:chart seriesIdx="-3" categoryIdx="-3" bldStep="gridLegend"/>
                                            </p:graphicEl>
                                          </p:spTgt>
                                        </p:tgtEl>
                                        <p:attrNameLst>
                                          <p:attrName>style.visibility</p:attrName>
                                        </p:attrNameLst>
                                      </p:cBhvr>
                                      <p:to>
                                        <p:strVal val="visible"/>
                                      </p:to>
                                    </p:set>
                                    <p:anim calcmode="lin" valueType="num">
                                      <p:cBhvr>
                                        <p:cTn id="7" dur="500" fill="hold"/>
                                        <p:tgtEl>
                                          <p:spTgt spid="12">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8" dur="500" fill="hold"/>
                                        <p:tgtEl>
                                          <p:spTgt spid="12">
                                            <p:graphicEl>
                                              <a:chart seriesIdx="-3" categoryIdx="-3" bldStep="gridLegend"/>
                                            </p:graphicEl>
                                          </p:spTgt>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12">
                                            <p:graphicEl>
                                              <a:chart seriesIdx="-4" categoryIdx="0" bldStep="category"/>
                                            </p:graphicEl>
                                          </p:spTgt>
                                        </p:tgtEl>
                                        <p:attrNameLst>
                                          <p:attrName>style.visibility</p:attrName>
                                        </p:attrNameLst>
                                      </p:cBhvr>
                                      <p:to>
                                        <p:strVal val="visible"/>
                                      </p:to>
                                    </p:set>
                                    <p:anim calcmode="lin" valueType="num">
                                      <p:cBhvr>
                                        <p:cTn id="11" dur="500" fill="hold"/>
                                        <p:tgtEl>
                                          <p:spTgt spid="12">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2" dur="500" fill="hold"/>
                                        <p:tgtEl>
                                          <p:spTgt spid="12">
                                            <p:graphicEl>
                                              <a:chart seriesIdx="-4" categoryIdx="0" bldStep="category"/>
                                            </p:graphicEl>
                                          </p:spTgt>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12">
                                            <p:graphicEl>
                                              <a:chart seriesIdx="-4" categoryIdx="1" bldStep="category"/>
                                            </p:graphicEl>
                                          </p:spTgt>
                                        </p:tgtEl>
                                        <p:attrNameLst>
                                          <p:attrName>style.visibility</p:attrName>
                                        </p:attrNameLst>
                                      </p:cBhvr>
                                      <p:to>
                                        <p:strVal val="visible"/>
                                      </p:to>
                                    </p:set>
                                    <p:anim calcmode="lin" valueType="num">
                                      <p:cBhvr>
                                        <p:cTn id="15" dur="500" fill="hold"/>
                                        <p:tgtEl>
                                          <p:spTgt spid="12">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16" dur="500" fill="hold"/>
                                        <p:tgtEl>
                                          <p:spTgt spid="12">
                                            <p:graphicEl>
                                              <a:chart seriesIdx="-4" categoryIdx="1" bldStep="category"/>
                                            </p:graphicEl>
                                          </p:spTgt>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700"/>
                                  </p:stCondLst>
                                  <p:childTnLst>
                                    <p:set>
                                      <p:cBhvr>
                                        <p:cTn id="18" dur="1" fill="hold">
                                          <p:stCondLst>
                                            <p:cond delay="0"/>
                                          </p:stCondLst>
                                        </p:cTn>
                                        <p:tgtEl>
                                          <p:spTgt spid="12">
                                            <p:graphicEl>
                                              <a:chart seriesIdx="-4" categoryIdx="2" bldStep="category"/>
                                            </p:graphicEl>
                                          </p:spTgt>
                                        </p:tgtEl>
                                        <p:attrNameLst>
                                          <p:attrName>style.visibility</p:attrName>
                                        </p:attrNameLst>
                                      </p:cBhvr>
                                      <p:to>
                                        <p:strVal val="visible"/>
                                      </p:to>
                                    </p:set>
                                    <p:anim calcmode="lin" valueType="num">
                                      <p:cBhvr>
                                        <p:cTn id="19" dur="500" fill="hold"/>
                                        <p:tgtEl>
                                          <p:spTgt spid="12">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20" dur="500" fill="hold"/>
                                        <p:tgtEl>
                                          <p:spTgt spid="12">
                                            <p:graphicEl>
                                              <a:chart seriesIdx="-4" categoryIdx="2" bldStep="category"/>
                                            </p:graphicEl>
                                          </p:spTgt>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3">
                                            <p:graphicEl>
                                              <a:chart seriesIdx="-3" categoryIdx="-3" bldStep="gridLegend"/>
                                            </p:graphicEl>
                                          </p:spTgt>
                                        </p:tgtEl>
                                        <p:attrNameLst>
                                          <p:attrName>style.visibility</p:attrName>
                                        </p:attrNameLst>
                                      </p:cBhvr>
                                      <p:to>
                                        <p:strVal val="visible"/>
                                      </p:to>
                                    </p:set>
                                    <p:anim calcmode="lin" valueType="num">
                                      <p:cBhvr>
                                        <p:cTn id="23" dur="500" fill="hold"/>
                                        <p:tgtEl>
                                          <p:spTgt spid="13">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24" dur="500" fill="hold"/>
                                        <p:tgtEl>
                                          <p:spTgt spid="13">
                                            <p:graphicEl>
                                              <a:chart seriesIdx="-3" categoryIdx="-3" bldStep="gridLegend"/>
                                            </p:graphicEl>
                                          </p:spTgt>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300"/>
                                  </p:stCondLst>
                                  <p:childTnLst>
                                    <p:set>
                                      <p:cBhvr>
                                        <p:cTn id="26" dur="1" fill="hold">
                                          <p:stCondLst>
                                            <p:cond delay="0"/>
                                          </p:stCondLst>
                                        </p:cTn>
                                        <p:tgtEl>
                                          <p:spTgt spid="13">
                                            <p:graphicEl>
                                              <a:chart seriesIdx="-4" categoryIdx="0" bldStep="category"/>
                                            </p:graphicEl>
                                          </p:spTgt>
                                        </p:tgtEl>
                                        <p:attrNameLst>
                                          <p:attrName>style.visibility</p:attrName>
                                        </p:attrNameLst>
                                      </p:cBhvr>
                                      <p:to>
                                        <p:strVal val="visible"/>
                                      </p:to>
                                    </p:set>
                                    <p:anim calcmode="lin" valueType="num">
                                      <p:cBhvr>
                                        <p:cTn id="27" dur="500" fill="hold"/>
                                        <p:tgtEl>
                                          <p:spTgt spid="13">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28" dur="500" fill="hold"/>
                                        <p:tgtEl>
                                          <p:spTgt spid="13">
                                            <p:graphicEl>
                                              <a:chart seriesIdx="-4" categoryIdx="0" bldStep="category"/>
                                            </p:graphicEl>
                                          </p:spTgt>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500"/>
                                  </p:stCondLst>
                                  <p:childTnLst>
                                    <p:set>
                                      <p:cBhvr>
                                        <p:cTn id="30" dur="1" fill="hold">
                                          <p:stCondLst>
                                            <p:cond delay="0"/>
                                          </p:stCondLst>
                                        </p:cTn>
                                        <p:tgtEl>
                                          <p:spTgt spid="13">
                                            <p:graphicEl>
                                              <a:chart seriesIdx="-4" categoryIdx="1" bldStep="category"/>
                                            </p:graphicEl>
                                          </p:spTgt>
                                        </p:tgtEl>
                                        <p:attrNameLst>
                                          <p:attrName>style.visibility</p:attrName>
                                        </p:attrNameLst>
                                      </p:cBhvr>
                                      <p:to>
                                        <p:strVal val="visible"/>
                                      </p:to>
                                    </p:set>
                                    <p:anim calcmode="lin" valueType="num">
                                      <p:cBhvr>
                                        <p:cTn id="31" dur="500" fill="hold"/>
                                        <p:tgtEl>
                                          <p:spTgt spid="13">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32" dur="500" fill="hold"/>
                                        <p:tgtEl>
                                          <p:spTgt spid="13">
                                            <p:graphicEl>
                                              <a:chart seriesIdx="-4" categoryIdx="1" bldStep="category"/>
                                            </p:graphicEl>
                                          </p:spTgt>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700"/>
                                  </p:stCondLst>
                                  <p:childTnLst>
                                    <p:set>
                                      <p:cBhvr>
                                        <p:cTn id="34" dur="1" fill="hold">
                                          <p:stCondLst>
                                            <p:cond delay="0"/>
                                          </p:stCondLst>
                                        </p:cTn>
                                        <p:tgtEl>
                                          <p:spTgt spid="13">
                                            <p:graphicEl>
                                              <a:chart seriesIdx="-4" categoryIdx="2" bldStep="category"/>
                                            </p:graphicEl>
                                          </p:spTgt>
                                        </p:tgtEl>
                                        <p:attrNameLst>
                                          <p:attrName>style.visibility</p:attrName>
                                        </p:attrNameLst>
                                      </p:cBhvr>
                                      <p:to>
                                        <p:strVal val="visible"/>
                                      </p:to>
                                    </p:set>
                                    <p:anim calcmode="lin" valueType="num">
                                      <p:cBhvr>
                                        <p:cTn id="35" dur="500" fill="hold"/>
                                        <p:tgtEl>
                                          <p:spTgt spid="13">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36" dur="500" fill="hold"/>
                                        <p:tgtEl>
                                          <p:spTgt spid="13">
                                            <p:graphicEl>
                                              <a:chart seriesIdx="-4" categoryIdx="2" bldStep="category"/>
                                            </p:graphic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Sub>
          <a:bldChart bld="category"/>
        </p:bldSub>
      </p:bldGraphic>
      <p:bldGraphic spid="13" grpId="0">
        <p:bldSub>
          <a:bldChart bld="category"/>
        </p:bldSub>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61" y="-16342"/>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2462" y="0"/>
            <a:ext cx="657225"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366093" y="55294"/>
            <a:ext cx="8342435" cy="36548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Расходы бюджета городского округа на социальную сферу</a:t>
            </a:r>
          </a:p>
        </p:txBody>
      </p:sp>
      <p:sp>
        <p:nvSpPr>
          <p:cNvPr id="9" name="TextBox 8"/>
          <p:cNvSpPr txBox="1"/>
          <p:nvPr/>
        </p:nvSpPr>
        <p:spPr>
          <a:xfrm>
            <a:off x="3043831" y="598051"/>
            <a:ext cx="2187967" cy="242372"/>
          </a:xfrm>
          <a:prstGeom prst="rect">
            <a:avLst/>
          </a:prstGeom>
          <a:noFill/>
        </p:spPr>
        <p:txBody>
          <a:bodyPr wrap="none" lIns="57148" tIns="28574" rIns="57148" bIns="28574">
            <a:spAutoFit/>
          </a:bodyPr>
          <a:lstStyle/>
          <a:p>
            <a:pPr fontAlgn="base">
              <a:spcBef>
                <a:spcPct val="0"/>
              </a:spcBef>
              <a:spcAft>
                <a:spcPct val="0"/>
              </a:spcAft>
              <a:defRPr/>
            </a:pPr>
            <a:r>
              <a:rPr lang="ru-RU" b="1" i="1" dirty="0">
                <a:latin typeface="Times New Roman" pitchFamily="18" charset="0"/>
                <a:cs typeface="Times New Roman" pitchFamily="18" charset="0"/>
              </a:rPr>
              <a:t>Структура социального блока</a:t>
            </a:r>
          </a:p>
        </p:txBody>
      </p:sp>
      <p:grpSp>
        <p:nvGrpSpPr>
          <p:cNvPr id="62" name="Группа 61"/>
          <p:cNvGrpSpPr/>
          <p:nvPr/>
        </p:nvGrpSpPr>
        <p:grpSpPr>
          <a:xfrm>
            <a:off x="803518" y="5850677"/>
            <a:ext cx="7216784" cy="800832"/>
            <a:chOff x="1022341" y="5285060"/>
            <a:chExt cx="7216784" cy="800832"/>
          </a:xfrm>
        </p:grpSpPr>
        <p:grpSp>
          <p:nvGrpSpPr>
            <p:cNvPr id="10" name="Группа 9"/>
            <p:cNvGrpSpPr/>
            <p:nvPr/>
          </p:nvGrpSpPr>
          <p:grpSpPr>
            <a:xfrm>
              <a:off x="1022341" y="5285060"/>
              <a:ext cx="3273434" cy="366713"/>
              <a:chOff x="4475931" y="2164679"/>
              <a:chExt cx="4364578" cy="488951"/>
            </a:xfrm>
          </p:grpSpPr>
          <p:sp>
            <p:nvSpPr>
              <p:cNvPr id="52" name="AutoShape 4"/>
              <p:cNvSpPr>
                <a:spLocks noChangeArrowheads="1"/>
              </p:cNvSpPr>
              <p:nvPr/>
            </p:nvSpPr>
            <p:spPr bwMode="gray">
              <a:xfrm>
                <a:off x="4714056" y="2164679"/>
                <a:ext cx="4126453" cy="488951"/>
              </a:xfrm>
              <a:prstGeom prst="roundRect">
                <a:avLst>
                  <a:gd name="adj" fmla="val 16667"/>
                </a:avLst>
              </a:prstGeom>
              <a:gradFill rotWithShape="1">
                <a:gsLst>
                  <a:gs pos="0">
                    <a:srgbClr val="DDDDDD"/>
                  </a:gs>
                  <a:gs pos="50000">
                    <a:srgbClr val="DDDDDD">
                      <a:gamma/>
                      <a:tint val="38039"/>
                      <a:invGamma/>
                    </a:srgbClr>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ru-RU" altLang="zh-CN" kern="0" dirty="0">
                    <a:solidFill>
                      <a:sysClr val="windowText" lastClr="000000"/>
                    </a:solidFill>
                  </a:rPr>
                  <a:t>      </a:t>
                </a:r>
                <a:r>
                  <a:rPr lang="ru-RU" altLang="zh-CN" sz="1600" b="1" i="1" kern="0" dirty="0">
                    <a:solidFill>
                      <a:sysClr val="windowText" lastClr="000000"/>
                    </a:solidFill>
                    <a:latin typeface="Times New Roman" pitchFamily="18" charset="0"/>
                    <a:cs typeface="Times New Roman" pitchFamily="18" charset="0"/>
                  </a:rPr>
                  <a:t>Образование</a:t>
                </a:r>
                <a:endParaRPr lang="zh-CN" altLang="en-US" sz="1600" b="1" i="1" kern="0" dirty="0">
                  <a:solidFill>
                    <a:sysClr val="windowText" lastClr="000000"/>
                  </a:solidFill>
                  <a:latin typeface="Times New Roman" pitchFamily="18" charset="0"/>
                  <a:cs typeface="Times New Roman" pitchFamily="18" charset="0"/>
                </a:endParaRPr>
              </a:p>
            </p:txBody>
          </p:sp>
          <p:sp>
            <p:nvSpPr>
              <p:cNvPr id="53" name="AutoShape 10"/>
              <p:cNvSpPr>
                <a:spLocks noChangeArrowheads="1"/>
              </p:cNvSpPr>
              <p:nvPr/>
            </p:nvSpPr>
            <p:spPr bwMode="gray">
              <a:xfrm rot="5400000">
                <a:off x="4475931" y="2164680"/>
                <a:ext cx="488950" cy="488950"/>
              </a:xfrm>
              <a:prstGeom prst="diamond">
                <a:avLst/>
              </a:prstGeom>
              <a:solidFill>
                <a:srgbClr val="FF6600"/>
              </a:solidFill>
              <a:ln w="19050">
                <a:solidFill>
                  <a:srgbClr val="F8F8F8"/>
                </a:solidFill>
                <a:miter lim="800000"/>
                <a:headEnd/>
                <a:tailEnd/>
              </a:ln>
              <a:effectLst>
                <a:outerShdw sy="50000" rotWithShape="0">
                  <a:srgbClr val="000000">
                    <a:alpha val="50000"/>
                  </a:srgbClr>
                </a:outerShdw>
              </a:effectLst>
            </p:spPr>
            <p:txBody>
              <a:bodyPr wrap="none" anchor="ctr"/>
              <a:lstStyle/>
              <a:p>
                <a:pPr>
                  <a:defRPr/>
                </a:pPr>
                <a:endParaRPr lang="zh-CN" altLang="en-US" kern="0">
                  <a:solidFill>
                    <a:sysClr val="windowText" lastClr="000000"/>
                  </a:solidFill>
                </a:endParaRPr>
              </a:p>
            </p:txBody>
          </p:sp>
        </p:grpSp>
        <p:grpSp>
          <p:nvGrpSpPr>
            <p:cNvPr id="11" name="Группа 10"/>
            <p:cNvGrpSpPr/>
            <p:nvPr/>
          </p:nvGrpSpPr>
          <p:grpSpPr>
            <a:xfrm>
              <a:off x="1026188" y="5675696"/>
              <a:ext cx="3269586" cy="403028"/>
              <a:chOff x="4475931" y="3083445"/>
              <a:chExt cx="4359449" cy="537369"/>
            </a:xfrm>
          </p:grpSpPr>
          <p:sp>
            <p:nvSpPr>
              <p:cNvPr id="50" name="AutoShape 3"/>
              <p:cNvSpPr>
                <a:spLocks noChangeArrowheads="1"/>
              </p:cNvSpPr>
              <p:nvPr/>
            </p:nvSpPr>
            <p:spPr bwMode="gray">
              <a:xfrm>
                <a:off x="4720406" y="3083445"/>
                <a:ext cx="4114974" cy="537369"/>
              </a:xfrm>
              <a:prstGeom prst="roundRect">
                <a:avLst>
                  <a:gd name="adj" fmla="val 16667"/>
                </a:avLst>
              </a:prstGeom>
              <a:gradFill rotWithShape="1">
                <a:gsLst>
                  <a:gs pos="0">
                    <a:srgbClr val="DDDDDD"/>
                  </a:gs>
                  <a:gs pos="50000">
                    <a:srgbClr val="DDDDDD">
                      <a:gamma/>
                      <a:tint val="38039"/>
                      <a:invGamma/>
                    </a:srgbClr>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ru-RU" altLang="zh-CN" kern="0" dirty="0">
                    <a:solidFill>
                      <a:sysClr val="windowText" lastClr="000000"/>
                    </a:solidFill>
                  </a:rPr>
                  <a:t>       </a:t>
                </a:r>
                <a:r>
                  <a:rPr lang="ru-RU" altLang="zh-CN" sz="1600" b="1" i="1" kern="0" dirty="0">
                    <a:solidFill>
                      <a:sysClr val="windowText" lastClr="000000"/>
                    </a:solidFill>
                    <a:latin typeface="Times New Roman" pitchFamily="18" charset="0"/>
                    <a:cs typeface="Times New Roman" pitchFamily="18" charset="0"/>
                  </a:rPr>
                  <a:t>Культура, кинематография</a:t>
                </a:r>
                <a:endParaRPr lang="zh-CN" altLang="en-US" sz="1600" b="1" i="1" kern="0" dirty="0">
                  <a:solidFill>
                    <a:sysClr val="windowText" lastClr="000000"/>
                  </a:solidFill>
                  <a:latin typeface="Times New Roman" pitchFamily="18" charset="0"/>
                  <a:cs typeface="Times New Roman" pitchFamily="18" charset="0"/>
                </a:endParaRPr>
              </a:p>
            </p:txBody>
          </p:sp>
          <p:sp>
            <p:nvSpPr>
              <p:cNvPr id="51" name="AutoShape 11"/>
              <p:cNvSpPr>
                <a:spLocks noChangeArrowheads="1"/>
              </p:cNvSpPr>
              <p:nvPr/>
            </p:nvSpPr>
            <p:spPr bwMode="gray">
              <a:xfrm rot="5400000">
                <a:off x="4475931" y="3107655"/>
                <a:ext cx="488950" cy="488950"/>
              </a:xfrm>
              <a:prstGeom prst="diamond">
                <a:avLst/>
              </a:prstGeom>
              <a:solidFill>
                <a:srgbClr val="FFC000"/>
              </a:solidFill>
              <a:ln w="19050">
                <a:solidFill>
                  <a:srgbClr val="F8F8F8"/>
                </a:solidFill>
                <a:miter lim="800000"/>
                <a:headEnd/>
                <a:tailEnd/>
              </a:ln>
              <a:effectLst>
                <a:outerShdw sy="50000" rotWithShape="0">
                  <a:srgbClr val="000000">
                    <a:alpha val="50000"/>
                  </a:srgbClr>
                </a:outerShdw>
              </a:effectLst>
            </p:spPr>
            <p:txBody>
              <a:bodyPr wrap="none" anchor="ctr"/>
              <a:lstStyle/>
              <a:p>
                <a:pPr>
                  <a:defRPr/>
                </a:pPr>
                <a:endParaRPr lang="zh-CN" altLang="en-US" kern="0">
                  <a:solidFill>
                    <a:sysClr val="windowText" lastClr="000000"/>
                  </a:solidFill>
                </a:endParaRPr>
              </a:p>
            </p:txBody>
          </p:sp>
        </p:grpSp>
        <p:grpSp>
          <p:nvGrpSpPr>
            <p:cNvPr id="12" name="Группа 11"/>
            <p:cNvGrpSpPr/>
            <p:nvPr/>
          </p:nvGrpSpPr>
          <p:grpSpPr>
            <a:xfrm>
              <a:off x="4824041" y="5319761"/>
              <a:ext cx="3415084" cy="366713"/>
              <a:chOff x="4475931" y="4041104"/>
              <a:chExt cx="4553445" cy="488951"/>
            </a:xfrm>
          </p:grpSpPr>
          <p:sp>
            <p:nvSpPr>
              <p:cNvPr id="48" name="AutoShape 13"/>
              <p:cNvSpPr>
                <a:spLocks noChangeArrowheads="1"/>
              </p:cNvSpPr>
              <p:nvPr/>
            </p:nvSpPr>
            <p:spPr bwMode="gray">
              <a:xfrm>
                <a:off x="4714056" y="4041104"/>
                <a:ext cx="4315320" cy="488951"/>
              </a:xfrm>
              <a:prstGeom prst="roundRect">
                <a:avLst>
                  <a:gd name="adj" fmla="val 16667"/>
                </a:avLst>
              </a:prstGeom>
              <a:gradFill rotWithShape="1">
                <a:gsLst>
                  <a:gs pos="0">
                    <a:srgbClr val="DDDDDD"/>
                  </a:gs>
                  <a:gs pos="50000">
                    <a:srgbClr val="DDDDDD">
                      <a:gamma/>
                      <a:tint val="38039"/>
                      <a:invGamma/>
                    </a:srgbClr>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vl="0">
                  <a:defRPr/>
                </a:pPr>
                <a:r>
                  <a:rPr lang="ru-RU" altLang="zh-CN" kern="0" dirty="0">
                    <a:solidFill>
                      <a:sysClr val="windowText" lastClr="000000"/>
                    </a:solidFill>
                  </a:rPr>
                  <a:t>     </a:t>
                </a:r>
                <a:r>
                  <a:rPr lang="ru-RU" altLang="zh-CN" sz="1600" b="1" i="1" kern="0" dirty="0">
                    <a:solidFill>
                      <a:sysClr val="windowText" lastClr="000000"/>
                    </a:solidFill>
                    <a:latin typeface="Times New Roman" pitchFamily="18" charset="0"/>
                    <a:cs typeface="Times New Roman" pitchFamily="18" charset="0"/>
                  </a:rPr>
                  <a:t>Физическая культура и спорт</a:t>
                </a:r>
                <a:endParaRPr lang="zh-CN" altLang="en-US" sz="1600" b="1" i="1" kern="0" dirty="0">
                  <a:solidFill>
                    <a:sysClr val="windowText" lastClr="000000"/>
                  </a:solidFill>
                  <a:latin typeface="Times New Roman" pitchFamily="18" charset="0"/>
                  <a:cs typeface="Times New Roman" pitchFamily="18" charset="0"/>
                </a:endParaRPr>
              </a:p>
            </p:txBody>
          </p:sp>
          <p:sp>
            <p:nvSpPr>
              <p:cNvPr id="49" name="AutoShape 14"/>
              <p:cNvSpPr>
                <a:spLocks noChangeArrowheads="1"/>
              </p:cNvSpPr>
              <p:nvPr/>
            </p:nvSpPr>
            <p:spPr bwMode="gray">
              <a:xfrm rot="5400000">
                <a:off x="4475931" y="4041105"/>
                <a:ext cx="488950" cy="488950"/>
              </a:xfrm>
              <a:prstGeom prst="diamond">
                <a:avLst/>
              </a:prstGeom>
              <a:solidFill>
                <a:srgbClr val="00BAE6"/>
              </a:solidFill>
              <a:ln w="19050">
                <a:solidFill>
                  <a:srgbClr val="F8F8F8"/>
                </a:solidFill>
                <a:miter lim="800000"/>
                <a:headEnd/>
                <a:tailEnd/>
              </a:ln>
              <a:effectLst>
                <a:outerShdw sy="50000" rotWithShape="0">
                  <a:srgbClr val="000000">
                    <a:alpha val="50000"/>
                  </a:srgbClr>
                </a:outerShdw>
              </a:effectLst>
            </p:spPr>
            <p:txBody>
              <a:bodyPr wrap="none" anchor="ctr"/>
              <a:lstStyle/>
              <a:p>
                <a:pPr>
                  <a:defRPr/>
                </a:pPr>
                <a:endParaRPr lang="zh-CN" altLang="en-US" kern="0">
                  <a:solidFill>
                    <a:sysClr val="windowText" lastClr="000000"/>
                  </a:solidFill>
                </a:endParaRPr>
              </a:p>
            </p:txBody>
          </p:sp>
        </p:grpSp>
        <p:grpSp>
          <p:nvGrpSpPr>
            <p:cNvPr id="13" name="Группа 12"/>
            <p:cNvGrpSpPr/>
            <p:nvPr/>
          </p:nvGrpSpPr>
          <p:grpSpPr>
            <a:xfrm>
              <a:off x="4834451" y="5710250"/>
              <a:ext cx="3404674" cy="375642"/>
              <a:chOff x="4475931" y="4972174"/>
              <a:chExt cx="4539565" cy="500856"/>
            </a:xfrm>
          </p:grpSpPr>
          <p:sp>
            <p:nvSpPr>
              <p:cNvPr id="46" name="AutoShape 12"/>
              <p:cNvSpPr>
                <a:spLocks noChangeArrowheads="1"/>
              </p:cNvSpPr>
              <p:nvPr/>
            </p:nvSpPr>
            <p:spPr bwMode="gray">
              <a:xfrm>
                <a:off x="4714056" y="4972174"/>
                <a:ext cx="4301440" cy="500856"/>
              </a:xfrm>
              <a:prstGeom prst="roundRect">
                <a:avLst>
                  <a:gd name="adj" fmla="val 16667"/>
                </a:avLst>
              </a:prstGeom>
              <a:gradFill rotWithShape="1">
                <a:gsLst>
                  <a:gs pos="0">
                    <a:srgbClr val="DDDDDD"/>
                  </a:gs>
                  <a:gs pos="50000">
                    <a:srgbClr val="DDDDDD">
                      <a:gamma/>
                      <a:tint val="38039"/>
                      <a:invGamma/>
                    </a:srgbClr>
                  </a:gs>
                  <a:gs pos="100000">
                    <a:srgbClr val="DDDDDD"/>
                  </a:gs>
                </a:gsLst>
                <a:lin ang="2700000" scaled="1"/>
              </a:gradFill>
              <a:ln w="15875">
                <a:solidFill>
                  <a:srgbClr val="B2B2B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r>
                  <a:rPr lang="ru-RU" altLang="zh-CN" kern="0" dirty="0">
                    <a:solidFill>
                      <a:sysClr val="windowText" lastClr="000000"/>
                    </a:solidFill>
                  </a:rPr>
                  <a:t>      </a:t>
                </a:r>
                <a:r>
                  <a:rPr lang="ru-RU" altLang="zh-CN" sz="1600" b="1" i="1" kern="0" dirty="0">
                    <a:solidFill>
                      <a:sysClr val="windowText" lastClr="000000"/>
                    </a:solidFill>
                    <a:latin typeface="Times New Roman" pitchFamily="18" charset="0"/>
                    <a:cs typeface="Times New Roman" pitchFamily="18" charset="0"/>
                  </a:rPr>
                  <a:t>Социальная политика</a:t>
                </a:r>
                <a:endParaRPr lang="zh-CN" altLang="en-US" sz="1600" b="1" i="1" kern="0" dirty="0">
                  <a:solidFill>
                    <a:sysClr val="windowText" lastClr="000000"/>
                  </a:solidFill>
                  <a:latin typeface="Times New Roman" pitchFamily="18" charset="0"/>
                  <a:cs typeface="Times New Roman" pitchFamily="18" charset="0"/>
                </a:endParaRPr>
              </a:p>
            </p:txBody>
          </p:sp>
          <p:sp>
            <p:nvSpPr>
              <p:cNvPr id="47" name="AutoShape 15"/>
              <p:cNvSpPr>
                <a:spLocks noChangeArrowheads="1"/>
              </p:cNvSpPr>
              <p:nvPr/>
            </p:nvSpPr>
            <p:spPr bwMode="gray">
              <a:xfrm rot="5400000">
                <a:off x="4475931" y="4984080"/>
                <a:ext cx="488950" cy="488950"/>
              </a:xfrm>
              <a:prstGeom prst="diamond">
                <a:avLst/>
              </a:prstGeom>
              <a:solidFill>
                <a:srgbClr val="893BC3"/>
              </a:solidFill>
              <a:ln w="19050">
                <a:solidFill>
                  <a:srgbClr val="F8F8F8"/>
                </a:solidFill>
                <a:miter lim="800000"/>
                <a:headEnd/>
                <a:tailEnd/>
              </a:ln>
              <a:effectLst>
                <a:outerShdw sy="50000" rotWithShape="0">
                  <a:srgbClr val="000000">
                    <a:alpha val="50000"/>
                  </a:srgbClr>
                </a:outerShdw>
              </a:effectLst>
            </p:spPr>
            <p:txBody>
              <a:bodyPr wrap="none" anchor="ctr"/>
              <a:lstStyle/>
              <a:p>
                <a:pPr>
                  <a:defRPr/>
                </a:pPr>
                <a:endParaRPr lang="zh-CN" altLang="en-US" kern="0">
                  <a:solidFill>
                    <a:sysClr val="windowText" lastClr="000000"/>
                  </a:solidFill>
                </a:endParaRPr>
              </a:p>
            </p:txBody>
          </p:sp>
        </p:grpSp>
      </p:grpSp>
      <p:sp>
        <p:nvSpPr>
          <p:cNvPr id="54"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38</a:t>
            </a:r>
          </a:p>
        </p:txBody>
      </p:sp>
      <p:grpSp>
        <p:nvGrpSpPr>
          <p:cNvPr id="3" name="Группа 2"/>
          <p:cNvGrpSpPr/>
          <p:nvPr/>
        </p:nvGrpSpPr>
        <p:grpSpPr>
          <a:xfrm>
            <a:off x="4717126" y="1234447"/>
            <a:ext cx="3732706" cy="4405852"/>
            <a:chOff x="470248" y="978817"/>
            <a:chExt cx="3732706" cy="4405852"/>
          </a:xfrm>
        </p:grpSpPr>
        <p:sp>
          <p:nvSpPr>
            <p:cNvPr id="15" name="TextBox 14"/>
            <p:cNvSpPr txBox="1"/>
            <p:nvPr/>
          </p:nvSpPr>
          <p:spPr>
            <a:xfrm>
              <a:off x="1662824" y="978817"/>
              <a:ext cx="1256750" cy="427038"/>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400" dirty="0">
                  <a:latin typeface="Times New Roman" pitchFamily="18" charset="0"/>
                </a:rPr>
                <a:t>2025 год</a:t>
              </a:r>
            </a:p>
          </p:txBody>
        </p:sp>
        <p:grpSp>
          <p:nvGrpSpPr>
            <p:cNvPr id="36" name="Group 5"/>
            <p:cNvGrpSpPr>
              <a:grpSpLocks/>
            </p:cNvGrpSpPr>
            <p:nvPr/>
          </p:nvGrpSpPr>
          <p:grpSpPr bwMode="auto">
            <a:xfrm>
              <a:off x="722576" y="1535775"/>
              <a:ext cx="2857500" cy="306897"/>
              <a:chOff x="406" y="980"/>
              <a:chExt cx="2330" cy="294"/>
            </a:xfrm>
            <a:gradFill>
              <a:gsLst>
                <a:gs pos="0">
                  <a:srgbClr val="ABFFEF"/>
                </a:gs>
                <a:gs pos="100000">
                  <a:srgbClr val="00FFCC"/>
                </a:gs>
              </a:gsLst>
              <a:lin ang="18900000" scaled="1"/>
            </a:gradFill>
          </p:grpSpPr>
          <p:sp>
            <p:nvSpPr>
              <p:cNvPr id="43" name="AutoShape 6"/>
              <p:cNvSpPr>
                <a:spLocks noChangeArrowheads="1"/>
              </p:cNvSpPr>
              <p:nvPr/>
            </p:nvSpPr>
            <p:spPr bwMode="gray">
              <a:xfrm>
                <a:off x="406" y="980"/>
                <a:ext cx="2330" cy="294"/>
              </a:xfrm>
              <a:prstGeom prst="roundRect">
                <a:avLst>
                  <a:gd name="adj" fmla="val 50000"/>
                </a:avLst>
              </a:prstGeom>
              <a:grpFill/>
              <a:ln w="12700">
                <a:solidFill>
                  <a:srgbClr val="1DA5D5"/>
                </a:solidFill>
                <a:round/>
                <a:headEnd/>
                <a:tailEnd/>
              </a:ln>
              <a:effectLst>
                <a:outerShdw dist="53882" dir="2700000" algn="ctr" rotWithShape="0">
                  <a:srgbClr val="292929">
                    <a:alpha val="50000"/>
                  </a:srgbClr>
                </a:outerShdw>
              </a:effectLst>
            </p:spPr>
            <p:txBody>
              <a:bodyPr wrap="none" anchor="ctr"/>
              <a:lstStyle/>
              <a:p>
                <a:pPr>
                  <a:defRPr/>
                </a:pPr>
                <a:endParaRPr lang="zh-CN" altLang="en-US" kern="0"/>
              </a:p>
            </p:txBody>
          </p:sp>
          <p:sp>
            <p:nvSpPr>
              <p:cNvPr id="44" name="AutoShape 7"/>
              <p:cNvSpPr>
                <a:spLocks noChangeArrowheads="1"/>
              </p:cNvSpPr>
              <p:nvPr/>
            </p:nvSpPr>
            <p:spPr bwMode="gray">
              <a:xfrm flipH="1">
                <a:off x="2620" y="1005"/>
                <a:ext cx="104" cy="246"/>
              </a:xfrm>
              <a:prstGeom prst="moon">
                <a:avLst>
                  <a:gd name="adj" fmla="val 22032"/>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p>
            </p:txBody>
          </p:sp>
          <p:sp>
            <p:nvSpPr>
              <p:cNvPr id="45" name="AutoShape 8"/>
              <p:cNvSpPr>
                <a:spLocks noChangeArrowheads="1"/>
              </p:cNvSpPr>
              <p:nvPr/>
            </p:nvSpPr>
            <p:spPr bwMode="gray">
              <a:xfrm>
                <a:off x="420" y="1006"/>
                <a:ext cx="104" cy="242"/>
              </a:xfrm>
              <a:prstGeom prst="moon">
                <a:avLst>
                  <a:gd name="adj" fmla="val 22032"/>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p>
            </p:txBody>
          </p:sp>
        </p:grpSp>
        <p:sp>
          <p:nvSpPr>
            <p:cNvPr id="38" name="TextBox 37"/>
            <p:cNvSpPr txBox="1"/>
            <p:nvPr/>
          </p:nvSpPr>
          <p:spPr>
            <a:xfrm>
              <a:off x="947748" y="1504118"/>
              <a:ext cx="2492477"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Социальная сфера 53,1 %</a:t>
              </a:r>
            </a:p>
          </p:txBody>
        </p:sp>
        <p:grpSp>
          <p:nvGrpSpPr>
            <p:cNvPr id="69" name="Группа 68"/>
            <p:cNvGrpSpPr/>
            <p:nvPr/>
          </p:nvGrpSpPr>
          <p:grpSpPr>
            <a:xfrm>
              <a:off x="470248" y="2246696"/>
              <a:ext cx="3732706" cy="3137973"/>
              <a:chOff x="3417727" y="1155801"/>
              <a:chExt cx="5367403" cy="4684591"/>
            </a:xfrm>
          </p:grpSpPr>
          <p:grpSp>
            <p:nvGrpSpPr>
              <p:cNvPr id="70" name="组合 12"/>
              <p:cNvGrpSpPr/>
              <p:nvPr/>
            </p:nvGrpSpPr>
            <p:grpSpPr>
              <a:xfrm rot="60000" flipH="1" flipV="1">
                <a:off x="5813490" y="2813321"/>
                <a:ext cx="2971640" cy="2738758"/>
                <a:chOff x="3376858" y="1888354"/>
                <a:chExt cx="2182214" cy="2011198"/>
              </a:xfrm>
            </p:grpSpPr>
            <p:sp>
              <p:nvSpPr>
                <p:cNvPr id="80" name="等腰三角形 13"/>
                <p:cNvSpPr/>
                <p:nvPr/>
              </p:nvSpPr>
              <p:spPr>
                <a:xfrm rot="8037778">
                  <a:off x="3819004" y="2159485"/>
                  <a:ext cx="1590963" cy="1889172"/>
                </a:xfrm>
                <a:prstGeom prst="triangle">
                  <a:avLst/>
                </a:prstGeom>
                <a:gradFill flip="none" rotWithShape="1">
                  <a:gsLst>
                    <a:gs pos="0">
                      <a:srgbClr val="C39AD3"/>
                    </a:gs>
                    <a:gs pos="49000">
                      <a:srgbClr val="9F5FB9"/>
                    </a:gs>
                    <a:gs pos="50000">
                      <a:srgbClr val="C39AD3"/>
                    </a:gs>
                    <a:gs pos="100000">
                      <a:srgbClr val="C39AD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14"/>
                <p:cNvSpPr/>
                <p:nvPr/>
              </p:nvSpPr>
              <p:spPr>
                <a:xfrm rot="10737778">
                  <a:off x="3376858" y="1888354"/>
                  <a:ext cx="1114659" cy="1114985"/>
                </a:xfrm>
                <a:prstGeom prst="rect">
                  <a:avLst/>
                </a:prstGeom>
                <a:solidFill>
                  <a:srgbClr val="9C56B9"/>
                </a:solidFill>
                <a:ln>
                  <a:solidFill>
                    <a:srgbClr val="9C56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5"/>
              <p:cNvGrpSpPr/>
              <p:nvPr/>
            </p:nvGrpSpPr>
            <p:grpSpPr>
              <a:xfrm rot="60000">
                <a:off x="3417727" y="1525922"/>
                <a:ext cx="2942884" cy="2668938"/>
                <a:chOff x="3244602" y="1892940"/>
                <a:chExt cx="2161098" cy="1959925"/>
              </a:xfrm>
            </p:grpSpPr>
            <p:sp>
              <p:nvSpPr>
                <p:cNvPr id="78" name="等腰三角形 1"/>
                <p:cNvSpPr/>
                <p:nvPr/>
              </p:nvSpPr>
              <p:spPr>
                <a:xfrm rot="8037778">
                  <a:off x="3691785" y="2138951"/>
                  <a:ext cx="1538657" cy="1889172"/>
                </a:xfrm>
                <a:prstGeom prst="triangle">
                  <a:avLst/>
                </a:prstGeom>
                <a:gradFill flip="none" rotWithShape="1">
                  <a:gsLst>
                    <a:gs pos="0">
                      <a:srgbClr val="FFAA8B"/>
                    </a:gs>
                    <a:gs pos="50000">
                      <a:srgbClr val="EE7346"/>
                    </a:gs>
                    <a:gs pos="49000">
                      <a:srgbClr val="FF4605"/>
                    </a:gs>
                    <a:gs pos="100000">
                      <a:srgbClr val="FFAA8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3"/>
                <p:cNvSpPr/>
                <p:nvPr/>
              </p:nvSpPr>
              <p:spPr>
                <a:xfrm rot="10737778">
                  <a:off x="3244602" y="1892940"/>
                  <a:ext cx="1075644" cy="1075645"/>
                </a:xfrm>
                <a:prstGeom prst="rect">
                  <a:avLst/>
                </a:prstGeom>
                <a:solidFill>
                  <a:srgbClr val="DC3C00"/>
                </a:solidFill>
                <a:ln>
                  <a:solidFill>
                    <a:srgbClr val="DC3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6"/>
              <p:cNvGrpSpPr/>
              <p:nvPr/>
            </p:nvGrpSpPr>
            <p:grpSpPr>
              <a:xfrm rot="21540000" flipH="1">
                <a:off x="5325087" y="1155801"/>
                <a:ext cx="2773860" cy="2947246"/>
                <a:chOff x="3232014" y="1851523"/>
                <a:chExt cx="2036974" cy="2164300"/>
              </a:xfrm>
            </p:grpSpPr>
            <p:sp>
              <p:nvSpPr>
                <p:cNvPr id="76" name="等腰三角形 7"/>
                <p:cNvSpPr/>
                <p:nvPr/>
              </p:nvSpPr>
              <p:spPr>
                <a:xfrm rot="8100000">
                  <a:off x="3676956" y="2126651"/>
                  <a:ext cx="1592032" cy="1889172"/>
                </a:xfrm>
                <a:prstGeom prst="triangle">
                  <a:avLst/>
                </a:prstGeom>
                <a:gradFill flip="none" rotWithShape="1">
                  <a:gsLst>
                    <a:gs pos="0">
                      <a:srgbClr val="FED895"/>
                    </a:gs>
                    <a:gs pos="50000">
                      <a:srgbClr val="FDB739"/>
                    </a:gs>
                    <a:gs pos="49000">
                      <a:srgbClr val="FED895"/>
                    </a:gs>
                    <a:gs pos="100000">
                      <a:srgbClr val="FED89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8"/>
                <p:cNvSpPr/>
                <p:nvPr/>
              </p:nvSpPr>
              <p:spPr>
                <a:xfrm rot="10737778">
                  <a:off x="3232014" y="1851523"/>
                  <a:ext cx="1138681" cy="1095051"/>
                </a:xfrm>
                <a:prstGeom prst="rect">
                  <a:avLst/>
                </a:prstGeom>
                <a:solidFill>
                  <a:srgbClr val="F49D00"/>
                </a:solidFill>
                <a:ln>
                  <a:solidFill>
                    <a:srgbClr val="F49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9"/>
              <p:cNvGrpSpPr/>
              <p:nvPr/>
            </p:nvGrpSpPr>
            <p:grpSpPr>
              <a:xfrm rot="16260000">
                <a:off x="3950043" y="3033359"/>
                <a:ext cx="2949094" cy="2664972"/>
                <a:chOff x="3398533" y="1893366"/>
                <a:chExt cx="2165656" cy="1957012"/>
              </a:xfrm>
            </p:grpSpPr>
            <p:sp>
              <p:nvSpPr>
                <p:cNvPr id="74" name="等腰三角形 10"/>
                <p:cNvSpPr/>
                <p:nvPr/>
              </p:nvSpPr>
              <p:spPr>
                <a:xfrm rot="8037778">
                  <a:off x="3854699" y="2140889"/>
                  <a:ext cx="1529807" cy="1889172"/>
                </a:xfrm>
                <a:prstGeom prst="triangle">
                  <a:avLst/>
                </a:prstGeom>
                <a:gradFill flip="none" rotWithShape="1">
                  <a:gsLst>
                    <a:gs pos="0">
                      <a:srgbClr val="82CAFF"/>
                    </a:gs>
                    <a:gs pos="50000">
                      <a:srgbClr val="2FA6FF"/>
                    </a:gs>
                    <a:gs pos="49000">
                      <a:srgbClr val="82CAFF"/>
                    </a:gs>
                    <a:gs pos="100000">
                      <a:srgbClr val="82CA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11"/>
                <p:cNvSpPr/>
                <p:nvPr/>
              </p:nvSpPr>
              <p:spPr>
                <a:xfrm rot="10737778">
                  <a:off x="3398533" y="1893366"/>
                  <a:ext cx="1070137" cy="1070137"/>
                </a:xfrm>
                <a:prstGeom prst="rect">
                  <a:avLst/>
                </a:prstGeom>
                <a:solidFill>
                  <a:srgbClr val="0072C5"/>
                </a:solidFill>
                <a:ln>
                  <a:solidFill>
                    <a:srgbClr val="007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5" name="TextBox 94"/>
            <p:cNvSpPr txBox="1"/>
            <p:nvPr/>
          </p:nvSpPr>
          <p:spPr>
            <a:xfrm>
              <a:off x="490091" y="2752590"/>
              <a:ext cx="880348" cy="334705"/>
            </a:xfrm>
            <a:prstGeom prst="rect">
              <a:avLst/>
            </a:prstGeom>
            <a:noFill/>
          </p:spPr>
          <p:txBody>
            <a:bodyPr wrap="square" lIns="57148" tIns="28574" rIns="57148" bIns="28574" rtlCol="0">
              <a:spAutoFit/>
            </a:bodyPr>
            <a:lstStyle/>
            <a:p>
              <a:pPr algn="ctr"/>
              <a:r>
                <a:rPr lang="ru-RU" b="1" dirty="0">
                  <a:latin typeface="Times New Roman" pitchFamily="18" charset="0"/>
                  <a:cs typeface="Times New Roman" pitchFamily="18" charset="0"/>
                </a:rPr>
                <a:t>36,1%</a:t>
              </a:r>
            </a:p>
          </p:txBody>
        </p:sp>
        <p:sp>
          <p:nvSpPr>
            <p:cNvPr id="96" name="TextBox 95"/>
            <p:cNvSpPr txBox="1"/>
            <p:nvPr/>
          </p:nvSpPr>
          <p:spPr>
            <a:xfrm>
              <a:off x="2945294" y="2499307"/>
              <a:ext cx="634785" cy="334705"/>
            </a:xfrm>
            <a:prstGeom prst="rect">
              <a:avLst/>
            </a:prstGeom>
            <a:noFill/>
          </p:spPr>
          <p:txBody>
            <a:bodyPr wrap="none" lIns="57148" tIns="28574" rIns="57148" bIns="28574" rtlCol="0">
              <a:spAutoFit/>
            </a:bodyPr>
            <a:lstStyle/>
            <a:p>
              <a:pPr algn="ctr"/>
              <a:r>
                <a:rPr lang="ru-RU" b="1" dirty="0">
                  <a:latin typeface="Times New Roman" pitchFamily="18" charset="0"/>
                  <a:cs typeface="Times New Roman" pitchFamily="18" charset="0"/>
                </a:rPr>
                <a:t>9,1%</a:t>
              </a:r>
            </a:p>
          </p:txBody>
        </p:sp>
        <p:sp>
          <p:nvSpPr>
            <p:cNvPr id="97" name="TextBox 96"/>
            <p:cNvSpPr txBox="1"/>
            <p:nvPr/>
          </p:nvSpPr>
          <p:spPr>
            <a:xfrm>
              <a:off x="1047095" y="4757701"/>
              <a:ext cx="780410" cy="334705"/>
            </a:xfrm>
            <a:prstGeom prst="rect">
              <a:avLst/>
            </a:prstGeom>
            <a:noFill/>
          </p:spPr>
          <p:txBody>
            <a:bodyPr wrap="square" lIns="57148" tIns="28574" rIns="57148" bIns="28574" rtlCol="0">
              <a:spAutoFit/>
            </a:bodyPr>
            <a:lstStyle/>
            <a:p>
              <a:pPr algn="ctr"/>
              <a:r>
                <a:rPr lang="ru-RU" b="1" dirty="0">
                  <a:latin typeface="Times New Roman" pitchFamily="18" charset="0"/>
                  <a:cs typeface="Times New Roman" pitchFamily="18" charset="0"/>
                </a:rPr>
                <a:t>6,6%</a:t>
              </a:r>
            </a:p>
          </p:txBody>
        </p:sp>
        <p:sp>
          <p:nvSpPr>
            <p:cNvPr id="98" name="TextBox 97"/>
            <p:cNvSpPr txBox="1"/>
            <p:nvPr/>
          </p:nvSpPr>
          <p:spPr>
            <a:xfrm>
              <a:off x="3400110" y="4554484"/>
              <a:ext cx="634785" cy="334705"/>
            </a:xfrm>
            <a:prstGeom prst="rect">
              <a:avLst/>
            </a:prstGeom>
            <a:noFill/>
          </p:spPr>
          <p:txBody>
            <a:bodyPr wrap="none" lIns="57148" tIns="28574" rIns="57148" bIns="28574" rtlCol="0">
              <a:spAutoFit/>
            </a:bodyPr>
            <a:lstStyle/>
            <a:p>
              <a:pPr algn="ctr"/>
              <a:r>
                <a:rPr lang="ru-RU" b="1" dirty="0">
                  <a:latin typeface="Times New Roman" pitchFamily="18" charset="0"/>
                  <a:cs typeface="Times New Roman" pitchFamily="18" charset="0"/>
                </a:rPr>
                <a:t>1,3%</a:t>
              </a:r>
            </a:p>
          </p:txBody>
        </p:sp>
      </p:grpSp>
      <p:grpSp>
        <p:nvGrpSpPr>
          <p:cNvPr id="2" name="Группа 1"/>
          <p:cNvGrpSpPr/>
          <p:nvPr/>
        </p:nvGrpSpPr>
        <p:grpSpPr>
          <a:xfrm>
            <a:off x="436558" y="1230884"/>
            <a:ext cx="3732706" cy="4212046"/>
            <a:chOff x="4824422" y="1021348"/>
            <a:chExt cx="3732706" cy="4212046"/>
          </a:xfrm>
        </p:grpSpPr>
        <p:sp>
          <p:nvSpPr>
            <p:cNvPr id="14" name="TextBox 13"/>
            <p:cNvSpPr txBox="1"/>
            <p:nvPr/>
          </p:nvSpPr>
          <p:spPr>
            <a:xfrm>
              <a:off x="5945512" y="1021348"/>
              <a:ext cx="1256750" cy="427038"/>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0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400" dirty="0">
                  <a:latin typeface="Times New Roman" pitchFamily="18" charset="0"/>
                </a:rPr>
                <a:t>2024 год</a:t>
              </a:r>
            </a:p>
          </p:txBody>
        </p:sp>
        <p:grpSp>
          <p:nvGrpSpPr>
            <p:cNvPr id="26" name="Group 5"/>
            <p:cNvGrpSpPr>
              <a:grpSpLocks/>
            </p:cNvGrpSpPr>
            <p:nvPr/>
          </p:nvGrpSpPr>
          <p:grpSpPr bwMode="auto">
            <a:xfrm>
              <a:off x="5041041" y="1572441"/>
              <a:ext cx="2857500" cy="306897"/>
              <a:chOff x="406" y="980"/>
              <a:chExt cx="2330" cy="294"/>
            </a:xfrm>
          </p:grpSpPr>
          <p:sp>
            <p:nvSpPr>
              <p:cNvPr id="33" name="AutoShape 6"/>
              <p:cNvSpPr>
                <a:spLocks noChangeArrowheads="1"/>
              </p:cNvSpPr>
              <p:nvPr/>
            </p:nvSpPr>
            <p:spPr bwMode="gray">
              <a:xfrm>
                <a:off x="406" y="980"/>
                <a:ext cx="2330" cy="294"/>
              </a:xfrm>
              <a:prstGeom prst="roundRect">
                <a:avLst>
                  <a:gd name="adj" fmla="val 50000"/>
                </a:avLst>
              </a:prstGeom>
              <a:gradFill rotWithShape="1">
                <a:gsLst>
                  <a:gs pos="0">
                    <a:srgbClr val="ABFFEF"/>
                  </a:gs>
                  <a:gs pos="100000">
                    <a:srgbClr val="00FFCC"/>
                  </a:gs>
                </a:gsLst>
                <a:lin ang="0" scaled="1"/>
              </a:gradFill>
              <a:ln w="12700">
                <a:solidFill>
                  <a:srgbClr val="1DA5D5"/>
                </a:solidFill>
                <a:round/>
                <a:headEnd/>
                <a:tailEnd/>
              </a:ln>
              <a:effectLst>
                <a:outerShdw dist="53882" dir="2700000" algn="ctr" rotWithShape="0">
                  <a:srgbClr val="292929">
                    <a:alpha val="50000"/>
                  </a:srgbClr>
                </a:outerShdw>
              </a:effectLst>
            </p:spPr>
            <p:txBody>
              <a:bodyPr wrap="none" anchor="ctr"/>
              <a:lstStyle/>
              <a:p>
                <a:pPr>
                  <a:defRPr/>
                </a:pPr>
                <a:endParaRPr lang="zh-CN" altLang="en-US" kern="0">
                  <a:solidFill>
                    <a:sysClr val="windowText" lastClr="000000"/>
                  </a:solidFill>
                </a:endParaRPr>
              </a:p>
            </p:txBody>
          </p:sp>
          <p:sp>
            <p:nvSpPr>
              <p:cNvPr id="34" name="AutoShape 7"/>
              <p:cNvSpPr>
                <a:spLocks noChangeArrowheads="1"/>
              </p:cNvSpPr>
              <p:nvPr/>
            </p:nvSpPr>
            <p:spPr bwMode="gray">
              <a:xfrm flipH="1">
                <a:off x="2620" y="1005"/>
                <a:ext cx="104" cy="246"/>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sp>
            <p:nvSpPr>
              <p:cNvPr id="35" name="AutoShape 8"/>
              <p:cNvSpPr>
                <a:spLocks noChangeArrowheads="1"/>
              </p:cNvSpPr>
              <p:nvPr/>
            </p:nvSpPr>
            <p:spPr bwMode="gray">
              <a:xfrm>
                <a:off x="420" y="1006"/>
                <a:ext cx="104" cy="242"/>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a:solidFill>
                    <a:sysClr val="windowText" lastClr="000000"/>
                  </a:solidFill>
                </a:endParaRPr>
              </a:p>
            </p:txBody>
          </p:sp>
        </p:grpSp>
        <p:sp>
          <p:nvSpPr>
            <p:cNvPr id="28" name="TextBox 27"/>
            <p:cNvSpPr txBox="1"/>
            <p:nvPr/>
          </p:nvSpPr>
          <p:spPr>
            <a:xfrm>
              <a:off x="5231877" y="1542923"/>
              <a:ext cx="259506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Социальная сфера  65,8 % </a:t>
              </a:r>
            </a:p>
          </p:txBody>
        </p:sp>
        <p:grpSp>
          <p:nvGrpSpPr>
            <p:cNvPr id="82" name="Группа 81"/>
            <p:cNvGrpSpPr/>
            <p:nvPr/>
          </p:nvGrpSpPr>
          <p:grpSpPr>
            <a:xfrm>
              <a:off x="4824422" y="2095421"/>
              <a:ext cx="3732706" cy="3137973"/>
              <a:chOff x="3417727" y="1155801"/>
              <a:chExt cx="5367403" cy="4684591"/>
            </a:xfrm>
          </p:grpSpPr>
          <p:grpSp>
            <p:nvGrpSpPr>
              <p:cNvPr id="83" name="组合 12"/>
              <p:cNvGrpSpPr/>
              <p:nvPr/>
            </p:nvGrpSpPr>
            <p:grpSpPr>
              <a:xfrm rot="60000" flipH="1" flipV="1">
                <a:off x="5813490" y="2813321"/>
                <a:ext cx="2971640" cy="2738758"/>
                <a:chOff x="3376858" y="1888354"/>
                <a:chExt cx="2182214" cy="2011198"/>
              </a:xfrm>
            </p:grpSpPr>
            <p:sp>
              <p:nvSpPr>
                <p:cNvPr id="93" name="等腰三角形 13"/>
                <p:cNvSpPr/>
                <p:nvPr/>
              </p:nvSpPr>
              <p:spPr>
                <a:xfrm rot="8037778">
                  <a:off x="3819004" y="2159485"/>
                  <a:ext cx="1590963" cy="1889172"/>
                </a:xfrm>
                <a:prstGeom prst="triangle">
                  <a:avLst/>
                </a:prstGeom>
                <a:gradFill flip="none" rotWithShape="1">
                  <a:gsLst>
                    <a:gs pos="0">
                      <a:srgbClr val="C39AD3"/>
                    </a:gs>
                    <a:gs pos="49000">
                      <a:srgbClr val="9F5FB9"/>
                    </a:gs>
                    <a:gs pos="50000">
                      <a:srgbClr val="C39AD3"/>
                    </a:gs>
                    <a:gs pos="100000">
                      <a:srgbClr val="C39AD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14"/>
                <p:cNvSpPr/>
                <p:nvPr/>
              </p:nvSpPr>
              <p:spPr>
                <a:xfrm rot="10737778">
                  <a:off x="3376858" y="1888354"/>
                  <a:ext cx="1114659" cy="1114985"/>
                </a:xfrm>
                <a:prstGeom prst="rect">
                  <a:avLst/>
                </a:prstGeom>
                <a:solidFill>
                  <a:srgbClr val="9C56B9"/>
                </a:solidFill>
                <a:ln>
                  <a:solidFill>
                    <a:srgbClr val="9C56B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5"/>
              <p:cNvGrpSpPr/>
              <p:nvPr/>
            </p:nvGrpSpPr>
            <p:grpSpPr>
              <a:xfrm rot="60000">
                <a:off x="3417727" y="1525922"/>
                <a:ext cx="2942884" cy="2668938"/>
                <a:chOff x="3244602" y="1892940"/>
                <a:chExt cx="2161098" cy="1959925"/>
              </a:xfrm>
            </p:grpSpPr>
            <p:sp>
              <p:nvSpPr>
                <p:cNvPr id="91" name="等腰三角形 1"/>
                <p:cNvSpPr/>
                <p:nvPr/>
              </p:nvSpPr>
              <p:spPr>
                <a:xfrm rot="8037778">
                  <a:off x="3691785" y="2138951"/>
                  <a:ext cx="1538657" cy="1889172"/>
                </a:xfrm>
                <a:prstGeom prst="triangle">
                  <a:avLst/>
                </a:prstGeom>
                <a:gradFill flip="none" rotWithShape="1">
                  <a:gsLst>
                    <a:gs pos="0">
                      <a:srgbClr val="FFAA8B"/>
                    </a:gs>
                    <a:gs pos="50000">
                      <a:srgbClr val="EE7346"/>
                    </a:gs>
                    <a:gs pos="49000">
                      <a:srgbClr val="FF4605"/>
                    </a:gs>
                    <a:gs pos="100000">
                      <a:srgbClr val="FFAA8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3"/>
                <p:cNvSpPr/>
                <p:nvPr/>
              </p:nvSpPr>
              <p:spPr>
                <a:xfrm rot="10737778">
                  <a:off x="3244602" y="1892940"/>
                  <a:ext cx="1075644" cy="1075645"/>
                </a:xfrm>
                <a:prstGeom prst="rect">
                  <a:avLst/>
                </a:prstGeom>
                <a:solidFill>
                  <a:srgbClr val="DC3C00"/>
                </a:solidFill>
                <a:ln>
                  <a:solidFill>
                    <a:srgbClr val="DC3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6"/>
              <p:cNvGrpSpPr/>
              <p:nvPr/>
            </p:nvGrpSpPr>
            <p:grpSpPr>
              <a:xfrm rot="21540000" flipH="1">
                <a:off x="5325087" y="1155801"/>
                <a:ext cx="2773860" cy="2947246"/>
                <a:chOff x="3232014" y="1851523"/>
                <a:chExt cx="2036974" cy="2164300"/>
              </a:xfrm>
            </p:grpSpPr>
            <p:sp>
              <p:nvSpPr>
                <p:cNvPr id="89" name="等腰三角形 7"/>
                <p:cNvSpPr/>
                <p:nvPr/>
              </p:nvSpPr>
              <p:spPr>
                <a:xfrm rot="8100000">
                  <a:off x="3676956" y="2126651"/>
                  <a:ext cx="1592032" cy="1889172"/>
                </a:xfrm>
                <a:prstGeom prst="triangle">
                  <a:avLst/>
                </a:prstGeom>
                <a:gradFill flip="none" rotWithShape="1">
                  <a:gsLst>
                    <a:gs pos="0">
                      <a:srgbClr val="FED895"/>
                    </a:gs>
                    <a:gs pos="50000">
                      <a:srgbClr val="FDB739"/>
                    </a:gs>
                    <a:gs pos="49000">
                      <a:srgbClr val="FED895"/>
                    </a:gs>
                    <a:gs pos="100000">
                      <a:srgbClr val="FED89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
                <p:cNvSpPr/>
                <p:nvPr/>
              </p:nvSpPr>
              <p:spPr>
                <a:xfrm rot="10737778">
                  <a:off x="3232014" y="1851523"/>
                  <a:ext cx="1138681" cy="1095051"/>
                </a:xfrm>
                <a:prstGeom prst="rect">
                  <a:avLst/>
                </a:prstGeom>
                <a:solidFill>
                  <a:srgbClr val="F49D00"/>
                </a:solidFill>
                <a:ln>
                  <a:solidFill>
                    <a:srgbClr val="F49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9"/>
              <p:cNvGrpSpPr/>
              <p:nvPr/>
            </p:nvGrpSpPr>
            <p:grpSpPr>
              <a:xfrm rot="16260000">
                <a:off x="3950043" y="3033359"/>
                <a:ext cx="2949094" cy="2664972"/>
                <a:chOff x="3398533" y="1893366"/>
                <a:chExt cx="2165656" cy="1957012"/>
              </a:xfrm>
            </p:grpSpPr>
            <p:sp>
              <p:nvSpPr>
                <p:cNvPr id="87" name="等腰三角形 10"/>
                <p:cNvSpPr/>
                <p:nvPr/>
              </p:nvSpPr>
              <p:spPr>
                <a:xfrm rot="8037778">
                  <a:off x="3854699" y="2140889"/>
                  <a:ext cx="1529807" cy="1889172"/>
                </a:xfrm>
                <a:prstGeom prst="triangle">
                  <a:avLst/>
                </a:prstGeom>
                <a:gradFill flip="none" rotWithShape="1">
                  <a:gsLst>
                    <a:gs pos="0">
                      <a:srgbClr val="82CAFF"/>
                    </a:gs>
                    <a:gs pos="50000">
                      <a:srgbClr val="2FA6FF"/>
                    </a:gs>
                    <a:gs pos="49000">
                      <a:srgbClr val="82CAFF"/>
                    </a:gs>
                    <a:gs pos="100000">
                      <a:srgbClr val="82CA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11"/>
                <p:cNvSpPr/>
                <p:nvPr/>
              </p:nvSpPr>
              <p:spPr>
                <a:xfrm rot="10737778">
                  <a:off x="3398533" y="1893366"/>
                  <a:ext cx="1070137" cy="1070137"/>
                </a:xfrm>
                <a:prstGeom prst="rect">
                  <a:avLst/>
                </a:prstGeom>
                <a:solidFill>
                  <a:srgbClr val="0072C5"/>
                </a:solidFill>
                <a:ln>
                  <a:solidFill>
                    <a:srgbClr val="007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TextBox 62"/>
            <p:cNvSpPr txBox="1"/>
            <p:nvPr/>
          </p:nvSpPr>
          <p:spPr>
            <a:xfrm>
              <a:off x="4885058" y="2586000"/>
              <a:ext cx="880348" cy="334705"/>
            </a:xfrm>
            <a:prstGeom prst="rect">
              <a:avLst/>
            </a:prstGeom>
            <a:noFill/>
          </p:spPr>
          <p:txBody>
            <a:bodyPr wrap="square" lIns="57148" tIns="28574" rIns="57148" bIns="28574" rtlCol="0">
              <a:spAutoFit/>
            </a:bodyPr>
            <a:lstStyle/>
            <a:p>
              <a:pPr algn="ctr"/>
              <a:r>
                <a:rPr lang="ru-RU" b="1" dirty="0">
                  <a:latin typeface="Times New Roman" pitchFamily="18" charset="0"/>
                  <a:cs typeface="Times New Roman" pitchFamily="18" charset="0"/>
                </a:rPr>
                <a:t>47,8%</a:t>
              </a:r>
            </a:p>
          </p:txBody>
        </p:sp>
        <p:sp>
          <p:nvSpPr>
            <p:cNvPr id="64" name="TextBox 63"/>
            <p:cNvSpPr txBox="1"/>
            <p:nvPr/>
          </p:nvSpPr>
          <p:spPr>
            <a:xfrm>
              <a:off x="7282553" y="2332717"/>
              <a:ext cx="750201" cy="334705"/>
            </a:xfrm>
            <a:prstGeom prst="rect">
              <a:avLst/>
            </a:prstGeom>
            <a:noFill/>
          </p:spPr>
          <p:txBody>
            <a:bodyPr wrap="none" lIns="57148" tIns="28574" rIns="57148" bIns="28574" rtlCol="0">
              <a:spAutoFit/>
            </a:bodyPr>
            <a:lstStyle/>
            <a:p>
              <a:pPr algn="ctr"/>
              <a:r>
                <a:rPr lang="ru-RU" b="1" dirty="0">
                  <a:latin typeface="Times New Roman" pitchFamily="18" charset="0"/>
                  <a:cs typeface="Times New Roman" pitchFamily="18" charset="0"/>
                </a:rPr>
                <a:t>10,0%</a:t>
              </a:r>
            </a:p>
          </p:txBody>
        </p:sp>
        <p:sp>
          <p:nvSpPr>
            <p:cNvPr id="65" name="TextBox 64"/>
            <p:cNvSpPr txBox="1"/>
            <p:nvPr/>
          </p:nvSpPr>
          <p:spPr>
            <a:xfrm>
              <a:off x="5442062" y="4591111"/>
              <a:ext cx="780410" cy="334705"/>
            </a:xfrm>
            <a:prstGeom prst="rect">
              <a:avLst/>
            </a:prstGeom>
            <a:noFill/>
          </p:spPr>
          <p:txBody>
            <a:bodyPr wrap="square" lIns="57148" tIns="28574" rIns="57148" bIns="28574" rtlCol="0">
              <a:spAutoFit/>
            </a:bodyPr>
            <a:lstStyle/>
            <a:p>
              <a:pPr algn="ctr"/>
              <a:r>
                <a:rPr lang="ru-RU" b="1" dirty="0">
                  <a:latin typeface="Times New Roman" pitchFamily="18" charset="0"/>
                  <a:cs typeface="Times New Roman" pitchFamily="18" charset="0"/>
                </a:rPr>
                <a:t>6,9%</a:t>
              </a:r>
            </a:p>
          </p:txBody>
        </p:sp>
        <p:sp>
          <p:nvSpPr>
            <p:cNvPr id="66" name="TextBox 65"/>
            <p:cNvSpPr txBox="1"/>
            <p:nvPr/>
          </p:nvSpPr>
          <p:spPr>
            <a:xfrm>
              <a:off x="7795077" y="4387894"/>
              <a:ext cx="634785" cy="334705"/>
            </a:xfrm>
            <a:prstGeom prst="rect">
              <a:avLst/>
            </a:prstGeom>
            <a:noFill/>
          </p:spPr>
          <p:txBody>
            <a:bodyPr wrap="none" lIns="57148" tIns="28574" rIns="57148" bIns="28574" rtlCol="0">
              <a:spAutoFit/>
            </a:bodyPr>
            <a:lstStyle/>
            <a:p>
              <a:pPr algn="ctr"/>
              <a:r>
                <a:rPr lang="ru-RU" b="1" dirty="0">
                  <a:latin typeface="Times New Roman" pitchFamily="18" charset="0"/>
                  <a:cs typeface="Times New Roman" pitchFamily="18" charset="0"/>
                </a:rPr>
                <a:t>1,1%</a:t>
              </a:r>
            </a:p>
          </p:txBody>
        </p:sp>
      </p:grpSp>
    </p:spTree>
    <p:extLst>
      <p:ext uri="{BB962C8B-B14F-4D97-AF65-F5344CB8AC3E}">
        <p14:creationId xmlns:p14="http://schemas.microsoft.com/office/powerpoint/2010/main" val="22270994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54978" y="-6476"/>
            <a:ext cx="8678003" cy="36548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Расходы бюджета городского округа в разрезе видов расходов</a:t>
            </a:r>
          </a:p>
        </p:txBody>
      </p:sp>
      <p:graphicFrame>
        <p:nvGraphicFramePr>
          <p:cNvPr id="8" name="Таблица 7"/>
          <p:cNvGraphicFramePr>
            <a:graphicFrameLocks noGrp="1"/>
          </p:cNvGraphicFramePr>
          <p:nvPr>
            <p:extLst>
              <p:ext uri="{D42A27DB-BD31-4B8C-83A1-F6EECF244321}">
                <p14:modId xmlns:p14="http://schemas.microsoft.com/office/powerpoint/2010/main" val="2267962640"/>
              </p:ext>
            </p:extLst>
          </p:nvPr>
        </p:nvGraphicFramePr>
        <p:xfrm>
          <a:off x="111339" y="723081"/>
          <a:ext cx="8937411" cy="5772969"/>
        </p:xfrm>
        <a:graphic>
          <a:graphicData uri="http://schemas.openxmlformats.org/drawingml/2006/table">
            <a:tbl>
              <a:tblPr firstRow="1" bandRow="1">
                <a:tableStyleId>{C4B1156A-380E-4F78-BDF5-A606A8083BF9}</a:tableStyleId>
              </a:tblPr>
              <a:tblGrid>
                <a:gridCol w="1884515">
                  <a:extLst>
                    <a:ext uri="{9D8B030D-6E8A-4147-A177-3AD203B41FA5}">
                      <a16:colId xmlns:a16="http://schemas.microsoft.com/office/drawing/2014/main" val="20000"/>
                    </a:ext>
                  </a:extLst>
                </a:gridCol>
                <a:gridCol w="871171">
                  <a:extLst>
                    <a:ext uri="{9D8B030D-6E8A-4147-A177-3AD203B41FA5}">
                      <a16:colId xmlns:a16="http://schemas.microsoft.com/office/drawing/2014/main" val="20001"/>
                    </a:ext>
                  </a:extLst>
                </a:gridCol>
                <a:gridCol w="1276350">
                  <a:extLst>
                    <a:ext uri="{9D8B030D-6E8A-4147-A177-3AD203B41FA5}">
                      <a16:colId xmlns:a16="http://schemas.microsoft.com/office/drawing/2014/main" val="20002"/>
                    </a:ext>
                  </a:extLst>
                </a:gridCol>
                <a:gridCol w="1000125">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1009650">
                  <a:extLst>
                    <a:ext uri="{9D8B030D-6E8A-4147-A177-3AD203B41FA5}">
                      <a16:colId xmlns:a16="http://schemas.microsoft.com/office/drawing/2014/main" val="20005"/>
                    </a:ext>
                  </a:extLst>
                </a:gridCol>
                <a:gridCol w="1095375">
                  <a:extLst>
                    <a:ext uri="{9D8B030D-6E8A-4147-A177-3AD203B41FA5}">
                      <a16:colId xmlns:a16="http://schemas.microsoft.com/office/drawing/2014/main" val="20006"/>
                    </a:ext>
                  </a:extLst>
                </a:gridCol>
                <a:gridCol w="962025">
                  <a:extLst>
                    <a:ext uri="{9D8B030D-6E8A-4147-A177-3AD203B41FA5}">
                      <a16:colId xmlns:a16="http://schemas.microsoft.com/office/drawing/2014/main" val="20007"/>
                    </a:ext>
                  </a:extLst>
                </a:gridCol>
              </a:tblGrid>
              <a:tr h="1014984">
                <a:tc>
                  <a:txBody>
                    <a:bodyPr/>
                    <a:lstStyle/>
                    <a:p>
                      <a:pPr algn="ctr"/>
                      <a:endParaRPr lang="ru-RU" sz="8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Наименование</a:t>
                      </a:r>
                    </a:p>
                  </a:txBody>
                  <a:tcPr marL="68580" marR="68580" marT="34290" marB="34290">
                    <a:gradFill>
                      <a:gsLst>
                        <a:gs pos="97500">
                          <a:srgbClr val="FFE1CD"/>
                        </a:gs>
                        <a:gs pos="49000">
                          <a:srgbClr val="FFDBB7"/>
                        </a:gs>
                        <a:gs pos="0">
                          <a:srgbClr val="FFCC99"/>
                        </a:gs>
                      </a:gsLst>
                      <a:lin ang="5400000" scaled="0"/>
                    </a:gradFill>
                  </a:tcPr>
                </a:tc>
                <a:tc>
                  <a:txBody>
                    <a:bodyPr/>
                    <a:lstStyle/>
                    <a:p>
                      <a:pPr algn="ctr"/>
                      <a:endParaRPr lang="ru-RU" sz="8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Исполнено за 2024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Первоначальный план на 2025 год</a:t>
                      </a:r>
                    </a:p>
                    <a:p>
                      <a:endParaRPr lang="ru-RU" sz="11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Уточненный план на 2025 год</a:t>
                      </a:r>
                    </a:p>
                    <a:p>
                      <a:endParaRPr lang="ru-RU" sz="11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Исполнено за 2025 год</a:t>
                      </a:r>
                    </a:p>
                    <a:p>
                      <a:endParaRPr lang="ru-RU" sz="11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pPr algn="ctr"/>
                      <a:endParaRPr lang="ru-RU" sz="8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 исполнения за 2025 год к первоначальному плану</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 исполнения за 2025  год к уточненному плану</a:t>
                      </a:r>
                      <a:endParaRPr kumimoji="0" lang="ru-RU" sz="11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endParaRPr lang="ru-RU" sz="8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 исполнения</a:t>
                      </a:r>
                      <a:r>
                        <a:rPr lang="ru-RU" sz="1100" baseline="0" dirty="0">
                          <a:latin typeface="Times New Roman" pitchFamily="18" charset="0"/>
                          <a:cs typeface="Times New Roman" pitchFamily="18" charset="0"/>
                        </a:rPr>
                        <a:t> 2025 года к 2024 году</a:t>
                      </a:r>
                      <a:endParaRPr lang="ru-RU" sz="12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extLst>
                  <a:ext uri="{0D108BD9-81ED-4DB2-BD59-A6C34878D82A}">
                    <a16:rowId xmlns:a16="http://schemas.microsoft.com/office/drawing/2014/main" val="10000"/>
                  </a:ext>
                </a:extLst>
              </a:tr>
              <a:tr h="18105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Расходы на выплату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218,1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260,8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253,4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249,2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95,6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98,3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114,3</a:t>
                      </a:r>
                    </a:p>
                  </a:txBody>
                  <a:tcPr marL="68580" marR="68580" marT="34290" marB="34290"/>
                </a:tc>
                <a:extLst>
                  <a:ext uri="{0D108BD9-81ED-4DB2-BD59-A6C34878D82A}">
                    <a16:rowId xmlns:a16="http://schemas.microsoft.com/office/drawing/2014/main" val="10001"/>
                  </a:ext>
                </a:extLst>
              </a:tr>
              <a:tr h="7810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Закупка товаров, работ и услуг для обеспечения государственных (муниципальных) нужд</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175,6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184,8</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161,5</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155,9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84,4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96,5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88,8</a:t>
                      </a:r>
                    </a:p>
                  </a:txBody>
                  <a:tcPr marL="68580" marR="68580" marT="34290" marB="34290"/>
                </a:tc>
                <a:extLst>
                  <a:ext uri="{0D108BD9-81ED-4DB2-BD59-A6C34878D82A}">
                    <a16:rowId xmlns:a16="http://schemas.microsoft.com/office/drawing/2014/main" val="10002"/>
                  </a:ext>
                </a:extLst>
              </a:tr>
              <a:tr h="4514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Социальное обеспечение и иные выплаты населению</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r>
                        <a:rPr lang="ru-RU" sz="1100" dirty="0">
                          <a:latin typeface="Times New Roman" pitchFamily="18" charset="0"/>
                          <a:cs typeface="Times New Roman" pitchFamily="18" charset="0"/>
                        </a:rPr>
                        <a:t>9,3</a:t>
                      </a:r>
                    </a:p>
                  </a:txBody>
                  <a:tcPr marL="68580" marR="68580" marT="34290" marB="34290"/>
                </a:tc>
                <a:tc>
                  <a:txBody>
                    <a:bodyPr/>
                    <a:lstStyle/>
                    <a:p>
                      <a:pPr algn="ctr"/>
                      <a:r>
                        <a:rPr lang="ru-RU" sz="1100" dirty="0">
                          <a:latin typeface="Times New Roman" pitchFamily="18" charset="0"/>
                          <a:cs typeface="Times New Roman" pitchFamily="18" charset="0"/>
                        </a:rPr>
                        <a:t>11,1</a:t>
                      </a:r>
                    </a:p>
                  </a:txBody>
                  <a:tcPr marL="68580" marR="68580" marT="34290" marB="34290"/>
                </a:tc>
                <a:tc>
                  <a:txBody>
                    <a:bodyPr/>
                    <a:lstStyle/>
                    <a:p>
                      <a:pPr algn="ctr"/>
                      <a:r>
                        <a:rPr lang="ru-RU" sz="1100" dirty="0">
                          <a:latin typeface="Times New Roman" pitchFamily="18" charset="0"/>
                          <a:cs typeface="Times New Roman" pitchFamily="18" charset="0"/>
                        </a:rPr>
                        <a:t>10,5</a:t>
                      </a:r>
                    </a:p>
                  </a:txBody>
                  <a:tcPr marL="68580" marR="68580" marT="34290" marB="34290"/>
                </a:tc>
                <a:tc>
                  <a:txBody>
                    <a:bodyPr/>
                    <a:lstStyle/>
                    <a:p>
                      <a:pPr algn="ctr"/>
                      <a:r>
                        <a:rPr lang="ru-RU" sz="1100" dirty="0">
                          <a:latin typeface="Times New Roman" pitchFamily="18" charset="0"/>
                          <a:cs typeface="Times New Roman" pitchFamily="18" charset="0"/>
                        </a:rPr>
                        <a:t>10,4</a:t>
                      </a:r>
                    </a:p>
                  </a:txBody>
                  <a:tcPr marL="68580" marR="68580" marT="34290" marB="34290"/>
                </a:tc>
                <a:tc>
                  <a:txBody>
                    <a:bodyPr/>
                    <a:lstStyle/>
                    <a:p>
                      <a:pPr algn="ctr"/>
                      <a:r>
                        <a:rPr lang="ru-RU" sz="1100" dirty="0">
                          <a:latin typeface="Times New Roman" pitchFamily="18" charset="0"/>
                          <a:cs typeface="Times New Roman" pitchFamily="18" charset="0"/>
                        </a:rPr>
                        <a:t>93,7</a:t>
                      </a:r>
                    </a:p>
                  </a:txBody>
                  <a:tcPr marL="68580" marR="68580" marT="34290" marB="34290"/>
                </a:tc>
                <a:tc>
                  <a:txBody>
                    <a:bodyPr/>
                    <a:lstStyle/>
                    <a:p>
                      <a:pPr algn="ctr"/>
                      <a:r>
                        <a:rPr lang="ru-RU" sz="1100" dirty="0">
                          <a:latin typeface="Times New Roman" pitchFamily="18" charset="0"/>
                          <a:cs typeface="Times New Roman" pitchFamily="18" charset="0"/>
                        </a:rPr>
                        <a:t>99,0</a:t>
                      </a:r>
                    </a:p>
                  </a:txBody>
                  <a:tcPr marL="68580" marR="68580" marT="34290" marB="34290"/>
                </a:tc>
                <a:tc>
                  <a:txBody>
                    <a:bodyPr/>
                    <a:lstStyle/>
                    <a:p>
                      <a:pPr algn="ctr"/>
                      <a:r>
                        <a:rPr lang="ru-RU" sz="1100" dirty="0">
                          <a:latin typeface="Times New Roman" pitchFamily="18" charset="0"/>
                          <a:cs typeface="Times New Roman" pitchFamily="18" charset="0"/>
                        </a:rPr>
                        <a:t>111,8</a:t>
                      </a:r>
                    </a:p>
                  </a:txBody>
                  <a:tcPr marL="68580" marR="68580" marT="34290" marB="34290"/>
                </a:tc>
                <a:extLst>
                  <a:ext uri="{0D108BD9-81ED-4DB2-BD59-A6C34878D82A}">
                    <a16:rowId xmlns:a16="http://schemas.microsoft.com/office/drawing/2014/main" val="10003"/>
                  </a:ext>
                </a:extLst>
              </a:tr>
              <a:tr h="6808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Капитальные вложения в объекты государственной (муниципальной) собственности</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39,8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354,3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311,0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21,2 раза</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87,8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7,8 раза</a:t>
                      </a:r>
                    </a:p>
                  </a:txBody>
                  <a:tcPr marL="68580" marR="68580" marT="34290" marB="34290"/>
                </a:tc>
                <a:extLst>
                  <a:ext uri="{0D108BD9-81ED-4DB2-BD59-A6C34878D82A}">
                    <a16:rowId xmlns:a16="http://schemas.microsoft.com/office/drawing/2014/main" val="10004"/>
                  </a:ext>
                </a:extLst>
              </a:tr>
              <a:tr h="962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Предоставление субсидий бюджетным, автономным учреждениям и иным некоммерческим организациям</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678,2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640,3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700,2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690,9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107,9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98,7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101,9</a:t>
                      </a:r>
                    </a:p>
                  </a:txBody>
                  <a:tcPr marL="68580" marR="68580" marT="34290" marB="34290"/>
                </a:tc>
                <a:extLst>
                  <a:ext uri="{0D108BD9-81ED-4DB2-BD59-A6C34878D82A}">
                    <a16:rowId xmlns:a16="http://schemas.microsoft.com/office/drawing/2014/main" val="10005"/>
                  </a:ext>
                </a:extLst>
              </a:tr>
            </a:tbl>
          </a:graphicData>
        </a:graphic>
      </p:graphicFrame>
      <p:sp>
        <p:nvSpPr>
          <p:cNvPr id="9" name="Прямоугольник 5"/>
          <p:cNvSpPr>
            <a:spLocks noChangeArrowheads="1"/>
          </p:cNvSpPr>
          <p:nvPr/>
        </p:nvSpPr>
        <p:spPr bwMode="auto">
          <a:xfrm>
            <a:off x="7817169" y="359007"/>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39</a:t>
            </a:r>
          </a:p>
        </p:txBody>
      </p:sp>
    </p:spTree>
    <p:extLst>
      <p:ext uri="{BB962C8B-B14F-4D97-AF65-F5344CB8AC3E}">
        <p14:creationId xmlns:p14="http://schemas.microsoft.com/office/powerpoint/2010/main" val="22270994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2926727511"/>
              </p:ext>
            </p:extLst>
          </p:nvPr>
        </p:nvGraphicFramePr>
        <p:xfrm>
          <a:off x="112819" y="866775"/>
          <a:ext cx="8897831" cy="2737662"/>
        </p:xfrm>
        <a:graphic>
          <a:graphicData uri="http://schemas.openxmlformats.org/drawingml/2006/table">
            <a:tbl>
              <a:tblPr firstRow="1" bandRow="1">
                <a:tableStyleId>{C4B1156A-380E-4F78-BDF5-A606A8083BF9}</a:tableStyleId>
              </a:tblPr>
              <a:tblGrid>
                <a:gridCol w="1884515">
                  <a:extLst>
                    <a:ext uri="{9D8B030D-6E8A-4147-A177-3AD203B41FA5}">
                      <a16:colId xmlns:a16="http://schemas.microsoft.com/office/drawing/2014/main" val="20000"/>
                    </a:ext>
                  </a:extLst>
                </a:gridCol>
                <a:gridCol w="844062">
                  <a:extLst>
                    <a:ext uri="{9D8B030D-6E8A-4147-A177-3AD203B41FA5}">
                      <a16:colId xmlns:a16="http://schemas.microsoft.com/office/drawing/2014/main" val="20001"/>
                    </a:ext>
                  </a:extLst>
                </a:gridCol>
                <a:gridCol w="1284409">
                  <a:extLst>
                    <a:ext uri="{9D8B030D-6E8A-4147-A177-3AD203B41FA5}">
                      <a16:colId xmlns:a16="http://schemas.microsoft.com/office/drawing/2014/main" val="20002"/>
                    </a:ext>
                  </a:extLst>
                </a:gridCol>
                <a:gridCol w="971550">
                  <a:extLst>
                    <a:ext uri="{9D8B030D-6E8A-4147-A177-3AD203B41FA5}">
                      <a16:colId xmlns:a16="http://schemas.microsoft.com/office/drawing/2014/main" val="20003"/>
                    </a:ext>
                  </a:extLst>
                </a:gridCol>
                <a:gridCol w="857250">
                  <a:extLst>
                    <a:ext uri="{9D8B030D-6E8A-4147-A177-3AD203B41FA5}">
                      <a16:colId xmlns:a16="http://schemas.microsoft.com/office/drawing/2014/main" val="20004"/>
                    </a:ext>
                  </a:extLst>
                </a:gridCol>
                <a:gridCol w="1076325">
                  <a:extLst>
                    <a:ext uri="{9D8B030D-6E8A-4147-A177-3AD203B41FA5}">
                      <a16:colId xmlns:a16="http://schemas.microsoft.com/office/drawing/2014/main" val="20005"/>
                    </a:ext>
                  </a:extLst>
                </a:gridCol>
                <a:gridCol w="1076325">
                  <a:extLst>
                    <a:ext uri="{9D8B030D-6E8A-4147-A177-3AD203B41FA5}">
                      <a16:colId xmlns:a16="http://schemas.microsoft.com/office/drawing/2014/main" val="20006"/>
                    </a:ext>
                  </a:extLst>
                </a:gridCol>
                <a:gridCol w="903395">
                  <a:extLst>
                    <a:ext uri="{9D8B030D-6E8A-4147-A177-3AD203B41FA5}">
                      <a16:colId xmlns:a16="http://schemas.microsoft.com/office/drawing/2014/main" val="20007"/>
                    </a:ext>
                  </a:extLst>
                </a:gridCol>
              </a:tblGrid>
              <a:tr h="923701">
                <a:tc>
                  <a:txBody>
                    <a:bodyPr/>
                    <a:lstStyle/>
                    <a:p>
                      <a:pPr algn="ctr"/>
                      <a:endParaRPr lang="ru-RU" sz="8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Наименование</a:t>
                      </a:r>
                    </a:p>
                  </a:txBody>
                  <a:tcPr marL="68580" marR="68580" marT="34290" marB="34290">
                    <a:gradFill>
                      <a:gsLst>
                        <a:gs pos="97500">
                          <a:srgbClr val="FFE1CD"/>
                        </a:gs>
                        <a:gs pos="49000">
                          <a:srgbClr val="FFDBB7"/>
                        </a:gs>
                        <a:gs pos="0">
                          <a:srgbClr val="FFCC99"/>
                        </a:gs>
                      </a:gsLst>
                      <a:lin ang="5400000" scaled="0"/>
                    </a:gradFill>
                  </a:tcPr>
                </a:tc>
                <a:tc>
                  <a:txBody>
                    <a:bodyPr/>
                    <a:lstStyle/>
                    <a:p>
                      <a:pPr algn="ctr"/>
                      <a:endParaRPr lang="ru-RU" sz="8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Исполнено за 2024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Первоначальный план на 2025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Уточненный план на 2025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1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Исполнено за 2025 год</a:t>
                      </a:r>
                    </a:p>
                  </a:txBody>
                  <a:tcPr marL="68580" marR="68580" marT="34290" marB="34290">
                    <a:gradFill>
                      <a:gsLst>
                        <a:gs pos="97500">
                          <a:srgbClr val="FFE1CD"/>
                        </a:gs>
                        <a:gs pos="49000">
                          <a:srgbClr val="FFDBB7"/>
                        </a:gs>
                        <a:gs pos="0">
                          <a:srgbClr val="FFCC99"/>
                        </a:gs>
                      </a:gsLst>
                      <a:lin ang="5400000" scaled="0"/>
                    </a:gradFill>
                  </a:tcPr>
                </a:tc>
                <a:tc>
                  <a:txBody>
                    <a:bodyPr/>
                    <a:lstStyle/>
                    <a:p>
                      <a:pPr algn="ctr"/>
                      <a:endParaRPr lang="ru-RU" sz="8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 исполнения за 2025 год к первоначальному плану</a:t>
                      </a:r>
                    </a:p>
                  </a:txBody>
                  <a:tcPr marL="68580" marR="68580" marT="34290" marB="34290">
                    <a:gradFill>
                      <a:gsLst>
                        <a:gs pos="97500">
                          <a:srgbClr val="FFE1CD"/>
                        </a:gs>
                        <a:gs pos="49000">
                          <a:srgbClr val="FFDBB7"/>
                        </a:gs>
                        <a:gs pos="0">
                          <a:srgbClr val="FFCC99"/>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800"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 исполнения за 2025  год к уточненному плану</a:t>
                      </a:r>
                      <a:endParaRPr kumimoji="0" lang="ru-RU" sz="11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tc>
                  <a:txBody>
                    <a:bodyPr/>
                    <a:lstStyle/>
                    <a:p>
                      <a:endParaRPr lang="ru-RU" sz="8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 исполнения</a:t>
                      </a:r>
                      <a:r>
                        <a:rPr lang="ru-RU" sz="1100" baseline="0" dirty="0">
                          <a:latin typeface="Times New Roman" pitchFamily="18" charset="0"/>
                          <a:cs typeface="Times New Roman" pitchFamily="18" charset="0"/>
                        </a:rPr>
                        <a:t> 2025 года к 2024 году</a:t>
                      </a:r>
                      <a:endParaRPr lang="ru-RU" sz="1200" dirty="0">
                        <a:latin typeface="Times New Roman" pitchFamily="18" charset="0"/>
                        <a:cs typeface="Times New Roman" pitchFamily="18" charset="0"/>
                      </a:endParaRPr>
                    </a:p>
                  </a:txBody>
                  <a:tcPr marL="68580" marR="68580" marT="34290" marB="34290">
                    <a:gradFill>
                      <a:gsLst>
                        <a:gs pos="97500">
                          <a:srgbClr val="FFE1CD"/>
                        </a:gs>
                        <a:gs pos="49000">
                          <a:srgbClr val="FFDBB7"/>
                        </a:gs>
                        <a:gs pos="0">
                          <a:srgbClr val="FFCC99"/>
                        </a:gs>
                      </a:gsLst>
                      <a:lin ang="5400000" scaled="0"/>
                    </a:gradFill>
                  </a:tcPr>
                </a:tc>
                <a:extLst>
                  <a:ext uri="{0D108BD9-81ED-4DB2-BD59-A6C34878D82A}">
                    <a16:rowId xmlns:a16="http://schemas.microsoft.com/office/drawing/2014/main" val="10000"/>
                  </a:ext>
                </a:extLst>
              </a:tr>
              <a:tr h="6746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Обслуживание государственного (муниципального) долга</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r>
                        <a:rPr lang="ru-RU" sz="1100" dirty="0">
                          <a:latin typeface="Times New Roman" pitchFamily="18" charset="0"/>
                          <a:cs typeface="Times New Roman" pitchFamily="18" charset="0"/>
                        </a:rPr>
                        <a:t>0,1</a:t>
                      </a:r>
                    </a:p>
                  </a:txBody>
                  <a:tcPr marL="68580" marR="68580" marT="34290" marB="34290"/>
                </a:tc>
                <a:tc>
                  <a:txBody>
                    <a:bodyPr/>
                    <a:lstStyle/>
                    <a:p>
                      <a:pPr algn="ctr"/>
                      <a:r>
                        <a:rPr lang="ru-RU" sz="1100" dirty="0">
                          <a:latin typeface="Times New Roman" pitchFamily="18" charset="0"/>
                          <a:cs typeface="Times New Roman" pitchFamily="18" charset="0"/>
                        </a:rPr>
                        <a:t>0,1</a:t>
                      </a:r>
                    </a:p>
                  </a:txBody>
                  <a:tcPr marL="68580" marR="68580" marT="34290" marB="34290"/>
                </a:tc>
                <a:tc>
                  <a:txBody>
                    <a:bodyPr/>
                    <a:lstStyle/>
                    <a:p>
                      <a:pPr algn="ctr"/>
                      <a:r>
                        <a:rPr lang="ru-RU" sz="1100" dirty="0">
                          <a:latin typeface="Times New Roman" pitchFamily="18" charset="0"/>
                          <a:cs typeface="Times New Roman" pitchFamily="18" charset="0"/>
                        </a:rPr>
                        <a:t>0,1</a:t>
                      </a:r>
                    </a:p>
                  </a:txBody>
                  <a:tcPr marL="68580" marR="68580" marT="34290" marB="34290"/>
                </a:tc>
                <a:tc>
                  <a:txBody>
                    <a:bodyPr/>
                    <a:lstStyle/>
                    <a:p>
                      <a:pPr algn="ctr"/>
                      <a:r>
                        <a:rPr lang="ru-RU" sz="1100" dirty="0">
                          <a:latin typeface="Times New Roman" pitchFamily="18" charset="0"/>
                          <a:cs typeface="Times New Roman" pitchFamily="18" charset="0"/>
                        </a:rPr>
                        <a:t>0,1</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extLst>
                  <a:ext uri="{0D108BD9-81ED-4DB2-BD59-A6C34878D82A}">
                    <a16:rowId xmlns:a16="http://schemas.microsoft.com/office/drawing/2014/main" val="10001"/>
                  </a:ext>
                </a:extLst>
              </a:tr>
              <a:tr h="4667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100" u="none" strike="noStrike" kern="1200" cap="none" spc="0" normalizeH="0" baseline="0" noProof="0" dirty="0">
                          <a:ln>
                            <a:noFill/>
                          </a:ln>
                          <a:effectLst/>
                          <a:uLnTx/>
                          <a:uFillTx/>
                          <a:latin typeface="Times New Roman" pitchFamily="18" charset="0"/>
                          <a:cs typeface="Times New Roman" pitchFamily="18" charset="0"/>
                        </a:rPr>
                        <a:t>Иные бюджетные ассигнования</a:t>
                      </a:r>
                      <a:endPar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algn="ctr"/>
                      <a:r>
                        <a:rPr lang="ru-RU" sz="1100" dirty="0">
                          <a:latin typeface="Times New Roman" pitchFamily="18" charset="0"/>
                          <a:cs typeface="Times New Roman" pitchFamily="18" charset="0"/>
                        </a:rPr>
                        <a:t>48,1</a:t>
                      </a:r>
                    </a:p>
                  </a:txBody>
                  <a:tcPr marL="68580" marR="68580" marT="34290" marB="34290"/>
                </a:tc>
                <a:tc>
                  <a:txBody>
                    <a:bodyPr/>
                    <a:lstStyle/>
                    <a:p>
                      <a:pPr algn="ctr"/>
                      <a:r>
                        <a:rPr lang="ru-RU" sz="1100" dirty="0">
                          <a:latin typeface="Times New Roman" pitchFamily="18" charset="0"/>
                          <a:cs typeface="Times New Roman" pitchFamily="18" charset="0"/>
                        </a:rPr>
                        <a:t>24,3</a:t>
                      </a:r>
                    </a:p>
                  </a:txBody>
                  <a:tcPr marL="68580" marR="68580" marT="34290" marB="34290"/>
                </a:tc>
                <a:tc>
                  <a:txBody>
                    <a:bodyPr/>
                    <a:lstStyle/>
                    <a:p>
                      <a:pPr algn="ctr"/>
                      <a:r>
                        <a:rPr lang="ru-RU" sz="1100" dirty="0">
                          <a:latin typeface="Times New Roman" pitchFamily="18" charset="0"/>
                          <a:cs typeface="Times New Roman" pitchFamily="18" charset="0"/>
                        </a:rPr>
                        <a:t>29,1</a:t>
                      </a:r>
                    </a:p>
                  </a:txBody>
                  <a:tcPr marL="68580" marR="68580" marT="34290" marB="34290"/>
                </a:tc>
                <a:tc>
                  <a:txBody>
                    <a:bodyPr/>
                    <a:lstStyle/>
                    <a:p>
                      <a:pPr algn="ctr"/>
                      <a:r>
                        <a:rPr lang="ru-RU" sz="1100" dirty="0">
                          <a:latin typeface="Times New Roman" pitchFamily="18" charset="0"/>
                          <a:cs typeface="Times New Roman" pitchFamily="18" charset="0"/>
                        </a:rPr>
                        <a:t>28,9</a:t>
                      </a:r>
                    </a:p>
                  </a:txBody>
                  <a:tcPr marL="68580" marR="68580" marT="34290" marB="34290"/>
                </a:tc>
                <a:tc>
                  <a:txBody>
                    <a:bodyPr/>
                    <a:lstStyle/>
                    <a:p>
                      <a:pPr algn="ctr"/>
                      <a:r>
                        <a:rPr lang="ru-RU" sz="1100" dirty="0">
                          <a:latin typeface="Times New Roman" pitchFamily="18" charset="0"/>
                          <a:cs typeface="Times New Roman" pitchFamily="18" charset="0"/>
                        </a:rPr>
                        <a:t>118,9</a:t>
                      </a:r>
                    </a:p>
                  </a:txBody>
                  <a:tcPr marL="68580" marR="68580" marT="34290" marB="34290"/>
                </a:tc>
                <a:tc>
                  <a:txBody>
                    <a:bodyPr/>
                    <a:lstStyle/>
                    <a:p>
                      <a:pPr algn="ctr"/>
                      <a:r>
                        <a:rPr lang="ru-RU" sz="1100" dirty="0">
                          <a:latin typeface="Times New Roman" pitchFamily="18" charset="0"/>
                          <a:cs typeface="Times New Roman" pitchFamily="18" charset="0"/>
                        </a:rPr>
                        <a:t>99,3</a:t>
                      </a:r>
                    </a:p>
                  </a:txBody>
                  <a:tcPr marL="68580" marR="68580" marT="34290" marB="34290"/>
                </a:tc>
                <a:tc>
                  <a:txBody>
                    <a:bodyPr/>
                    <a:lstStyle/>
                    <a:p>
                      <a:pPr algn="ctr"/>
                      <a:r>
                        <a:rPr lang="ru-RU" sz="1100" dirty="0">
                          <a:latin typeface="Times New Roman" pitchFamily="18" charset="0"/>
                          <a:cs typeface="Times New Roman" pitchFamily="18" charset="0"/>
                        </a:rPr>
                        <a:t>60,1</a:t>
                      </a:r>
                    </a:p>
                  </a:txBody>
                  <a:tcPr marL="68580" marR="68580" marT="34290" marB="34290"/>
                </a:tc>
                <a:extLst>
                  <a:ext uri="{0D108BD9-81ED-4DB2-BD59-A6C34878D82A}">
                    <a16:rowId xmlns:a16="http://schemas.microsoft.com/office/drawing/2014/main" val="10002"/>
                  </a:ext>
                </a:extLst>
              </a:tr>
              <a:tr h="6726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800" b="1" u="none" strike="noStrike" kern="1200" cap="none" spc="0" normalizeH="0" baseline="0" noProof="0" dirty="0">
                        <a:ln>
                          <a:noFill/>
                        </a:ln>
                        <a:effectLst/>
                        <a:uLnTx/>
                        <a:uFillTx/>
                        <a:latin typeface="Times New Roman" pitchFamily="18" charset="0"/>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1" u="none" strike="noStrike" kern="1200" cap="none" spc="0" normalizeH="0" baseline="0" noProof="0" dirty="0">
                          <a:ln>
                            <a:noFill/>
                          </a:ln>
                          <a:effectLst/>
                          <a:uLnTx/>
                          <a:uFillTx/>
                          <a:latin typeface="Times New Roman" pitchFamily="18" charset="0"/>
                          <a:cs typeface="Times New Roman" pitchFamily="18" charset="0"/>
                        </a:rPr>
                        <a:t>ИТОГО РАСХОДЫ</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RU" sz="9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68580" marR="68580" marT="34290" marB="34290"/>
                </a:tc>
                <a:tc>
                  <a:txBody>
                    <a:bodyPr/>
                    <a:lstStyle/>
                    <a:p>
                      <a:pPr marL="0" algn="ctr" defTabSz="914400" rtl="0" eaLnBrk="1" latinLnBrk="0" hangingPunct="1"/>
                      <a:endParaRPr lang="ru-RU" sz="12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200" b="1" kern="1200" dirty="0">
                          <a:solidFill>
                            <a:schemeClr val="dk1"/>
                          </a:solidFill>
                          <a:latin typeface="Times New Roman" pitchFamily="18" charset="0"/>
                          <a:ea typeface="+mn-ea"/>
                          <a:cs typeface="Times New Roman" pitchFamily="18" charset="0"/>
                        </a:rPr>
                        <a:t>1 169,2</a:t>
                      </a:r>
                    </a:p>
                  </a:txBody>
                  <a:tcPr marL="68580" marR="68580" marT="34290" marB="34290"/>
                </a:tc>
                <a:tc>
                  <a:txBody>
                    <a:bodyPr/>
                    <a:lstStyle/>
                    <a:p>
                      <a:pPr algn="ctr"/>
                      <a:endParaRPr lang="ru-RU" sz="1200" b="1" kern="1200" dirty="0">
                        <a:solidFill>
                          <a:schemeClr val="dk1"/>
                        </a:solidFill>
                        <a:latin typeface="Times New Roman" pitchFamily="18" charset="0"/>
                        <a:ea typeface="+mn-ea"/>
                        <a:cs typeface="Times New Roman" pitchFamily="18" charset="0"/>
                      </a:endParaRPr>
                    </a:p>
                    <a:p>
                      <a:pPr algn="ctr"/>
                      <a:r>
                        <a:rPr lang="ru-RU" sz="1200" b="1" kern="1200" dirty="0">
                          <a:solidFill>
                            <a:schemeClr val="dk1"/>
                          </a:solidFill>
                          <a:latin typeface="Times New Roman" pitchFamily="18" charset="0"/>
                          <a:ea typeface="+mn-ea"/>
                          <a:cs typeface="Times New Roman" pitchFamily="18" charset="0"/>
                        </a:rPr>
                        <a:t>1 136,1</a:t>
                      </a:r>
                    </a:p>
                  </a:txBody>
                  <a:tcPr marL="68580" marR="68580" marT="34290" marB="34290"/>
                </a:tc>
                <a:tc>
                  <a:txBody>
                    <a:bodyPr/>
                    <a:lstStyle/>
                    <a:p>
                      <a:pPr marL="0" algn="ctr" defTabSz="914400" rtl="0" eaLnBrk="1" latinLnBrk="0" hangingPunct="1"/>
                      <a:endParaRPr lang="ru-RU" sz="12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200" b="1" kern="1200" dirty="0">
                          <a:solidFill>
                            <a:schemeClr val="dk1"/>
                          </a:solidFill>
                          <a:latin typeface="Times New Roman" pitchFamily="18" charset="0"/>
                          <a:ea typeface="+mn-ea"/>
                          <a:cs typeface="Times New Roman" pitchFamily="18" charset="0"/>
                        </a:rPr>
                        <a:t>1 509,1</a:t>
                      </a:r>
                    </a:p>
                  </a:txBody>
                  <a:tcPr marL="68580" marR="68580" marT="34290" marB="34290"/>
                </a:tc>
                <a:tc>
                  <a:txBody>
                    <a:bodyPr/>
                    <a:lstStyle/>
                    <a:p>
                      <a:pPr marL="0" algn="ctr" defTabSz="914400" rtl="0" eaLnBrk="1" latinLnBrk="0" hangingPunct="1"/>
                      <a:endParaRPr lang="ru-RU" sz="12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200" b="1" kern="1200" dirty="0">
                          <a:solidFill>
                            <a:schemeClr val="dk1"/>
                          </a:solidFill>
                          <a:latin typeface="Times New Roman" pitchFamily="18" charset="0"/>
                          <a:ea typeface="+mn-ea"/>
                          <a:cs typeface="Times New Roman" pitchFamily="18" charset="0"/>
                        </a:rPr>
                        <a:t>1 446,4</a:t>
                      </a:r>
                    </a:p>
                  </a:txBody>
                  <a:tcPr marL="68580" marR="68580" marT="34290" marB="34290"/>
                </a:tc>
                <a:tc>
                  <a:txBody>
                    <a:bodyPr/>
                    <a:lstStyle/>
                    <a:p>
                      <a:pPr algn="ct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127,3</a:t>
                      </a:r>
                    </a:p>
                  </a:txBody>
                  <a:tcPr marL="68580" marR="68580" marT="34290" marB="34290"/>
                </a:tc>
                <a:tc>
                  <a:txBody>
                    <a:bodyPr/>
                    <a:lstStyle/>
                    <a:p>
                      <a:pPr algn="ct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95,8</a:t>
                      </a:r>
                    </a:p>
                  </a:txBody>
                  <a:tcPr marL="68580" marR="68580" marT="34290" marB="34290"/>
                </a:tc>
                <a:tc>
                  <a:txBody>
                    <a:bodyPr/>
                    <a:lstStyle/>
                    <a:p>
                      <a:pPr algn="ct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123,7</a:t>
                      </a:r>
                    </a:p>
                  </a:txBody>
                  <a:tcPr marL="68580" marR="68580" marT="34290" marB="34290"/>
                </a:tc>
                <a:extLst>
                  <a:ext uri="{0D108BD9-81ED-4DB2-BD59-A6C34878D82A}">
                    <a16:rowId xmlns:a16="http://schemas.microsoft.com/office/drawing/2014/main" val="10003"/>
                  </a:ext>
                </a:extLst>
              </a:tr>
            </a:tbl>
          </a:graphicData>
        </a:graphic>
      </p:graphicFrame>
      <p:sp>
        <p:nvSpPr>
          <p:cNvPr id="8" name="Прямоугольник 7"/>
          <p:cNvSpPr/>
          <p:nvPr/>
        </p:nvSpPr>
        <p:spPr>
          <a:xfrm>
            <a:off x="254977" y="12986"/>
            <a:ext cx="8678003" cy="36548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Расходы бюджета городского округа в разрезе видов расходов</a:t>
            </a:r>
          </a:p>
        </p:txBody>
      </p:sp>
      <p:sp>
        <p:nvSpPr>
          <p:cNvPr id="9" name="Прямоугольник 5"/>
          <p:cNvSpPr>
            <a:spLocks noChangeArrowheads="1"/>
          </p:cNvSpPr>
          <p:nvPr/>
        </p:nvSpPr>
        <p:spPr bwMode="auto">
          <a:xfrm>
            <a:off x="7817169" y="488626"/>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39.1</a:t>
            </a:r>
          </a:p>
        </p:txBody>
      </p:sp>
    </p:spTree>
    <p:extLst>
      <p:ext uri="{BB962C8B-B14F-4D97-AF65-F5344CB8AC3E}">
        <p14:creationId xmlns:p14="http://schemas.microsoft.com/office/powerpoint/2010/main" val="40169507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1307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58615" y="15505"/>
            <a:ext cx="8801095" cy="6117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Структура расходов бюджета городского округа в разрезе видов расходов, %</a:t>
            </a:r>
          </a:p>
        </p:txBody>
      </p:sp>
      <p:sp>
        <p:nvSpPr>
          <p:cNvPr id="8" name="TextBox 7"/>
          <p:cNvSpPr txBox="1"/>
          <p:nvPr/>
        </p:nvSpPr>
        <p:spPr>
          <a:xfrm>
            <a:off x="6115278" y="944421"/>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5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2025 год</a:t>
            </a:r>
          </a:p>
        </p:txBody>
      </p:sp>
      <p:sp>
        <p:nvSpPr>
          <p:cNvPr id="9" name="TextBox 8"/>
          <p:cNvSpPr txBox="1"/>
          <p:nvPr/>
        </p:nvSpPr>
        <p:spPr>
          <a:xfrm>
            <a:off x="1714727" y="917921"/>
            <a:ext cx="1447508" cy="488593"/>
          </a:xfrm>
          <a:prstGeom prst="rect">
            <a:avLst/>
          </a:prstGeom>
          <a:noFill/>
          <a:ln>
            <a:noFill/>
          </a:ln>
        </p:spPr>
        <p:txBody>
          <a:bodyPr wrap="none" lIns="57148" tIns="28574" rIns="57148" bIns="28574">
            <a:spAutoFit/>
          </a:bodyPr>
          <a:lstStyle>
            <a:defPPr>
              <a:defRPr lang="en-US"/>
            </a:defPPr>
            <a:lvl1pPr fontAlgn="base">
              <a:spcBef>
                <a:spcPct val="0"/>
              </a:spcBef>
              <a:spcAft>
                <a:spcPct val="0"/>
              </a:spcAft>
              <a:defRPr sz="2000" b="1" kern="0">
                <a:solidFill>
                  <a:prstClr val="black"/>
                </a:solidFill>
                <a:latin typeface="Bookman Old Style" pitchFamily="18" charset="0"/>
                <a:cs typeface="Times New Roman" pitchFamily="18" charset="0"/>
              </a:defRPr>
            </a:lvl1pPr>
            <a:lvl2pPr marL="742950" indent="-285750" eaLnBrk="0" hangingPunct="0">
              <a:defRPr sz="1400">
                <a:latin typeface="Monotype Corsiva" pitchFamily="66" charset="0"/>
              </a:defRPr>
            </a:lvl2pPr>
            <a:lvl3pPr marL="1143000" indent="-228600" eaLnBrk="0" hangingPunct="0">
              <a:defRPr sz="1400">
                <a:latin typeface="Monotype Corsiva" pitchFamily="66" charset="0"/>
              </a:defRPr>
            </a:lvl3pPr>
            <a:lvl4pPr marL="1600200" indent="-228600" eaLnBrk="0" hangingPunct="0">
              <a:defRPr sz="1400">
                <a:latin typeface="Monotype Corsiva" pitchFamily="66" charset="0"/>
              </a:defRPr>
            </a:lvl4pPr>
            <a:lvl5pPr marL="2057400" indent="-228600" eaLnBrk="0" hangingPunct="0">
              <a:defRPr sz="1400">
                <a:latin typeface="Monotype Corsiva" pitchFamily="66" charset="0"/>
              </a:defRPr>
            </a:lvl5pPr>
            <a:lvl6pPr marL="2514600" indent="-228600" eaLnBrk="0" fontAlgn="base" hangingPunct="0">
              <a:spcBef>
                <a:spcPct val="0"/>
              </a:spcBef>
              <a:spcAft>
                <a:spcPct val="0"/>
              </a:spcAft>
              <a:defRPr sz="1400">
                <a:latin typeface="Monotype Corsiva" pitchFamily="66" charset="0"/>
              </a:defRPr>
            </a:lvl6pPr>
            <a:lvl7pPr marL="2971800" indent="-228600" eaLnBrk="0" fontAlgn="base" hangingPunct="0">
              <a:spcBef>
                <a:spcPct val="0"/>
              </a:spcBef>
              <a:spcAft>
                <a:spcPct val="0"/>
              </a:spcAft>
              <a:defRPr sz="1400">
                <a:latin typeface="Monotype Corsiva" pitchFamily="66" charset="0"/>
              </a:defRPr>
            </a:lvl7pPr>
            <a:lvl8pPr marL="3429000" indent="-228600" eaLnBrk="0" fontAlgn="base" hangingPunct="0">
              <a:spcBef>
                <a:spcPct val="0"/>
              </a:spcBef>
              <a:spcAft>
                <a:spcPct val="0"/>
              </a:spcAft>
              <a:defRPr sz="1400">
                <a:latin typeface="Monotype Corsiva" pitchFamily="66" charset="0"/>
              </a:defRPr>
            </a:lvl8pPr>
            <a:lvl9pPr marL="3886200" indent="-228600" eaLnBrk="0" fontAlgn="base" hangingPunct="0">
              <a:spcBef>
                <a:spcPct val="0"/>
              </a:spcBef>
              <a:spcAft>
                <a:spcPct val="0"/>
              </a:spcAft>
              <a:defRPr sz="1400">
                <a:latin typeface="Monotype Corsiva" pitchFamily="66" charset="0"/>
              </a:defRPr>
            </a:lvl9pPr>
          </a:lstStyle>
          <a:p>
            <a:r>
              <a:rPr lang="ru-RU" sz="2800" dirty="0">
                <a:latin typeface="Times New Roman" pitchFamily="18" charset="0"/>
              </a:rPr>
              <a:t>2024 год</a:t>
            </a:r>
          </a:p>
        </p:txBody>
      </p:sp>
      <p:sp>
        <p:nvSpPr>
          <p:cNvPr id="13" name="Прямоугольник 3"/>
          <p:cNvSpPr>
            <a:spLocks noChangeArrowheads="1"/>
          </p:cNvSpPr>
          <p:nvPr/>
        </p:nvSpPr>
        <p:spPr bwMode="auto">
          <a:xfrm>
            <a:off x="1122987" y="4830162"/>
            <a:ext cx="3429000" cy="86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Расходы на выплату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p:txBody>
      </p:sp>
      <p:sp>
        <p:nvSpPr>
          <p:cNvPr id="16" name="Прямоугольник 18"/>
          <p:cNvSpPr>
            <a:spLocks noChangeArrowheads="1"/>
          </p:cNvSpPr>
          <p:nvPr/>
        </p:nvSpPr>
        <p:spPr bwMode="auto">
          <a:xfrm>
            <a:off x="1180397" y="6240939"/>
            <a:ext cx="3429000" cy="38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Капитальные вложения в объекты государственной (муниципальной) собственности</a:t>
            </a:r>
          </a:p>
        </p:txBody>
      </p:sp>
      <p:sp>
        <p:nvSpPr>
          <p:cNvPr id="17" name="Прямоугольник 19"/>
          <p:cNvSpPr>
            <a:spLocks noChangeArrowheads="1"/>
          </p:cNvSpPr>
          <p:nvPr/>
        </p:nvSpPr>
        <p:spPr bwMode="auto">
          <a:xfrm>
            <a:off x="5217164" y="5230185"/>
            <a:ext cx="3429000" cy="38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Предоставление субсидий бюджетным, автономным </a:t>
            </a:r>
          </a:p>
          <a:p>
            <a:pPr fontAlgn="base">
              <a:spcBef>
                <a:spcPct val="0"/>
              </a:spcBef>
              <a:spcAft>
                <a:spcPct val="0"/>
              </a:spcAft>
            </a:pPr>
            <a:r>
              <a:rPr lang="ru-RU" sz="1050" dirty="0">
                <a:solidFill>
                  <a:prstClr val="black"/>
                </a:solidFill>
                <a:latin typeface="Times New Roman" pitchFamily="18" charset="0"/>
                <a:cs typeface="Times New Roman" pitchFamily="18" charset="0"/>
              </a:rPr>
              <a:t>учреждениям и иным некоммерческим организациям</a:t>
            </a:r>
          </a:p>
        </p:txBody>
      </p:sp>
      <p:sp>
        <p:nvSpPr>
          <p:cNvPr id="18" name="Прямоугольник 20"/>
          <p:cNvSpPr>
            <a:spLocks noChangeArrowheads="1"/>
          </p:cNvSpPr>
          <p:nvPr/>
        </p:nvSpPr>
        <p:spPr bwMode="auto">
          <a:xfrm>
            <a:off x="5217164" y="5637378"/>
            <a:ext cx="3429000" cy="21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Обслуживание государственного (муниципального) долга</a:t>
            </a:r>
          </a:p>
        </p:txBody>
      </p:sp>
      <p:sp>
        <p:nvSpPr>
          <p:cNvPr id="19" name="Прямоугольник 22"/>
          <p:cNvSpPr>
            <a:spLocks noChangeArrowheads="1"/>
          </p:cNvSpPr>
          <p:nvPr/>
        </p:nvSpPr>
        <p:spPr bwMode="auto">
          <a:xfrm>
            <a:off x="5245739" y="5970665"/>
            <a:ext cx="1970087" cy="21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700" dirty="0">
                <a:solidFill>
                  <a:prstClr val="black"/>
                </a:solidFill>
                <a:latin typeface="Times New Roman" pitchFamily="18" charset="0"/>
                <a:cs typeface="Times New Roman" pitchFamily="18" charset="0"/>
              </a:rPr>
              <a:t> </a:t>
            </a:r>
            <a:r>
              <a:rPr lang="ru-RU" sz="1050" dirty="0">
                <a:solidFill>
                  <a:prstClr val="black"/>
                </a:solidFill>
                <a:latin typeface="Times New Roman" pitchFamily="18" charset="0"/>
                <a:cs typeface="Times New Roman" pitchFamily="18" charset="0"/>
              </a:rPr>
              <a:t>Иные бюджетные ассигнования</a:t>
            </a:r>
            <a:endParaRPr lang="ru-RU" sz="1000" dirty="0">
              <a:solidFill>
                <a:prstClr val="black"/>
              </a:solidFill>
              <a:latin typeface="Times New Roman" pitchFamily="18" charset="0"/>
              <a:cs typeface="Times New Roman" pitchFamily="18" charset="0"/>
            </a:endParaRPr>
          </a:p>
        </p:txBody>
      </p:sp>
      <p:grpSp>
        <p:nvGrpSpPr>
          <p:cNvPr id="30" name="Группа 29"/>
          <p:cNvGrpSpPr/>
          <p:nvPr/>
        </p:nvGrpSpPr>
        <p:grpSpPr>
          <a:xfrm>
            <a:off x="985504" y="5689727"/>
            <a:ext cx="3580145" cy="380871"/>
            <a:chOff x="975979" y="5632577"/>
            <a:chExt cx="3580145" cy="380871"/>
          </a:xfrm>
        </p:grpSpPr>
        <p:sp>
          <p:nvSpPr>
            <p:cNvPr id="14" name="Прямоугольник 4"/>
            <p:cNvSpPr>
              <a:spLocks noChangeArrowheads="1"/>
            </p:cNvSpPr>
            <p:nvPr/>
          </p:nvSpPr>
          <p:spPr bwMode="auto">
            <a:xfrm>
              <a:off x="1127124" y="5632577"/>
              <a:ext cx="3429000" cy="38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Закупка товаров, работ и услуг для обеспечения государственных (муниципальных) нужд</a:t>
              </a:r>
            </a:p>
          </p:txBody>
        </p:sp>
        <p:sp>
          <p:nvSpPr>
            <p:cNvPr id="20" name="Овал 19"/>
            <p:cNvSpPr/>
            <p:nvPr/>
          </p:nvSpPr>
          <p:spPr>
            <a:xfrm>
              <a:off x="975979" y="5724750"/>
              <a:ext cx="111843" cy="97984"/>
            </a:xfrm>
            <a:prstGeom prst="ellipse">
              <a:avLst/>
            </a:prstGeom>
            <a:solidFill>
              <a:srgbClr val="FF6A05"/>
            </a:solidFill>
            <a:ln>
              <a:solidFill>
                <a:srgbClr val="FF6A05"/>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grpSp>
      <p:sp>
        <p:nvSpPr>
          <p:cNvPr id="21" name="Овал 20"/>
          <p:cNvSpPr/>
          <p:nvPr/>
        </p:nvSpPr>
        <p:spPr>
          <a:xfrm>
            <a:off x="993564" y="5165815"/>
            <a:ext cx="111843" cy="97984"/>
          </a:xfrm>
          <a:prstGeom prst="ellipse">
            <a:avLst/>
          </a:prstGeom>
          <a:solidFill>
            <a:srgbClr val="00CCFF"/>
          </a:solidFill>
          <a:ln>
            <a:solidFill>
              <a:srgbClr val="00CCFF"/>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grpSp>
        <p:nvGrpSpPr>
          <p:cNvPr id="3" name="Группа 2"/>
          <p:cNvGrpSpPr/>
          <p:nvPr/>
        </p:nvGrpSpPr>
        <p:grpSpPr>
          <a:xfrm>
            <a:off x="975980" y="6027815"/>
            <a:ext cx="3324155" cy="219289"/>
            <a:chOff x="975980" y="5970665"/>
            <a:chExt cx="3324155" cy="219289"/>
          </a:xfrm>
        </p:grpSpPr>
        <p:sp>
          <p:nvSpPr>
            <p:cNvPr id="15" name="Прямоугольник 17"/>
            <p:cNvSpPr>
              <a:spLocks noChangeArrowheads="1"/>
            </p:cNvSpPr>
            <p:nvPr/>
          </p:nvSpPr>
          <p:spPr bwMode="auto">
            <a:xfrm>
              <a:off x="1122987" y="5970665"/>
              <a:ext cx="3177148" cy="21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050" dirty="0">
                  <a:solidFill>
                    <a:prstClr val="black"/>
                  </a:solidFill>
                  <a:latin typeface="Times New Roman" pitchFamily="18" charset="0"/>
                  <a:cs typeface="Times New Roman" pitchFamily="18" charset="0"/>
                </a:rPr>
                <a:t>Социальное обеспечение и иные выплаты населению</a:t>
              </a:r>
            </a:p>
          </p:txBody>
        </p:sp>
        <p:sp>
          <p:nvSpPr>
            <p:cNvPr id="22" name="Овал 21"/>
            <p:cNvSpPr/>
            <p:nvPr/>
          </p:nvSpPr>
          <p:spPr>
            <a:xfrm>
              <a:off x="975980" y="6051528"/>
              <a:ext cx="111843" cy="97984"/>
            </a:xfrm>
            <a:prstGeom prst="ellipse">
              <a:avLst/>
            </a:prstGeom>
            <a:solidFill>
              <a:srgbClr val="00FF00"/>
            </a:solid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grpSp>
      <p:sp>
        <p:nvSpPr>
          <p:cNvPr id="23" name="Овал 22"/>
          <p:cNvSpPr/>
          <p:nvPr/>
        </p:nvSpPr>
        <p:spPr>
          <a:xfrm>
            <a:off x="984773" y="6395160"/>
            <a:ext cx="111843" cy="97984"/>
          </a:xfrm>
          <a:prstGeom prst="ellipse">
            <a:avLst/>
          </a:prstGeom>
          <a:solidFill>
            <a:srgbClr val="6600FF"/>
          </a:solidFill>
          <a:ln>
            <a:solidFill>
              <a:srgbClr val="6600FF"/>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sp>
        <p:nvSpPr>
          <p:cNvPr id="24" name="Овал 23"/>
          <p:cNvSpPr/>
          <p:nvPr/>
        </p:nvSpPr>
        <p:spPr>
          <a:xfrm>
            <a:off x="5060395" y="5361676"/>
            <a:ext cx="111843" cy="9798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sp>
        <p:nvSpPr>
          <p:cNvPr id="25" name="Овал 24"/>
          <p:cNvSpPr/>
          <p:nvPr/>
        </p:nvSpPr>
        <p:spPr>
          <a:xfrm>
            <a:off x="5069188" y="5695782"/>
            <a:ext cx="111843" cy="97984"/>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endParaRPr lang="ru-RU" dirty="0"/>
          </a:p>
        </p:txBody>
      </p:sp>
      <p:sp>
        <p:nvSpPr>
          <p:cNvPr id="26" name="Овал 25"/>
          <p:cNvSpPr/>
          <p:nvPr/>
        </p:nvSpPr>
        <p:spPr>
          <a:xfrm>
            <a:off x="5077981" y="6021096"/>
            <a:ext cx="111843" cy="97984"/>
          </a:xfrm>
          <a:prstGeom prst="ellipse">
            <a:avLst/>
          </a:prstGeom>
          <a:solidFill>
            <a:srgbClr val="FF33CC"/>
          </a:solidFill>
          <a:ln>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lIns="57148" tIns="28574" rIns="57148" bIns="28574" rtlCol="0" anchor="ctr"/>
          <a:lstStyle/>
          <a:p>
            <a:pPr algn="ctr"/>
            <a:r>
              <a:rPr lang="ru-RU" dirty="0"/>
              <a:t>      </a:t>
            </a:r>
          </a:p>
        </p:txBody>
      </p:sp>
      <p:sp>
        <p:nvSpPr>
          <p:cNvPr id="29"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40</a:t>
            </a:r>
          </a:p>
        </p:txBody>
      </p:sp>
      <p:graphicFrame>
        <p:nvGraphicFramePr>
          <p:cNvPr id="31" name="图表 12"/>
          <p:cNvGraphicFramePr/>
          <p:nvPr>
            <p:extLst>
              <p:ext uri="{D42A27DB-BD31-4B8C-83A1-F6EECF244321}">
                <p14:modId xmlns:p14="http://schemas.microsoft.com/office/powerpoint/2010/main" val="3175458082"/>
              </p:ext>
            </p:extLst>
          </p:nvPr>
        </p:nvGraphicFramePr>
        <p:xfrm>
          <a:off x="151436" y="1192488"/>
          <a:ext cx="4400551" cy="36195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 name="图表 12">
            <a:extLst>
              <a:ext uri="{FF2B5EF4-FFF2-40B4-BE49-F238E27FC236}">
                <a16:creationId xmlns:a16="http://schemas.microsoft.com/office/drawing/2014/main" id="{41DE32F0-4BAB-0E65-C44C-EA66C355A964}"/>
              </a:ext>
            </a:extLst>
          </p:cNvPr>
          <p:cNvGraphicFramePr/>
          <p:nvPr>
            <p:extLst>
              <p:ext uri="{D42A27DB-BD31-4B8C-83A1-F6EECF244321}">
                <p14:modId xmlns:p14="http://schemas.microsoft.com/office/powerpoint/2010/main" val="1845727133"/>
              </p:ext>
            </p:extLst>
          </p:nvPr>
        </p:nvGraphicFramePr>
        <p:xfrm>
          <a:off x="4614269" y="1278578"/>
          <a:ext cx="4400551" cy="36195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2270994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4837"/>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194897" y="122759"/>
            <a:ext cx="8656022" cy="734815"/>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2200" b="1" i="0" u="none" strike="noStrike" kern="0" cap="none" spc="0" normalizeH="0" baseline="0" noProof="0" dirty="0">
                <a:ln w="11430"/>
                <a:solidFill>
                  <a:srgbClr val="C00000"/>
                </a:solidFill>
                <a:effectLst>
                  <a:outerShdw blurRad="50800" dist="39000" dir="5460000" algn="tl">
                    <a:srgbClr val="000000">
                      <a:alpha val="38000"/>
                    </a:srgbClr>
                  </a:outerShdw>
                </a:effectLst>
                <a:uLnTx/>
                <a:uFillTx/>
                <a:latin typeface="Arial" pitchFamily="34" charset="0"/>
                <a:cs typeface="Arial" pitchFamily="34" charset="0"/>
              </a:rPr>
              <a:t>Исполнение бюджета городского округа по муниципальным программам за 2025 год</a:t>
            </a:r>
          </a:p>
        </p:txBody>
      </p:sp>
      <p:sp>
        <p:nvSpPr>
          <p:cNvPr id="9" name="TextBox 8"/>
          <p:cNvSpPr txBox="1"/>
          <p:nvPr/>
        </p:nvSpPr>
        <p:spPr>
          <a:xfrm>
            <a:off x="137262" y="874033"/>
            <a:ext cx="4305663" cy="1596589"/>
          </a:xfrm>
          <a:prstGeom prst="rect">
            <a:avLst/>
          </a:prstGeom>
          <a:noFill/>
        </p:spPr>
        <p:txBody>
          <a:bodyPr wrap="none" lIns="57148" tIns="28574" rIns="57148" bIns="28574"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7200" b="1" i="1" u="none" strike="noStrike" kern="0" cap="none" spc="0" normalizeH="0" baseline="0" noProof="0" dirty="0">
                <a:ln>
                  <a:noFill/>
                </a:ln>
                <a:solidFill>
                  <a:srgbClr val="FF0066"/>
                </a:solidFill>
                <a:effectLst/>
                <a:uLnTx/>
                <a:uFillTx/>
                <a:latin typeface="Times New Roman" pitchFamily="18" charset="0"/>
                <a:cs typeface="Times New Roman" pitchFamily="18" charset="0"/>
              </a:rPr>
              <a:t>19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800" b="1" i="1" u="none" strike="noStrike" kern="0" cap="none" spc="0" normalizeH="0" baseline="0" noProof="0" dirty="0">
                <a:ln>
                  <a:noFill/>
                </a:ln>
                <a:solidFill>
                  <a:srgbClr val="FF0066"/>
                </a:solidFill>
                <a:effectLst/>
                <a:uLnTx/>
                <a:uFillTx/>
                <a:latin typeface="Times New Roman" pitchFamily="18" charset="0"/>
                <a:cs typeface="Times New Roman" pitchFamily="18" charset="0"/>
              </a:rPr>
              <a:t>муниципальных программ</a:t>
            </a:r>
          </a:p>
        </p:txBody>
      </p:sp>
      <p:sp>
        <p:nvSpPr>
          <p:cNvPr id="11" name="TextBox 10"/>
          <p:cNvSpPr txBox="1"/>
          <p:nvPr/>
        </p:nvSpPr>
        <p:spPr>
          <a:xfrm>
            <a:off x="5001183" y="1173927"/>
            <a:ext cx="4178620" cy="1535034"/>
          </a:xfrm>
          <a:prstGeom prst="rect">
            <a:avLst/>
          </a:prstGeom>
          <a:noFill/>
        </p:spPr>
        <p:txBody>
          <a:bodyPr wrap="square" lIns="57148" tIns="28574" rIns="57148" bIns="28574"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1" u="none" strike="noStrike" kern="0" cap="none" spc="0" normalizeH="0" baseline="0" noProof="0" dirty="0">
                <a:ln>
                  <a:noFill/>
                </a:ln>
                <a:solidFill>
                  <a:srgbClr val="FFFF00"/>
                </a:solidFill>
                <a:effectLst/>
                <a:uLnTx/>
                <a:uFillTx/>
                <a:latin typeface="Times New Roman" pitchFamily="18" charset="0"/>
                <a:cs typeface="Times New Roman" pitchFamily="18" charset="0"/>
              </a:rPr>
              <a:t>Общий  объем расходов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1" u="none" strike="noStrike" kern="0" cap="none" spc="0" normalizeH="0" baseline="0" noProof="0" dirty="0">
                <a:ln>
                  <a:noFill/>
                </a:ln>
                <a:solidFill>
                  <a:srgbClr val="FFFF00"/>
                </a:solidFill>
                <a:effectLst/>
                <a:uLnTx/>
                <a:uFillTx/>
                <a:latin typeface="Times New Roman" pitchFamily="18" charset="0"/>
                <a:cs typeface="Times New Roman" pitchFamily="18" charset="0"/>
              </a:rPr>
              <a:t>1 439,3 млн.рублей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1" u="none" strike="noStrike" kern="0" cap="none" spc="0" normalizeH="0" baseline="0" noProof="0" dirty="0">
                <a:ln>
                  <a:noFill/>
                </a:ln>
                <a:solidFill>
                  <a:srgbClr val="FFFF00"/>
                </a:solidFill>
                <a:effectLst/>
                <a:uLnTx/>
                <a:uFillTx/>
                <a:latin typeface="Times New Roman" pitchFamily="18" charset="0"/>
                <a:cs typeface="Times New Roman" pitchFamily="18" charset="0"/>
              </a:rPr>
              <a:t>Удельный вес в объеме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400" b="1" i="1" u="none" strike="noStrike" kern="0" cap="none" spc="0" normalizeH="0" baseline="0" noProof="0" dirty="0">
                <a:ln>
                  <a:noFill/>
                </a:ln>
                <a:solidFill>
                  <a:srgbClr val="FFFF00"/>
                </a:solidFill>
                <a:effectLst/>
                <a:uLnTx/>
                <a:uFillTx/>
                <a:latin typeface="Times New Roman" pitchFamily="18" charset="0"/>
                <a:cs typeface="Times New Roman" pitchFamily="18" charset="0"/>
              </a:rPr>
              <a:t>расходов  99,5%</a:t>
            </a:r>
          </a:p>
        </p:txBody>
      </p:sp>
      <p:sp>
        <p:nvSpPr>
          <p:cNvPr id="22"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41</a:t>
            </a:r>
          </a:p>
        </p:txBody>
      </p:sp>
      <p:grpSp>
        <p:nvGrpSpPr>
          <p:cNvPr id="7" name="Группа 6"/>
          <p:cNvGrpSpPr/>
          <p:nvPr/>
        </p:nvGrpSpPr>
        <p:grpSpPr>
          <a:xfrm>
            <a:off x="115966" y="3107779"/>
            <a:ext cx="8912068" cy="3577151"/>
            <a:chOff x="115966" y="3107779"/>
            <a:chExt cx="8912068" cy="3577151"/>
          </a:xfrm>
        </p:grpSpPr>
        <p:grpSp>
          <p:nvGrpSpPr>
            <p:cNvPr id="83" name="组合 29"/>
            <p:cNvGrpSpPr/>
            <p:nvPr/>
          </p:nvGrpSpPr>
          <p:grpSpPr>
            <a:xfrm>
              <a:off x="7427602" y="3127070"/>
              <a:ext cx="1600432" cy="1600432"/>
              <a:chOff x="304800" y="673100"/>
              <a:chExt cx="4000500" cy="4000500"/>
            </a:xfrm>
            <a:solidFill>
              <a:srgbClr val="44C072"/>
            </a:solidFill>
            <a:effectLst>
              <a:outerShdw blurRad="444500" dist="254000" dir="8100000" algn="tr" rotWithShape="0">
                <a:prstClr val="black">
                  <a:alpha val="50000"/>
                </a:prstClr>
              </a:outerShdw>
            </a:effectLst>
          </p:grpSpPr>
          <p:sp>
            <p:nvSpPr>
              <p:cNvPr id="85" name="同心圆 31"/>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86" name="椭圆 32"/>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sp>
          <p:nvSpPr>
            <p:cNvPr id="29" name="Блок-схема: узел 28"/>
            <p:cNvSpPr/>
            <p:nvPr/>
          </p:nvSpPr>
          <p:spPr>
            <a:xfrm>
              <a:off x="7458491" y="3182662"/>
              <a:ext cx="1531845" cy="1511279"/>
            </a:xfrm>
            <a:prstGeom prst="flowChartConnector">
              <a:avLst/>
            </a:prstGeom>
            <a:blipFill>
              <a:blip r:embed="rId4"/>
              <a:stretch>
                <a:fillRect/>
              </a:stretch>
            </a:blipFill>
            <a:ln w="381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75" name="组合 39"/>
            <p:cNvGrpSpPr/>
            <p:nvPr/>
          </p:nvGrpSpPr>
          <p:grpSpPr>
            <a:xfrm>
              <a:off x="5460906" y="3397153"/>
              <a:ext cx="2224552" cy="2224552"/>
              <a:chOff x="304800" y="673100"/>
              <a:chExt cx="4000500" cy="4000500"/>
            </a:xfrm>
            <a:solidFill>
              <a:srgbClr val="FFFFFF"/>
            </a:solidFill>
            <a:effectLst>
              <a:outerShdw blurRad="444500" dist="254000" dir="8100000" algn="tr" rotWithShape="0">
                <a:prstClr val="black">
                  <a:alpha val="50000"/>
                </a:prstClr>
              </a:outerShdw>
            </a:effectLst>
          </p:grpSpPr>
          <p:sp>
            <p:nvSpPr>
              <p:cNvPr id="77" name="同心圆 41"/>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78" name="椭圆 42"/>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pic>
          <p:nvPicPr>
            <p:cNvPr id="30" name="Рисунок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5179" y="3443418"/>
              <a:ext cx="2176001" cy="2132021"/>
            </a:xfrm>
            <a:prstGeom prst="flowChartConnector">
              <a:avLst/>
            </a:prstGeom>
            <a:ln w="38100">
              <a:noFill/>
            </a:ln>
            <a:effectLst/>
          </p:spPr>
        </p:pic>
        <p:grpSp>
          <p:nvGrpSpPr>
            <p:cNvPr id="79" name="组合 34"/>
            <p:cNvGrpSpPr/>
            <p:nvPr/>
          </p:nvGrpSpPr>
          <p:grpSpPr>
            <a:xfrm>
              <a:off x="115966" y="3107779"/>
              <a:ext cx="1600432" cy="1600432"/>
              <a:chOff x="304800" y="673100"/>
              <a:chExt cx="4000500" cy="4000500"/>
            </a:xfrm>
            <a:solidFill>
              <a:srgbClr val="44C072"/>
            </a:solidFill>
            <a:effectLst>
              <a:outerShdw blurRad="444500" dist="254000" dir="8100000" algn="tr" rotWithShape="0">
                <a:prstClr val="black">
                  <a:alpha val="50000"/>
                </a:prstClr>
              </a:outerShdw>
            </a:effectLst>
          </p:grpSpPr>
          <p:sp>
            <p:nvSpPr>
              <p:cNvPr id="81" name="同心圆 36"/>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82" name="椭圆 37"/>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pic>
          <p:nvPicPr>
            <p:cNvPr id="36" name="Рисунок 35"/>
            <p:cNvPicPr>
              <a:picLocks noChangeAspect="1"/>
            </p:cNvPicPr>
            <p:nvPr/>
          </p:nvPicPr>
          <p:blipFill rotWithShape="1">
            <a:blip r:embed="rId6" cstate="print">
              <a:extLst>
                <a:ext uri="{28A0092B-C50C-407E-A947-70E740481C1C}">
                  <a14:useLocalDpi xmlns:a14="http://schemas.microsoft.com/office/drawing/2010/main" val="0"/>
                </a:ext>
              </a:extLst>
            </a:blip>
            <a:srcRect b="17842"/>
            <a:stretch/>
          </p:blipFill>
          <p:spPr>
            <a:xfrm>
              <a:off x="137261" y="3151368"/>
              <a:ext cx="1544205" cy="1511280"/>
            </a:xfrm>
            <a:prstGeom prst="flowChartConnector">
              <a:avLst/>
            </a:prstGeom>
            <a:ln w="38100">
              <a:noFill/>
            </a:ln>
            <a:effectLst/>
          </p:spPr>
        </p:pic>
        <p:grpSp>
          <p:nvGrpSpPr>
            <p:cNvPr id="71" name="组合 44"/>
            <p:cNvGrpSpPr/>
            <p:nvPr/>
          </p:nvGrpSpPr>
          <p:grpSpPr>
            <a:xfrm>
              <a:off x="1413057" y="3388154"/>
              <a:ext cx="2224552" cy="2224552"/>
              <a:chOff x="304800" y="673100"/>
              <a:chExt cx="4000500" cy="4000500"/>
            </a:xfrm>
            <a:solidFill>
              <a:srgbClr val="FFFFFF"/>
            </a:solidFill>
            <a:effectLst>
              <a:outerShdw blurRad="444500" dist="254000" dir="8100000" algn="tr" rotWithShape="0">
                <a:prstClr val="black">
                  <a:alpha val="50000"/>
                </a:prstClr>
              </a:outerShdw>
            </a:effectLst>
          </p:grpSpPr>
          <p:sp>
            <p:nvSpPr>
              <p:cNvPr id="73" name="同心圆 46"/>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74" name="椭圆 47"/>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pic>
          <p:nvPicPr>
            <p:cNvPr id="87" name="Рисунок 8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34323" y="3434795"/>
              <a:ext cx="2175998" cy="2139990"/>
            </a:xfrm>
            <a:prstGeom prst="flowChartConnector">
              <a:avLst/>
            </a:prstGeom>
            <a:ln w="38100">
              <a:noFill/>
            </a:ln>
            <a:effectLst/>
          </p:spPr>
        </p:pic>
        <p:grpSp>
          <p:nvGrpSpPr>
            <p:cNvPr id="67" name="组合 49"/>
            <p:cNvGrpSpPr/>
            <p:nvPr/>
          </p:nvGrpSpPr>
          <p:grpSpPr>
            <a:xfrm>
              <a:off x="3123885" y="3776791"/>
              <a:ext cx="2908139" cy="2908139"/>
              <a:chOff x="304800" y="673100"/>
              <a:chExt cx="4000500" cy="4000500"/>
            </a:xfrm>
            <a:solidFill>
              <a:srgbClr val="44C072"/>
            </a:solidFill>
            <a:effectLst>
              <a:outerShdw blurRad="444500" dist="254000" dir="8100000" algn="tr" rotWithShape="0">
                <a:prstClr val="black">
                  <a:alpha val="50000"/>
                </a:prstClr>
              </a:outerShdw>
            </a:effectLst>
          </p:grpSpPr>
          <p:sp>
            <p:nvSpPr>
              <p:cNvPr id="69" name="同心圆 51"/>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sp>
            <p:nvSpPr>
              <p:cNvPr id="70" name="椭圆 52"/>
              <p:cNvSpPr/>
              <p:nvPr/>
            </p:nvSpPr>
            <p:spPr>
              <a:xfrm>
                <a:off x="392112" y="760412"/>
                <a:ext cx="3825873" cy="3825873"/>
              </a:xfrm>
              <a:prstGeom prst="ellipse">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44C072"/>
                  </a:solidFill>
                  <a:effectLst/>
                  <a:uLnTx/>
                  <a:uFillTx/>
                  <a:latin typeface="Calibri"/>
                  <a:ea typeface="宋体"/>
                  <a:cs typeface="+mn-cs"/>
                </a:endParaRPr>
              </a:p>
            </p:txBody>
          </p:sp>
        </p:grpSp>
      </p:grpSp>
      <p:grpSp>
        <p:nvGrpSpPr>
          <p:cNvPr id="89" name="Группа 88"/>
          <p:cNvGrpSpPr/>
          <p:nvPr/>
        </p:nvGrpSpPr>
        <p:grpSpPr>
          <a:xfrm rot="4675235" flipH="1">
            <a:off x="3567765" y="1691870"/>
            <a:ext cx="1526048" cy="2689891"/>
            <a:chOff x="4373420" y="1012325"/>
            <a:chExt cx="1802072" cy="2254001"/>
          </a:xfrm>
          <a:gradFill flip="none" rotWithShape="1">
            <a:gsLst>
              <a:gs pos="0">
                <a:srgbClr val="FF0066"/>
              </a:gs>
              <a:gs pos="54000">
                <a:srgbClr val="FFFF99"/>
              </a:gs>
              <a:gs pos="30000">
                <a:srgbClr val="FF69A6"/>
              </a:gs>
              <a:gs pos="100000">
                <a:srgbClr val="FFFF00"/>
              </a:gs>
            </a:gsLst>
            <a:lin ang="16200000" scaled="1"/>
            <a:tileRect/>
          </a:gradFill>
        </p:grpSpPr>
        <p:sp>
          <p:nvSpPr>
            <p:cNvPr id="90" name="Freeform 1286"/>
            <p:cNvSpPr/>
            <p:nvPr/>
          </p:nvSpPr>
          <p:spPr>
            <a:xfrm>
              <a:off x="4373420" y="1033790"/>
              <a:ext cx="1717372" cy="2232536"/>
            </a:xfrm>
            <a:custGeom>
              <a:avLst/>
              <a:gdLst/>
              <a:ahLst/>
              <a:cxnLst>
                <a:cxn ang="0">
                  <a:pos x="wd2" y="hd2"/>
                </a:cxn>
                <a:cxn ang="5400000">
                  <a:pos x="wd2" y="hd2"/>
                </a:cxn>
                <a:cxn ang="10800000">
                  <a:pos x="wd2" y="hd2"/>
                </a:cxn>
                <a:cxn ang="16200000">
                  <a:pos x="wd2" y="hd2"/>
                </a:cxn>
              </a:cxnLst>
              <a:rect l="0" t="0" r="r" b="b"/>
              <a:pathLst>
                <a:path w="21600" h="21116" extrusionOk="0">
                  <a:moveTo>
                    <a:pt x="7892" y="0"/>
                  </a:moveTo>
                  <a:lnTo>
                    <a:pt x="0" y="7674"/>
                  </a:lnTo>
                  <a:lnTo>
                    <a:pt x="2858" y="7472"/>
                  </a:lnTo>
                  <a:cubicBezTo>
                    <a:pt x="2858" y="7472"/>
                    <a:pt x="3212" y="21600"/>
                    <a:pt x="21600" y="21103"/>
                  </a:cubicBezTo>
                  <a:cubicBezTo>
                    <a:pt x="14100" y="20745"/>
                    <a:pt x="7346" y="17058"/>
                    <a:pt x="8230" y="7674"/>
                  </a:cubicBezTo>
                  <a:cubicBezTo>
                    <a:pt x="9100" y="7766"/>
                    <a:pt x="9960" y="7905"/>
                    <a:pt x="10804" y="8090"/>
                  </a:cubicBezTo>
                  <a:close/>
                </a:path>
              </a:pathLst>
            </a:custGeom>
            <a:gradFill>
              <a:gsLst>
                <a:gs pos="0">
                  <a:srgbClr val="FF0066"/>
                </a:gs>
                <a:gs pos="56000">
                  <a:srgbClr val="FFFF99">
                    <a:alpha val="48000"/>
                  </a:srgbClr>
                </a:gs>
                <a:gs pos="30000">
                  <a:srgbClr val="FF69A6"/>
                </a:gs>
                <a:gs pos="100000">
                  <a:srgbClr val="FFFF00"/>
                </a:gs>
              </a:gsLst>
              <a:lin ang="16200000" scaled="1"/>
            </a:gradFill>
            <a:ln w="12700" cap="flat">
              <a:noFill/>
              <a:miter lim="400000"/>
            </a:ln>
            <a:effectLst/>
          </p:spPr>
          <p:txBody>
            <a:bodyPr wrap="square" lIns="45719" tIns="45719" rIns="45719" bIns="45719" numCol="1" anchor="ctr">
              <a:noAutofit/>
            </a:bodyPr>
            <a:lstStyle/>
            <a:p>
              <a:pPr>
                <a:defRPr>
                  <a:solidFill>
                    <a:srgbClr val="FFFFFF"/>
                  </a:solidFill>
                </a:defRPr>
              </a:pPr>
              <a:endParaRPr dirty="0"/>
            </a:p>
          </p:txBody>
        </p:sp>
        <p:sp>
          <p:nvSpPr>
            <p:cNvPr id="91" name="Freeform 1286"/>
            <p:cNvSpPr/>
            <p:nvPr/>
          </p:nvSpPr>
          <p:spPr>
            <a:xfrm rot="212759">
              <a:off x="4501163" y="1012325"/>
              <a:ext cx="1674329" cy="2176582"/>
            </a:xfrm>
            <a:custGeom>
              <a:avLst/>
              <a:gdLst/>
              <a:ahLst/>
              <a:cxnLst>
                <a:cxn ang="0">
                  <a:pos x="wd2" y="hd2"/>
                </a:cxn>
                <a:cxn ang="5400000">
                  <a:pos x="wd2" y="hd2"/>
                </a:cxn>
                <a:cxn ang="10800000">
                  <a:pos x="wd2" y="hd2"/>
                </a:cxn>
                <a:cxn ang="16200000">
                  <a:pos x="wd2" y="hd2"/>
                </a:cxn>
              </a:cxnLst>
              <a:rect l="0" t="0" r="r" b="b"/>
              <a:pathLst>
                <a:path w="21600" h="21116" extrusionOk="0">
                  <a:moveTo>
                    <a:pt x="7892" y="0"/>
                  </a:moveTo>
                  <a:lnTo>
                    <a:pt x="0" y="7674"/>
                  </a:lnTo>
                  <a:lnTo>
                    <a:pt x="2858" y="7472"/>
                  </a:lnTo>
                  <a:cubicBezTo>
                    <a:pt x="2858" y="7472"/>
                    <a:pt x="3212" y="21600"/>
                    <a:pt x="21600" y="21103"/>
                  </a:cubicBezTo>
                  <a:cubicBezTo>
                    <a:pt x="14100" y="20745"/>
                    <a:pt x="7346" y="17058"/>
                    <a:pt x="8230" y="7674"/>
                  </a:cubicBezTo>
                  <a:cubicBezTo>
                    <a:pt x="9100" y="7766"/>
                    <a:pt x="9960" y="7905"/>
                    <a:pt x="10804" y="8090"/>
                  </a:cubicBezTo>
                  <a:close/>
                </a:path>
              </a:pathLst>
            </a:custGeom>
            <a:gradFill>
              <a:gsLst>
                <a:gs pos="0">
                  <a:srgbClr val="FF0066"/>
                </a:gs>
                <a:gs pos="52000">
                  <a:srgbClr val="FFFF99"/>
                </a:gs>
                <a:gs pos="30000">
                  <a:srgbClr val="FF69A6"/>
                </a:gs>
                <a:gs pos="100000">
                  <a:srgbClr val="FFFF00"/>
                </a:gs>
              </a:gsLst>
              <a:lin ang="16200000" scaled="1"/>
            </a:gradFill>
            <a:ln w="12700" cap="flat">
              <a:noFill/>
              <a:miter lim="400000"/>
            </a:ln>
            <a:effectLst/>
          </p:spPr>
          <p:txBody>
            <a:bodyPr wrap="square" lIns="45719" tIns="45719" rIns="45719" bIns="45719" numCol="1" anchor="ctr">
              <a:noAutofit/>
            </a:bodyPr>
            <a:lstStyle/>
            <a:p>
              <a:pPr>
                <a:defRPr>
                  <a:solidFill>
                    <a:srgbClr val="FFFFFF"/>
                  </a:solidFill>
                </a:defRPr>
              </a:pPr>
              <a:endParaRPr dirty="0"/>
            </a:p>
          </p:txBody>
        </p:sp>
      </p:grpSp>
      <p:pic>
        <p:nvPicPr>
          <p:cNvPr id="1028" name="Picture 4" descr="Picture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76723" y="3840263"/>
            <a:ext cx="2809507" cy="2773260"/>
          </a:xfrm>
          <a:prstGeom prst="flowChartConnector">
            <a:avLst/>
          </a:prstGeom>
          <a:ln w="38100">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70994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Прямоугольник 9"/>
          <p:cNvSpPr/>
          <p:nvPr/>
        </p:nvSpPr>
        <p:spPr>
          <a:xfrm>
            <a:off x="70339" y="-24154"/>
            <a:ext cx="8875830" cy="6117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муниципальным программам и непрограммным расходам</a:t>
            </a:r>
          </a:p>
        </p:txBody>
      </p:sp>
      <p:graphicFrame>
        <p:nvGraphicFramePr>
          <p:cNvPr id="11" name="Таблица 10"/>
          <p:cNvGraphicFramePr>
            <a:graphicFrameLocks noGrp="1"/>
          </p:cNvGraphicFramePr>
          <p:nvPr>
            <p:extLst>
              <p:ext uri="{D42A27DB-BD31-4B8C-83A1-F6EECF244321}">
                <p14:modId xmlns:p14="http://schemas.microsoft.com/office/powerpoint/2010/main" val="3745479772"/>
              </p:ext>
            </p:extLst>
          </p:nvPr>
        </p:nvGraphicFramePr>
        <p:xfrm>
          <a:off x="104775" y="896489"/>
          <a:ext cx="8933717" cy="5589371"/>
        </p:xfrm>
        <a:graphic>
          <a:graphicData uri="http://schemas.openxmlformats.org/drawingml/2006/table">
            <a:tbl>
              <a:tblPr firstRow="1" bandRow="1">
                <a:tableStyleId>{21E4AEA4-8DFA-4A89-87EB-49C32662AFE0}</a:tableStyleId>
              </a:tblPr>
              <a:tblGrid>
                <a:gridCol w="2524125">
                  <a:extLst>
                    <a:ext uri="{9D8B030D-6E8A-4147-A177-3AD203B41FA5}">
                      <a16:colId xmlns:a16="http://schemas.microsoft.com/office/drawing/2014/main" val="20000"/>
                    </a:ext>
                  </a:extLst>
                </a:gridCol>
                <a:gridCol w="800100">
                  <a:extLst>
                    <a:ext uri="{9D8B030D-6E8A-4147-A177-3AD203B41FA5}">
                      <a16:colId xmlns:a16="http://schemas.microsoft.com/office/drawing/2014/main" val="20001"/>
                    </a:ext>
                  </a:extLst>
                </a:gridCol>
                <a:gridCol w="1037492">
                  <a:extLst>
                    <a:ext uri="{9D8B030D-6E8A-4147-A177-3AD203B41FA5}">
                      <a16:colId xmlns:a16="http://schemas.microsoft.com/office/drawing/2014/main" val="20002"/>
                    </a:ext>
                  </a:extLst>
                </a:gridCol>
                <a:gridCol w="896816">
                  <a:extLst>
                    <a:ext uri="{9D8B030D-6E8A-4147-A177-3AD203B41FA5}">
                      <a16:colId xmlns:a16="http://schemas.microsoft.com/office/drawing/2014/main" val="20003"/>
                    </a:ext>
                  </a:extLst>
                </a:gridCol>
                <a:gridCol w="773723">
                  <a:extLst>
                    <a:ext uri="{9D8B030D-6E8A-4147-A177-3AD203B41FA5}">
                      <a16:colId xmlns:a16="http://schemas.microsoft.com/office/drawing/2014/main" val="20004"/>
                    </a:ext>
                  </a:extLst>
                </a:gridCol>
                <a:gridCol w="1028700">
                  <a:extLst>
                    <a:ext uri="{9D8B030D-6E8A-4147-A177-3AD203B41FA5}">
                      <a16:colId xmlns:a16="http://schemas.microsoft.com/office/drawing/2014/main" val="20005"/>
                    </a:ext>
                  </a:extLst>
                </a:gridCol>
                <a:gridCol w="967154">
                  <a:extLst>
                    <a:ext uri="{9D8B030D-6E8A-4147-A177-3AD203B41FA5}">
                      <a16:colId xmlns:a16="http://schemas.microsoft.com/office/drawing/2014/main" val="20006"/>
                    </a:ext>
                  </a:extLst>
                </a:gridCol>
                <a:gridCol w="905607">
                  <a:extLst>
                    <a:ext uri="{9D8B030D-6E8A-4147-A177-3AD203B41FA5}">
                      <a16:colId xmlns:a16="http://schemas.microsoft.com/office/drawing/2014/main" val="20007"/>
                    </a:ext>
                  </a:extLst>
                </a:gridCol>
              </a:tblGrid>
              <a:tr h="750095">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Наименование программ</a:t>
                      </a:r>
                    </a:p>
                  </a:txBody>
                  <a:tcPr marL="4424" marR="4424" marT="4424"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2024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Первоначальный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Уточненный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первоначальному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уточненному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2025 года к 2024 году</a:t>
                      </a:r>
                    </a:p>
                  </a:txBody>
                  <a:tcPr marL="7144" marR="7144" marT="7145" marB="0" anchor="ctr">
                    <a:gradFill>
                      <a:gsLst>
                        <a:gs pos="97500">
                          <a:srgbClr val="FFB685"/>
                        </a:gs>
                        <a:gs pos="49000">
                          <a:srgbClr val="FFA161"/>
                        </a:gs>
                        <a:gs pos="0">
                          <a:srgbClr val="FFCBA7"/>
                        </a:gs>
                      </a:gsLst>
                      <a:lin ang="5400000" scaled="0"/>
                    </a:gradFill>
                  </a:tcPr>
                </a:tc>
                <a:extLst>
                  <a:ext uri="{0D108BD9-81ED-4DB2-BD59-A6C34878D82A}">
                    <a16:rowId xmlns:a16="http://schemas.microsoft.com/office/drawing/2014/main" val="10000"/>
                  </a:ext>
                </a:extLst>
              </a:tr>
              <a:tr h="469295">
                <a:tc>
                  <a:txBody>
                    <a:bodyPr/>
                    <a:lstStyle/>
                    <a:p>
                      <a:pPr algn="l" rtl="0" fontAlgn="ctr"/>
                      <a:r>
                        <a:rPr lang="ru-RU" sz="1100" b="1" i="0" u="none" strike="noStrike" dirty="0">
                          <a:solidFill>
                            <a:srgbClr val="000000"/>
                          </a:solidFill>
                          <a:effectLst/>
                          <a:latin typeface="Times New Roman"/>
                        </a:rPr>
                        <a:t>Расходы всего по муниципальным программам</a:t>
                      </a:r>
                    </a:p>
                  </a:txBody>
                  <a:tcPr marL="4424" marR="4424" marT="4424" marB="0" anchor="ctr">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1 164,1</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1 132,4 </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1 501,9</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1 439,3</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127,1</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95,8</a:t>
                      </a:r>
                    </a:p>
                  </a:txBody>
                  <a:tcPr marL="68580" marR="68580" marT="34290" marB="34290">
                    <a:solidFill>
                      <a:schemeClr val="accent2">
                        <a:tint val="40000"/>
                      </a:schemeClr>
                    </a:solidFill>
                  </a:tcPr>
                </a:tc>
                <a:tc>
                  <a:txBody>
                    <a:bodyPr/>
                    <a:lstStyle/>
                    <a:p>
                      <a:pPr marL="0" algn="ctr" defTabSz="914400" rtl="0" eaLnBrk="1" latinLnBrk="0" hangingPunct="1"/>
                      <a:endParaRPr lang="ru-RU" sz="600" b="1" kern="1200" dirty="0">
                        <a:solidFill>
                          <a:schemeClr val="dk1"/>
                        </a:solidFill>
                        <a:latin typeface="Times New Roman" pitchFamily="18" charset="0"/>
                        <a:ea typeface="+mn-ea"/>
                        <a:cs typeface="Times New Roman" pitchFamily="18" charset="0"/>
                      </a:endParaRPr>
                    </a:p>
                    <a:p>
                      <a:pPr marL="0" algn="ctr" defTabSz="914400" rtl="0" eaLnBrk="1" latinLnBrk="0" hangingPunct="1"/>
                      <a:r>
                        <a:rPr lang="ru-RU" sz="1100" b="1" kern="1200" dirty="0">
                          <a:solidFill>
                            <a:schemeClr val="dk1"/>
                          </a:solidFill>
                          <a:latin typeface="Times New Roman" pitchFamily="18" charset="0"/>
                          <a:ea typeface="+mn-ea"/>
                          <a:cs typeface="Times New Roman" pitchFamily="18" charset="0"/>
                        </a:rPr>
                        <a:t>123,6</a:t>
                      </a:r>
                    </a:p>
                  </a:txBody>
                  <a:tcPr marL="68580" marR="68580" marT="34290" marB="34290">
                    <a:solidFill>
                      <a:schemeClr val="accent2">
                        <a:tint val="40000"/>
                      </a:schemeClr>
                    </a:solidFill>
                  </a:tcPr>
                </a:tc>
                <a:extLst>
                  <a:ext uri="{0D108BD9-81ED-4DB2-BD59-A6C34878D82A}">
                    <a16:rowId xmlns:a16="http://schemas.microsoft.com/office/drawing/2014/main" val="10001"/>
                  </a:ext>
                </a:extLst>
              </a:tr>
              <a:tr h="584791">
                <a:tc>
                  <a:txBody>
                    <a:bodyPr/>
                    <a:lstStyle/>
                    <a:p>
                      <a:pPr algn="l" rtl="0" fontAlgn="ctr"/>
                      <a:r>
                        <a:rPr lang="ru-RU" sz="1100" b="0" i="0" u="none" strike="noStrike" dirty="0">
                          <a:solidFill>
                            <a:srgbClr val="000000"/>
                          </a:solidFill>
                          <a:effectLst/>
                          <a:latin typeface="Times New Roman"/>
                        </a:rPr>
                        <a:t>Развитие образования  городского округа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541,8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508,9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517,9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509,2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98,3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94,0</a:t>
                      </a:r>
                    </a:p>
                  </a:txBody>
                  <a:tcPr marL="68580" marR="68580" marT="34290" marB="34290"/>
                </a:tc>
                <a:extLst>
                  <a:ext uri="{0D108BD9-81ED-4DB2-BD59-A6C34878D82A}">
                    <a16:rowId xmlns:a16="http://schemas.microsoft.com/office/drawing/2014/main" val="10002"/>
                  </a:ext>
                </a:extLst>
              </a:tr>
              <a:tr h="669851">
                <a:tc>
                  <a:txBody>
                    <a:bodyPr/>
                    <a:lstStyle/>
                    <a:p>
                      <a:pPr algn="l" rtl="0" fontAlgn="ctr"/>
                      <a:r>
                        <a:rPr lang="ru-RU" sz="1100" b="0" i="0" u="none" strike="noStrike" dirty="0">
                          <a:solidFill>
                            <a:srgbClr val="000000"/>
                          </a:solidFill>
                          <a:effectLst/>
                          <a:latin typeface="Times New Roman"/>
                        </a:rPr>
                        <a:t>Социальная поддержка граждан городского округа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105,4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118,2</a:t>
                      </a:r>
                    </a:p>
                  </a:txBody>
                  <a:tcPr marL="68580" marR="68580" marT="34290" marB="34290"/>
                </a:tc>
                <a:extLst>
                  <a:ext uri="{0D108BD9-81ED-4DB2-BD59-A6C34878D82A}">
                    <a16:rowId xmlns:a16="http://schemas.microsoft.com/office/drawing/2014/main" val="10003"/>
                  </a:ext>
                </a:extLst>
              </a:tr>
              <a:tr h="871870">
                <a:tc>
                  <a:txBody>
                    <a:bodyPr/>
                    <a:lstStyle/>
                    <a:p>
                      <a:pPr algn="l" rtl="0" fontAlgn="ctr"/>
                      <a:r>
                        <a:rPr lang="ru-RU" sz="1100" b="0" i="0" u="none" strike="noStrike" dirty="0">
                          <a:solidFill>
                            <a:srgbClr val="000000"/>
                          </a:solidFill>
                          <a:effectLst/>
                          <a:latin typeface="Times New Roman"/>
                        </a:rPr>
                        <a:t>Обеспечение населения городского округа город Первомайск Нижегородской области доступным и комфортным жильем</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7,3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82,5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161,6</a:t>
                      </a:r>
                    </a:p>
                  </a:txBody>
                  <a:tcPr marL="68580" marR="68580" marT="34290" marB="34290"/>
                </a:tc>
                <a:extLst>
                  <a:ext uri="{0D108BD9-81ED-4DB2-BD59-A6C34878D82A}">
                    <a16:rowId xmlns:a16="http://schemas.microsoft.com/office/drawing/2014/main" val="10004"/>
                  </a:ext>
                </a:extLst>
              </a:tr>
              <a:tr h="882502">
                <a:tc>
                  <a:txBody>
                    <a:bodyPr/>
                    <a:lstStyle/>
                    <a:p>
                      <a:pPr algn="l" rtl="0" fontAlgn="ctr"/>
                      <a:r>
                        <a:rPr lang="ru-RU" sz="1100" b="0" i="0" u="none" strike="noStrike" dirty="0">
                          <a:solidFill>
                            <a:srgbClr val="000000"/>
                          </a:solidFill>
                          <a:effectLst/>
                          <a:latin typeface="Times New Roman"/>
                        </a:rPr>
                        <a:t>Обеспечение населения городского округа город Первомайск Нижегородской области качественными услугами в сфере жилищно-коммунального хозяйства</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136,1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134,2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423,3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379,5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2,8 раза</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89,7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2,8 раза</a:t>
                      </a:r>
                    </a:p>
                  </a:txBody>
                  <a:tcPr marL="68580" marR="68580" marT="34290" marB="34290"/>
                </a:tc>
                <a:extLst>
                  <a:ext uri="{0D108BD9-81ED-4DB2-BD59-A6C34878D82A}">
                    <a16:rowId xmlns:a16="http://schemas.microsoft.com/office/drawing/2014/main" val="10005"/>
                  </a:ext>
                </a:extLst>
              </a:tr>
              <a:tr h="680484">
                <a:tc>
                  <a:txBody>
                    <a:bodyPr/>
                    <a:lstStyle/>
                    <a:p>
                      <a:pPr algn="l" rtl="0" fontAlgn="ctr"/>
                      <a:r>
                        <a:rPr lang="ru-RU" sz="1100" b="0" i="0" u="none" strike="noStrike" dirty="0">
                          <a:solidFill>
                            <a:srgbClr val="000000"/>
                          </a:solidFill>
                          <a:effectLst/>
                          <a:latin typeface="Times New Roman"/>
                        </a:rPr>
                        <a:t>Охрана окружающей среды в городском округе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17,5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9,3</a:t>
                      </a:r>
                    </a:p>
                  </a:txBody>
                  <a:tcPr marL="68580" marR="68580" marT="34290" marB="34290"/>
                </a:tc>
                <a:extLst>
                  <a:ext uri="{0D108BD9-81ED-4DB2-BD59-A6C34878D82A}">
                    <a16:rowId xmlns:a16="http://schemas.microsoft.com/office/drawing/2014/main" val="10006"/>
                  </a:ext>
                </a:extLst>
              </a:tr>
              <a:tr h="680483">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ru-RU" sz="1100" b="0" i="0" u="none" strike="noStrike" kern="1200" noProof="0" dirty="0">
                          <a:solidFill>
                            <a:srgbClr val="000000"/>
                          </a:solidFill>
                          <a:effectLst/>
                          <a:latin typeface="Times New Roman"/>
                          <a:ea typeface="+mn-ea"/>
                          <a:cs typeface="+mn-cs"/>
                        </a:rPr>
                        <a:t>Развитие культуры городского округа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130,5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120,6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143,8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143,8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119,2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110,2</a:t>
                      </a:r>
                    </a:p>
                  </a:txBody>
                  <a:tcPr marL="68580" marR="68580" marT="34290" marB="34290"/>
                </a:tc>
                <a:extLst>
                  <a:ext uri="{0D108BD9-81ED-4DB2-BD59-A6C34878D82A}">
                    <a16:rowId xmlns:a16="http://schemas.microsoft.com/office/drawing/2014/main" val="10007"/>
                  </a:ext>
                </a:extLst>
              </a:tr>
            </a:tbl>
          </a:graphicData>
        </a:graphic>
      </p:graphicFrame>
      <p:sp>
        <p:nvSpPr>
          <p:cNvPr id="12" name="Прямоугольник 5"/>
          <p:cNvSpPr>
            <a:spLocks noChangeArrowheads="1"/>
          </p:cNvSpPr>
          <p:nvPr/>
        </p:nvSpPr>
        <p:spPr bwMode="auto">
          <a:xfrm>
            <a:off x="7866833" y="653801"/>
            <a:ext cx="872543" cy="242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200" b="1" i="1" dirty="0">
                <a:solidFill>
                  <a:prstClr val="black"/>
                </a:solidFill>
                <a:latin typeface="Times New Roman" pitchFamily="18" charset="0"/>
                <a:cs typeface="Times New Roman" pitchFamily="18" charset="0"/>
              </a:rPr>
              <a:t>млн.рублей</a:t>
            </a:r>
          </a:p>
        </p:txBody>
      </p:sp>
      <p:sp>
        <p:nvSpPr>
          <p:cNvPr id="8"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42</a:t>
            </a:r>
          </a:p>
        </p:txBody>
      </p:sp>
    </p:spTree>
    <p:extLst>
      <p:ext uri="{BB962C8B-B14F-4D97-AF65-F5344CB8AC3E}">
        <p14:creationId xmlns:p14="http://schemas.microsoft.com/office/powerpoint/2010/main" val="17229003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1679945960"/>
              </p:ext>
            </p:extLst>
          </p:nvPr>
        </p:nvGraphicFramePr>
        <p:xfrm>
          <a:off x="153130" y="833160"/>
          <a:ext cx="8897816" cy="5675479"/>
        </p:xfrm>
        <a:graphic>
          <a:graphicData uri="http://schemas.openxmlformats.org/drawingml/2006/table">
            <a:tbl>
              <a:tblPr firstRow="1" bandRow="1">
                <a:tableStyleId>{21E4AEA4-8DFA-4A89-87EB-49C32662AFE0}</a:tableStyleId>
              </a:tblPr>
              <a:tblGrid>
                <a:gridCol w="2488224">
                  <a:extLst>
                    <a:ext uri="{9D8B030D-6E8A-4147-A177-3AD203B41FA5}">
                      <a16:colId xmlns:a16="http://schemas.microsoft.com/office/drawing/2014/main" val="20000"/>
                    </a:ext>
                  </a:extLst>
                </a:gridCol>
                <a:gridCol w="800100">
                  <a:extLst>
                    <a:ext uri="{9D8B030D-6E8A-4147-A177-3AD203B41FA5}">
                      <a16:colId xmlns:a16="http://schemas.microsoft.com/office/drawing/2014/main" val="20001"/>
                    </a:ext>
                  </a:extLst>
                </a:gridCol>
                <a:gridCol w="1037492">
                  <a:extLst>
                    <a:ext uri="{9D8B030D-6E8A-4147-A177-3AD203B41FA5}">
                      <a16:colId xmlns:a16="http://schemas.microsoft.com/office/drawing/2014/main" val="20002"/>
                    </a:ext>
                  </a:extLst>
                </a:gridCol>
                <a:gridCol w="896816">
                  <a:extLst>
                    <a:ext uri="{9D8B030D-6E8A-4147-A177-3AD203B41FA5}">
                      <a16:colId xmlns:a16="http://schemas.microsoft.com/office/drawing/2014/main" val="20003"/>
                    </a:ext>
                  </a:extLst>
                </a:gridCol>
                <a:gridCol w="773723">
                  <a:extLst>
                    <a:ext uri="{9D8B030D-6E8A-4147-A177-3AD203B41FA5}">
                      <a16:colId xmlns:a16="http://schemas.microsoft.com/office/drawing/2014/main" val="20004"/>
                    </a:ext>
                  </a:extLst>
                </a:gridCol>
                <a:gridCol w="1028700">
                  <a:extLst>
                    <a:ext uri="{9D8B030D-6E8A-4147-A177-3AD203B41FA5}">
                      <a16:colId xmlns:a16="http://schemas.microsoft.com/office/drawing/2014/main" val="20005"/>
                    </a:ext>
                  </a:extLst>
                </a:gridCol>
                <a:gridCol w="967154">
                  <a:extLst>
                    <a:ext uri="{9D8B030D-6E8A-4147-A177-3AD203B41FA5}">
                      <a16:colId xmlns:a16="http://schemas.microsoft.com/office/drawing/2014/main" val="20006"/>
                    </a:ext>
                  </a:extLst>
                </a:gridCol>
                <a:gridCol w="905607">
                  <a:extLst>
                    <a:ext uri="{9D8B030D-6E8A-4147-A177-3AD203B41FA5}">
                      <a16:colId xmlns:a16="http://schemas.microsoft.com/office/drawing/2014/main" val="20007"/>
                    </a:ext>
                  </a:extLst>
                </a:gridCol>
              </a:tblGrid>
              <a:tr h="750095">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Наименование программ</a:t>
                      </a:r>
                    </a:p>
                  </a:txBody>
                  <a:tcPr marL="4424" marR="4424" marT="4424"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2024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Первоначальный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Уточненный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первоначальному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уточненному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2025 года к 2024 году</a:t>
                      </a:r>
                    </a:p>
                  </a:txBody>
                  <a:tcPr marL="7144" marR="7144" marT="7145" marB="0" anchor="ctr">
                    <a:gradFill>
                      <a:gsLst>
                        <a:gs pos="97500">
                          <a:srgbClr val="FFB685"/>
                        </a:gs>
                        <a:gs pos="49000">
                          <a:srgbClr val="FFA161"/>
                        </a:gs>
                        <a:gs pos="0">
                          <a:srgbClr val="FFCBA7"/>
                        </a:gs>
                      </a:gsLst>
                      <a:lin ang="5400000" scaled="0"/>
                    </a:gradFill>
                  </a:tcPr>
                </a:tc>
                <a:extLst>
                  <a:ext uri="{0D108BD9-81ED-4DB2-BD59-A6C34878D82A}">
                    <a16:rowId xmlns:a16="http://schemas.microsoft.com/office/drawing/2014/main" val="10000"/>
                  </a:ext>
                </a:extLst>
              </a:tr>
              <a:tr h="702745">
                <a:tc>
                  <a:txBody>
                    <a:bodyPr/>
                    <a:lstStyle/>
                    <a:p>
                      <a:pPr algn="l" rtl="0" fontAlgn="ctr"/>
                      <a:r>
                        <a:rPr lang="ru-RU" sz="1100" b="0" i="0" u="none" strike="noStrike" dirty="0">
                          <a:solidFill>
                            <a:srgbClr val="000000"/>
                          </a:solidFill>
                          <a:effectLst/>
                          <a:latin typeface="Times New Roman"/>
                        </a:rPr>
                        <a:t>Информационное общество городского округа город Первомайск Нижегородской области</a:t>
                      </a:r>
                    </a:p>
                  </a:txBody>
                  <a:tcPr marL="4424" marR="4424" marT="4424" marB="0" anchor="ctr">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82,1</a:t>
                      </a:r>
                    </a:p>
                  </a:txBody>
                  <a:tcPr marL="68580" marR="68580" marT="34290" marB="34290">
                    <a:solidFill>
                      <a:schemeClr val="accent2">
                        <a:tint val="40000"/>
                      </a:schemeClr>
                    </a:solidFill>
                  </a:tcPr>
                </a:tc>
                <a:tc>
                  <a:txBody>
                    <a:bodyPr/>
                    <a:lstStyle/>
                    <a:p>
                      <a:pPr marL="0" algn="ctr" defTabSz="914400" rtl="0" eaLnBrk="1" latinLnBrk="0" hangingPunct="1"/>
                      <a:endParaRPr lang="ru-RU" sz="1100" dirty="0">
                        <a:latin typeface="Times New Roman" pitchFamily="18" charset="0"/>
                        <a:cs typeface="Times New Roman" pitchFamily="18" charset="0"/>
                      </a:endParaRPr>
                    </a:p>
                    <a:p>
                      <a:pPr marL="0" algn="ctr" defTabSz="914400" rtl="0" eaLnBrk="1" latinLnBrk="0" hangingPunct="1"/>
                      <a:r>
                        <a:rPr lang="ru-RU" sz="1100" dirty="0">
                          <a:latin typeface="Times New Roman" pitchFamily="18" charset="0"/>
                          <a:cs typeface="Times New Roman" pitchFamily="18" charset="0"/>
                        </a:rPr>
                        <a:t>97,5</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117,1</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111,4</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114,3</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95,1</a:t>
                      </a:r>
                    </a:p>
                    <a:p>
                      <a:pPr algn="ctr"/>
                      <a:endParaRPr lang="ru-RU" sz="1100" dirty="0">
                        <a:latin typeface="Times New Roman" pitchFamily="18" charset="0"/>
                        <a:cs typeface="Times New Roman" pitchFamily="18" charset="0"/>
                      </a:endParaRP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135,7</a:t>
                      </a:r>
                    </a:p>
                  </a:txBody>
                  <a:tcPr marL="68580" marR="68580" marT="34290" marB="34290">
                    <a:solidFill>
                      <a:schemeClr val="accent2">
                        <a:tint val="40000"/>
                      </a:schemeClr>
                    </a:solidFill>
                  </a:tcPr>
                </a:tc>
                <a:extLst>
                  <a:ext uri="{0D108BD9-81ED-4DB2-BD59-A6C34878D82A}">
                    <a16:rowId xmlns:a16="http://schemas.microsoft.com/office/drawing/2014/main" val="10001"/>
                  </a:ext>
                </a:extLst>
              </a:tr>
              <a:tr h="581025">
                <a:tc>
                  <a:txBody>
                    <a:bodyPr/>
                    <a:lstStyle/>
                    <a:p>
                      <a:pPr algn="l" rtl="0" fontAlgn="ctr"/>
                      <a:r>
                        <a:rPr lang="ru-RU" sz="1100" b="0" i="0" u="none" strike="noStrike" dirty="0">
                          <a:solidFill>
                            <a:srgbClr val="000000"/>
                          </a:solidFill>
                          <a:effectLst/>
                          <a:latin typeface="Times New Roman"/>
                        </a:rPr>
                        <a:t>Развитие физической культуры и спорта в городском округе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80,8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92,6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96,3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96,2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103,9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99,9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119,1</a:t>
                      </a:r>
                    </a:p>
                  </a:txBody>
                  <a:tcPr marL="68580" marR="68580" marT="34290" marB="34290"/>
                </a:tc>
                <a:extLst>
                  <a:ext uri="{0D108BD9-81ED-4DB2-BD59-A6C34878D82A}">
                    <a16:rowId xmlns:a16="http://schemas.microsoft.com/office/drawing/2014/main" val="10002"/>
                  </a:ext>
                </a:extLst>
              </a:tr>
              <a:tr h="589258">
                <a:tc>
                  <a:txBody>
                    <a:bodyPr/>
                    <a:lstStyle/>
                    <a:p>
                      <a:pPr algn="l" rtl="0" fontAlgn="ctr"/>
                      <a:r>
                        <a:rPr lang="ru-RU" sz="1100" b="0" i="0" u="none" strike="noStrike" dirty="0">
                          <a:solidFill>
                            <a:srgbClr val="000000"/>
                          </a:solidFill>
                          <a:effectLst/>
                          <a:latin typeface="Times New Roman"/>
                        </a:rPr>
                        <a:t>Развитие агропромышленного комплекса городского округа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18,9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24,5</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13,6</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55,5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72,0</a:t>
                      </a:r>
                    </a:p>
                  </a:txBody>
                  <a:tcPr marL="68580" marR="68580" marT="34290" marB="34290"/>
                </a:tc>
                <a:extLst>
                  <a:ext uri="{0D108BD9-81ED-4DB2-BD59-A6C34878D82A}">
                    <a16:rowId xmlns:a16="http://schemas.microsoft.com/office/drawing/2014/main" val="10003"/>
                  </a:ext>
                </a:extLst>
              </a:tr>
              <a:tr h="594722">
                <a:tc>
                  <a:txBody>
                    <a:bodyPr/>
                    <a:lstStyle/>
                    <a:p>
                      <a:pPr algn="l" rtl="0" fontAlgn="ctr"/>
                      <a:r>
                        <a:rPr lang="ru-RU" sz="1100" b="0" i="0" u="none" strike="noStrike" dirty="0">
                          <a:solidFill>
                            <a:srgbClr val="000000"/>
                          </a:solidFill>
                          <a:effectLst/>
                          <a:latin typeface="Times New Roman"/>
                        </a:rPr>
                        <a:t>Развитие транспортной системы городского округа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57,4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52,3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65,7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64,3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122,9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97,9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112,0</a:t>
                      </a:r>
                    </a:p>
                  </a:txBody>
                  <a:tcPr marL="68580" marR="68580" marT="34290" marB="34290"/>
                </a:tc>
                <a:extLst>
                  <a:ext uri="{0D108BD9-81ED-4DB2-BD59-A6C34878D82A}">
                    <a16:rowId xmlns:a16="http://schemas.microsoft.com/office/drawing/2014/main" val="10004"/>
                  </a:ext>
                </a:extLst>
              </a:tr>
              <a:tr h="636883">
                <a:tc>
                  <a:txBody>
                    <a:bodyPr/>
                    <a:lstStyle/>
                    <a:p>
                      <a:pPr algn="l" rtl="0" fontAlgn="ctr"/>
                      <a:r>
                        <a:rPr lang="ru-RU" sz="1100" b="0" i="0" u="none" strike="noStrike" dirty="0">
                          <a:solidFill>
                            <a:srgbClr val="000000"/>
                          </a:solidFill>
                          <a:effectLst/>
                          <a:latin typeface="Times New Roman"/>
                        </a:rPr>
                        <a:t>Управление муниципальным имуществом городского округа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7,7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12,3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10,7</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108,1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87,0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139,0</a:t>
                      </a:r>
                    </a:p>
                  </a:txBody>
                  <a:tcPr marL="68580" marR="68580" marT="34290" marB="34290"/>
                </a:tc>
                <a:extLst>
                  <a:ext uri="{0D108BD9-81ED-4DB2-BD59-A6C34878D82A}">
                    <a16:rowId xmlns:a16="http://schemas.microsoft.com/office/drawing/2014/main" val="10005"/>
                  </a:ext>
                </a:extLst>
              </a:tr>
              <a:tr h="609600">
                <a:tc>
                  <a:txBody>
                    <a:bodyPr/>
                    <a:lstStyle/>
                    <a:p>
                      <a:pPr algn="l" rtl="0" fontAlgn="ctr"/>
                      <a:r>
                        <a:rPr lang="ru-RU" sz="1100" b="0" i="0" u="none" strike="noStrike" dirty="0">
                          <a:solidFill>
                            <a:srgbClr val="000000"/>
                          </a:solidFill>
                          <a:effectLst/>
                          <a:latin typeface="Times New Roman"/>
                        </a:rPr>
                        <a:t>Управление муниципальными финансами городского округа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14,8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18,6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16,9</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16,6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89,2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98,2</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112,2</a:t>
                      </a:r>
                    </a:p>
                  </a:txBody>
                  <a:tcPr marL="68580" marR="68580" marT="34290" marB="34290"/>
                </a:tc>
                <a:extLst>
                  <a:ext uri="{0D108BD9-81ED-4DB2-BD59-A6C34878D82A}">
                    <a16:rowId xmlns:a16="http://schemas.microsoft.com/office/drawing/2014/main" val="10006"/>
                  </a:ext>
                </a:extLst>
              </a:tr>
              <a:tr h="601551">
                <a:tc>
                  <a:txBody>
                    <a:bodyPr/>
                    <a:lstStyle/>
                    <a:p>
                      <a:pPr algn="l" rtl="0" fontAlgn="ctr"/>
                      <a:r>
                        <a:rPr lang="ru-RU" sz="1100" b="0" i="0" u="none" strike="noStrike" dirty="0">
                          <a:solidFill>
                            <a:srgbClr val="000000"/>
                          </a:solidFill>
                          <a:effectLst/>
                          <a:latin typeface="Times New Roman"/>
                        </a:rPr>
                        <a:t>Развитие предпринимательства и торговли в городском округе город Первомайск Нижегородской области</a:t>
                      </a:r>
                    </a:p>
                  </a:txBody>
                  <a:tcPr marL="4424" marR="4424" marT="4423"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2,8</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89,3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89,3</a:t>
                      </a:r>
                    </a:p>
                  </a:txBody>
                  <a:tcPr marL="68580" marR="68580" marT="34290" marB="34290"/>
                </a:tc>
                <a:extLst>
                  <a:ext uri="{0D108BD9-81ED-4DB2-BD59-A6C34878D82A}">
                    <a16:rowId xmlns:a16="http://schemas.microsoft.com/office/drawing/2014/main" val="10007"/>
                  </a:ext>
                </a:extLst>
              </a:tr>
              <a:tr h="60960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srgbClr val="000000"/>
                          </a:solidFill>
                          <a:effectLst/>
                          <a:uLnTx/>
                          <a:uFillTx/>
                          <a:latin typeface="Times New Roman"/>
                          <a:ea typeface="+mn-ea"/>
                          <a:cs typeface="+mn-cs"/>
                        </a:rPr>
                        <a:t>Развитие инвестиционного климата городского округа город Первомайск Нижегородской области</a:t>
                      </a:r>
                      <a:endParaRPr lang="ru-RU" sz="1100" b="0" i="0" u="none" strike="noStrike" dirty="0">
                        <a:solidFill>
                          <a:srgbClr val="000000"/>
                        </a:solidFill>
                        <a:effectLst/>
                        <a:latin typeface="Times New Roman"/>
                      </a:endParaRPr>
                    </a:p>
                  </a:txBody>
                  <a:tcPr marL="4424" marR="4424" marT="4423" marB="0" anchor="ctr"/>
                </a:tc>
                <a:tc>
                  <a:txBody>
                    <a:bodyPr/>
                    <a:lstStyle/>
                    <a:p>
                      <a:pPr algn="ctr"/>
                      <a:r>
                        <a:rPr lang="ru-RU" sz="1100" dirty="0">
                          <a:latin typeface="Times New Roman" pitchFamily="18" charset="0"/>
                          <a:cs typeface="Times New Roman" pitchFamily="18" charset="0"/>
                        </a:rPr>
                        <a:t>0,6</a:t>
                      </a:r>
                    </a:p>
                  </a:txBody>
                  <a:tcPr marL="68580" marR="68580" marT="34290" marB="34290"/>
                </a:tc>
                <a:tc>
                  <a:txBody>
                    <a:bodyPr/>
                    <a:lstStyle/>
                    <a:p>
                      <a:pPr algn="ctr"/>
                      <a:r>
                        <a:rPr lang="ru-RU" sz="1100" dirty="0">
                          <a:latin typeface="Times New Roman" pitchFamily="18" charset="0"/>
                          <a:cs typeface="Times New Roman" pitchFamily="18" charset="0"/>
                        </a:rPr>
                        <a:t>2,6</a:t>
                      </a:r>
                    </a:p>
                  </a:txBody>
                  <a:tcPr marL="68580" marR="68580" marT="34290" marB="34290"/>
                </a:tc>
                <a:tc>
                  <a:txBody>
                    <a:bodyPr/>
                    <a:lstStyle/>
                    <a:p>
                      <a:pPr algn="ctr"/>
                      <a:r>
                        <a:rPr lang="ru-RU" sz="1100" dirty="0">
                          <a:latin typeface="Times New Roman" pitchFamily="18" charset="0"/>
                          <a:cs typeface="Times New Roman" pitchFamily="18" charset="0"/>
                        </a:rPr>
                        <a:t>0,9</a:t>
                      </a:r>
                    </a:p>
                  </a:txBody>
                  <a:tcPr marL="68580" marR="68580" marT="34290" marB="34290"/>
                </a:tc>
                <a:tc>
                  <a:txBody>
                    <a:bodyPr/>
                    <a:lstStyle/>
                    <a:p>
                      <a:pPr algn="ctr"/>
                      <a:r>
                        <a:rPr lang="ru-RU" sz="1100" dirty="0">
                          <a:latin typeface="Times New Roman" pitchFamily="18" charset="0"/>
                          <a:cs typeface="Times New Roman" pitchFamily="18" charset="0"/>
                        </a:rPr>
                        <a:t>0,9</a:t>
                      </a:r>
                    </a:p>
                  </a:txBody>
                  <a:tcPr marL="68580" marR="68580" marT="34290" marB="34290"/>
                </a:tc>
                <a:tc>
                  <a:txBody>
                    <a:bodyPr/>
                    <a:lstStyle/>
                    <a:p>
                      <a:pPr algn="ctr"/>
                      <a:r>
                        <a:rPr lang="ru-RU" sz="1100" dirty="0">
                          <a:latin typeface="Times New Roman" pitchFamily="18" charset="0"/>
                          <a:cs typeface="Times New Roman" pitchFamily="18" charset="0"/>
                        </a:rPr>
                        <a:t>34,6</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150,0</a:t>
                      </a:r>
                    </a:p>
                  </a:txBody>
                  <a:tcPr marL="68580" marR="68580" marT="34290" marB="34290"/>
                </a:tc>
                <a:extLst>
                  <a:ext uri="{0D108BD9-81ED-4DB2-BD59-A6C34878D82A}">
                    <a16:rowId xmlns:a16="http://schemas.microsoft.com/office/drawing/2014/main" val="10008"/>
                  </a:ext>
                </a:extLst>
              </a:tr>
            </a:tbl>
          </a:graphicData>
        </a:graphic>
      </p:graphicFrame>
      <p:sp>
        <p:nvSpPr>
          <p:cNvPr id="8" name="Прямоугольник 7"/>
          <p:cNvSpPr/>
          <p:nvPr/>
        </p:nvSpPr>
        <p:spPr>
          <a:xfrm>
            <a:off x="70339" y="-32946"/>
            <a:ext cx="8875830" cy="580926"/>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муниципальным программам и непрограммным расходам</a:t>
            </a:r>
          </a:p>
        </p:txBody>
      </p:sp>
      <p:sp>
        <p:nvSpPr>
          <p:cNvPr id="9" name="Прямоугольник 5"/>
          <p:cNvSpPr>
            <a:spLocks noChangeArrowheads="1"/>
          </p:cNvSpPr>
          <p:nvPr/>
        </p:nvSpPr>
        <p:spPr bwMode="auto">
          <a:xfrm>
            <a:off x="7838257" y="549685"/>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42.1</a:t>
            </a:r>
          </a:p>
        </p:txBody>
      </p:sp>
    </p:spTree>
    <p:extLst>
      <p:ext uri="{BB962C8B-B14F-4D97-AF65-F5344CB8AC3E}">
        <p14:creationId xmlns:p14="http://schemas.microsoft.com/office/powerpoint/2010/main" val="9241823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893672928"/>
              </p:ext>
            </p:extLst>
          </p:nvPr>
        </p:nvGraphicFramePr>
        <p:xfrm>
          <a:off x="133725" y="818838"/>
          <a:ext cx="8897816" cy="5766217"/>
        </p:xfrm>
        <a:graphic>
          <a:graphicData uri="http://schemas.openxmlformats.org/drawingml/2006/table">
            <a:tbl>
              <a:tblPr firstRow="1" bandRow="1">
                <a:tableStyleId>{21E4AEA4-8DFA-4A89-87EB-49C32662AFE0}</a:tableStyleId>
              </a:tblPr>
              <a:tblGrid>
                <a:gridCol w="2550752">
                  <a:extLst>
                    <a:ext uri="{9D8B030D-6E8A-4147-A177-3AD203B41FA5}">
                      <a16:colId xmlns:a16="http://schemas.microsoft.com/office/drawing/2014/main" val="20000"/>
                    </a:ext>
                  </a:extLst>
                </a:gridCol>
                <a:gridCol w="737572">
                  <a:extLst>
                    <a:ext uri="{9D8B030D-6E8A-4147-A177-3AD203B41FA5}">
                      <a16:colId xmlns:a16="http://schemas.microsoft.com/office/drawing/2014/main" val="20001"/>
                    </a:ext>
                  </a:extLst>
                </a:gridCol>
                <a:gridCol w="1037492">
                  <a:extLst>
                    <a:ext uri="{9D8B030D-6E8A-4147-A177-3AD203B41FA5}">
                      <a16:colId xmlns:a16="http://schemas.microsoft.com/office/drawing/2014/main" val="20002"/>
                    </a:ext>
                  </a:extLst>
                </a:gridCol>
                <a:gridCol w="896816">
                  <a:extLst>
                    <a:ext uri="{9D8B030D-6E8A-4147-A177-3AD203B41FA5}">
                      <a16:colId xmlns:a16="http://schemas.microsoft.com/office/drawing/2014/main" val="20003"/>
                    </a:ext>
                  </a:extLst>
                </a:gridCol>
                <a:gridCol w="773723">
                  <a:extLst>
                    <a:ext uri="{9D8B030D-6E8A-4147-A177-3AD203B41FA5}">
                      <a16:colId xmlns:a16="http://schemas.microsoft.com/office/drawing/2014/main" val="20004"/>
                    </a:ext>
                  </a:extLst>
                </a:gridCol>
                <a:gridCol w="1028700">
                  <a:extLst>
                    <a:ext uri="{9D8B030D-6E8A-4147-A177-3AD203B41FA5}">
                      <a16:colId xmlns:a16="http://schemas.microsoft.com/office/drawing/2014/main" val="20005"/>
                    </a:ext>
                  </a:extLst>
                </a:gridCol>
                <a:gridCol w="967154">
                  <a:extLst>
                    <a:ext uri="{9D8B030D-6E8A-4147-A177-3AD203B41FA5}">
                      <a16:colId xmlns:a16="http://schemas.microsoft.com/office/drawing/2014/main" val="20006"/>
                    </a:ext>
                  </a:extLst>
                </a:gridCol>
                <a:gridCol w="905607">
                  <a:extLst>
                    <a:ext uri="{9D8B030D-6E8A-4147-A177-3AD203B41FA5}">
                      <a16:colId xmlns:a16="http://schemas.microsoft.com/office/drawing/2014/main" val="20007"/>
                    </a:ext>
                  </a:extLst>
                </a:gridCol>
              </a:tblGrid>
              <a:tr h="750095">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Наименование программ</a:t>
                      </a:r>
                    </a:p>
                  </a:txBody>
                  <a:tcPr marL="4424" marR="4424" marT="4424"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2024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Первоначальный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Уточненный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первоначальному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уточненному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2025 года к 2024 году</a:t>
                      </a:r>
                    </a:p>
                  </a:txBody>
                  <a:tcPr marL="7144" marR="7144" marT="7145" marB="0" anchor="ctr">
                    <a:gradFill>
                      <a:gsLst>
                        <a:gs pos="97500">
                          <a:srgbClr val="FFB685"/>
                        </a:gs>
                        <a:gs pos="49000">
                          <a:srgbClr val="FFA161"/>
                        </a:gs>
                        <a:gs pos="0">
                          <a:srgbClr val="FFCBA7"/>
                        </a:gs>
                      </a:gsLst>
                      <a:lin ang="5400000" scaled="0"/>
                    </a:gradFill>
                  </a:tcPr>
                </a:tc>
                <a:extLst>
                  <a:ext uri="{0D108BD9-81ED-4DB2-BD59-A6C34878D82A}">
                    <a16:rowId xmlns:a16="http://schemas.microsoft.com/office/drawing/2014/main" val="10000"/>
                  </a:ext>
                </a:extLst>
              </a:tr>
              <a:tr h="1065210">
                <a:tc>
                  <a:txBody>
                    <a:bodyPr/>
                    <a:lstStyle/>
                    <a:p>
                      <a:pPr algn="l" rtl="0" fontAlgn="ctr"/>
                      <a:r>
                        <a:rPr lang="ru-RU" sz="1100" b="0" i="0" u="none" strike="noStrike" dirty="0">
                          <a:solidFill>
                            <a:srgbClr val="000000"/>
                          </a:solidFill>
                          <a:effectLst/>
                          <a:latin typeface="Times New Roman"/>
                        </a:rPr>
                        <a:t>Защита населения и территорий от чрезвычайных ситуаций, обеспечение пожарной безопасности и безопасности людей на водных объектах городского округа город Первомайск Нижегородской области</a:t>
                      </a:r>
                    </a:p>
                  </a:txBody>
                  <a:tcPr marL="4424" marR="4424" marT="4424" marB="0" anchor="ctr">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31,3</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40,5</a:t>
                      </a:r>
                    </a:p>
                    <a:p>
                      <a:pPr algn="ctr"/>
                      <a:endParaRPr lang="ru-RU" sz="1100" dirty="0">
                        <a:latin typeface="Times New Roman" pitchFamily="18" charset="0"/>
                        <a:cs typeface="Times New Roman" pitchFamily="18" charset="0"/>
                      </a:endParaRP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34,1</a:t>
                      </a:r>
                    </a:p>
                    <a:p>
                      <a:pPr algn="ctr"/>
                      <a:endParaRPr lang="ru-RU" sz="1100" dirty="0">
                        <a:latin typeface="Times New Roman" pitchFamily="18" charset="0"/>
                        <a:cs typeface="Times New Roman" pitchFamily="18" charset="0"/>
                      </a:endParaRP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33,1</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81,7</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97,1</a:t>
                      </a:r>
                    </a:p>
                  </a:txBody>
                  <a:tcPr marL="68580" marR="68580" marT="34290" marB="34290">
                    <a:solidFill>
                      <a:schemeClr val="accent2">
                        <a:tint val="40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105,8</a:t>
                      </a:r>
                    </a:p>
                  </a:txBody>
                  <a:tcPr marL="68580" marR="68580" marT="34290" marB="34290">
                    <a:solidFill>
                      <a:schemeClr val="accent2">
                        <a:tint val="40000"/>
                      </a:schemeClr>
                    </a:solidFill>
                  </a:tcPr>
                </a:tc>
                <a:extLst>
                  <a:ext uri="{0D108BD9-81ED-4DB2-BD59-A6C34878D82A}">
                    <a16:rowId xmlns:a16="http://schemas.microsoft.com/office/drawing/2014/main" val="10001"/>
                  </a:ext>
                </a:extLst>
              </a:tr>
              <a:tr h="694518">
                <a:tc>
                  <a:txBody>
                    <a:bodyPr/>
                    <a:lstStyle/>
                    <a:p>
                      <a:pPr algn="l" rtl="0" fontAlgn="ctr"/>
                      <a:r>
                        <a:rPr lang="ru-RU" sz="1100" b="0" i="0" u="none" strike="noStrike" dirty="0">
                          <a:solidFill>
                            <a:srgbClr val="000000"/>
                          </a:solidFill>
                          <a:effectLst/>
                          <a:latin typeface="Times New Roman"/>
                        </a:rPr>
                        <a:t>Обеспечение общественного порядка и противодействия преступности в городском округе город Первомайск Нижегородской области</a:t>
                      </a:r>
                    </a:p>
                  </a:txBody>
                  <a:tcPr marL="4424" marR="4424" marT="4424"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p>
                      <a:pPr algn="ctr"/>
                      <a:endParaRPr lang="ru-RU" sz="1100" dirty="0">
                        <a:latin typeface="Times New Roman" pitchFamily="18" charset="0"/>
                        <a:cs typeface="Times New Roman" pitchFamily="18" charset="0"/>
                      </a:endParaRP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150,0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120,0</a:t>
                      </a:r>
                    </a:p>
                  </a:txBody>
                  <a:tcPr marL="68580" marR="68580" marT="34290" marB="34290"/>
                </a:tc>
                <a:extLst>
                  <a:ext uri="{0D108BD9-81ED-4DB2-BD59-A6C34878D82A}">
                    <a16:rowId xmlns:a16="http://schemas.microsoft.com/office/drawing/2014/main" val="10002"/>
                  </a:ext>
                </a:extLst>
              </a:tr>
              <a:tr h="780176">
                <a:tc>
                  <a:txBody>
                    <a:bodyPr/>
                    <a:lstStyle/>
                    <a:p>
                      <a:pPr algn="l" rtl="0" fontAlgn="ctr"/>
                      <a:r>
                        <a:rPr lang="ru-RU" sz="1100" b="0" i="0" u="none" strike="noStrike" dirty="0">
                          <a:solidFill>
                            <a:srgbClr val="000000"/>
                          </a:solidFill>
                          <a:effectLst/>
                          <a:latin typeface="Times New Roman" panose="02020603050405020304" pitchFamily="18" charset="0"/>
                        </a:rPr>
                        <a:t>Формирование современной городской среды на территории городского округа город Первомайск Нижегородской области на 2018-2022 годы</a:t>
                      </a:r>
                    </a:p>
                  </a:txBody>
                  <a:tcPr marL="7144" marR="7144" marT="7145"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3,3</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9,1</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2,8 раза</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97,8</a:t>
                      </a:r>
                    </a:p>
                  </a:txBody>
                  <a:tcPr marL="68580" marR="68580" marT="34290" marB="34290"/>
                </a:tc>
                <a:extLst>
                  <a:ext uri="{0D108BD9-81ED-4DB2-BD59-A6C34878D82A}">
                    <a16:rowId xmlns:a16="http://schemas.microsoft.com/office/drawing/2014/main" val="10003"/>
                  </a:ext>
                </a:extLst>
              </a:tr>
              <a:tr h="687898">
                <a:tc>
                  <a:txBody>
                    <a:bodyPr/>
                    <a:lstStyle/>
                    <a:p>
                      <a:pPr algn="l" rtl="0" fontAlgn="ctr"/>
                      <a:r>
                        <a:rPr lang="ru-RU" sz="1100" b="0" i="0" u="none" strike="noStrike" dirty="0">
                          <a:solidFill>
                            <a:srgbClr val="000000"/>
                          </a:solidFill>
                          <a:effectLst/>
                          <a:latin typeface="Times New Roman" panose="02020603050405020304" pitchFamily="18" charset="0"/>
                        </a:rPr>
                        <a:t>Развитие внутреннего и въездного туризма на территории городского округа город Первомайск Нижегородской области</a:t>
                      </a:r>
                    </a:p>
                  </a:txBody>
                  <a:tcPr marL="7144" marR="7144" marT="7145"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extLst>
                  <a:ext uri="{0D108BD9-81ED-4DB2-BD59-A6C34878D82A}">
                    <a16:rowId xmlns:a16="http://schemas.microsoft.com/office/drawing/2014/main" val="3510458602"/>
                  </a:ext>
                </a:extLst>
              </a:tr>
              <a:tr h="942975">
                <a:tc>
                  <a:txBody>
                    <a:bodyPr/>
                    <a:lstStyle/>
                    <a:p>
                      <a:pPr algn="l" rtl="0" fontAlgn="ctr"/>
                      <a:r>
                        <a:rPr lang="ru-RU" sz="1100" b="0" i="0" u="none" strike="noStrike" dirty="0">
                          <a:solidFill>
                            <a:srgbClr val="000000"/>
                          </a:solidFill>
                          <a:effectLst/>
                          <a:latin typeface="Times New Roman" panose="02020603050405020304" pitchFamily="18" charset="0"/>
                        </a:rPr>
                        <a:t>Переселение граждан из аварийного жилищного фонда на территории городского округа город Первомайск Нижегородской области на 2019-2025 годы</a:t>
                      </a:r>
                    </a:p>
                  </a:txBody>
                  <a:tcPr marL="7144" marR="7144" marT="7145"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20,5</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marL="68580" marR="68580" marT="34290" marB="34290"/>
                </a:tc>
                <a:extLst>
                  <a:ext uri="{0D108BD9-81ED-4DB2-BD59-A6C34878D82A}">
                    <a16:rowId xmlns:a16="http://schemas.microsoft.com/office/drawing/2014/main" val="10004"/>
                  </a:ext>
                </a:extLst>
              </a:tr>
              <a:tr h="454547">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mn-cs"/>
                        </a:rPr>
                        <a:t>Переселение граждан из аварийного жилищного фонда на территории городского округа город Первомайск Нижегородской области на 2024-2028 годы</a:t>
                      </a:r>
                    </a:p>
                  </a:txBody>
                  <a:tcPr marL="7144" marR="7144" marT="7145" marB="0" anchor="ctr"/>
                </a:tc>
                <a:tc>
                  <a:txBody>
                    <a:bodyPr/>
                    <a:lstStyle/>
                    <a:p>
                      <a:pPr algn="ctr"/>
                      <a:r>
                        <a:rPr lang="ru-RU" sz="1100" dirty="0">
                          <a:latin typeface="Times New Roman" pitchFamily="18" charset="0"/>
                          <a:cs typeface="Times New Roman" pitchFamily="18" charset="0"/>
                        </a:rPr>
                        <a:t>7,7</a:t>
                      </a:r>
                    </a:p>
                  </a:txBody>
                  <a:tcPr marL="68580" marR="68580" marT="34290" marB="34290"/>
                </a:tc>
                <a:tc>
                  <a:txBody>
                    <a:bodyPr/>
                    <a:lstStyle/>
                    <a:p>
                      <a:pPr algn="ctr"/>
                      <a:r>
                        <a:rPr lang="ru-RU" sz="1100" dirty="0">
                          <a:latin typeface="Times New Roman" pitchFamily="18" charset="0"/>
                          <a:cs typeface="Times New Roman" pitchFamily="18" charset="0"/>
                        </a:rPr>
                        <a:t>0,0</a:t>
                      </a:r>
                    </a:p>
                  </a:txBody>
                  <a:tcPr marL="68580" marR="68580" marT="34290" marB="34290"/>
                </a:tc>
                <a:tc>
                  <a:txBody>
                    <a:bodyPr/>
                    <a:lstStyle/>
                    <a:p>
                      <a:pPr algn="ctr"/>
                      <a:r>
                        <a:rPr lang="ru-RU" sz="1100" dirty="0">
                          <a:latin typeface="Times New Roman" pitchFamily="18" charset="0"/>
                          <a:cs typeface="Times New Roman" pitchFamily="18" charset="0"/>
                        </a:rPr>
                        <a:t>30,5</a:t>
                      </a:r>
                    </a:p>
                  </a:txBody>
                  <a:tcPr marL="68580" marR="68580" marT="34290" marB="34290"/>
                </a:tc>
                <a:tc>
                  <a:txBody>
                    <a:bodyPr/>
                    <a:lstStyle/>
                    <a:p>
                      <a:pPr algn="ctr"/>
                      <a:r>
                        <a:rPr lang="ru-RU" sz="1100" dirty="0">
                          <a:latin typeface="Times New Roman" pitchFamily="18" charset="0"/>
                          <a:cs typeface="Times New Roman" pitchFamily="18" charset="0"/>
                        </a:rPr>
                        <a:t>30,5</a:t>
                      </a:r>
                    </a:p>
                  </a:txBody>
                  <a:tcPr marL="68580" marR="68580" marT="34290" marB="34290"/>
                </a:tc>
                <a:tc>
                  <a:txBody>
                    <a:bodyPr/>
                    <a:lstStyle/>
                    <a:p>
                      <a:pPr algn="ctr"/>
                      <a:r>
                        <a:rPr lang="ru-RU" sz="1100" dirty="0">
                          <a:latin typeface="Times New Roman" pitchFamily="18" charset="0"/>
                          <a:cs typeface="Times New Roman" pitchFamily="18" charset="0"/>
                        </a:rPr>
                        <a:t>-</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в 4,0 раза</a:t>
                      </a:r>
                    </a:p>
                  </a:txBody>
                  <a:tcPr marL="68580" marR="68580" marT="34290" marB="34290"/>
                </a:tc>
                <a:extLst>
                  <a:ext uri="{0D108BD9-81ED-4DB2-BD59-A6C34878D82A}">
                    <a16:rowId xmlns:a16="http://schemas.microsoft.com/office/drawing/2014/main" val="10005"/>
                  </a:ext>
                </a:extLst>
              </a:tr>
            </a:tbl>
          </a:graphicData>
        </a:graphic>
      </p:graphicFrame>
      <p:sp>
        <p:nvSpPr>
          <p:cNvPr id="8" name="Прямоугольник 7"/>
          <p:cNvSpPr/>
          <p:nvPr/>
        </p:nvSpPr>
        <p:spPr>
          <a:xfrm>
            <a:off x="155403" y="39644"/>
            <a:ext cx="8875830" cy="580926"/>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муниципальным программам и непрограммным расходам</a:t>
            </a:r>
          </a:p>
        </p:txBody>
      </p:sp>
      <p:sp>
        <p:nvSpPr>
          <p:cNvPr id="9" name="Прямоугольник 5"/>
          <p:cNvSpPr>
            <a:spLocks noChangeArrowheads="1"/>
          </p:cNvSpPr>
          <p:nvPr/>
        </p:nvSpPr>
        <p:spPr bwMode="auto">
          <a:xfrm>
            <a:off x="7826953" y="561304"/>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42.2</a:t>
            </a:r>
          </a:p>
        </p:txBody>
      </p:sp>
    </p:spTree>
    <p:extLst>
      <p:ext uri="{BB962C8B-B14F-4D97-AF65-F5344CB8AC3E}">
        <p14:creationId xmlns:p14="http://schemas.microsoft.com/office/powerpoint/2010/main" val="3373847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3735187" y="25648"/>
            <a:ext cx="1792410" cy="473204"/>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Введение</a:t>
            </a:r>
          </a:p>
        </p:txBody>
      </p:sp>
      <p:sp>
        <p:nvSpPr>
          <p:cNvPr id="6" name="Прямоугольник 5"/>
          <p:cNvSpPr/>
          <p:nvPr/>
        </p:nvSpPr>
        <p:spPr>
          <a:xfrm>
            <a:off x="2371502" y="894913"/>
            <a:ext cx="5508612" cy="673259"/>
          </a:xfrm>
          <a:prstGeom prst="rect">
            <a:avLst/>
          </a:prstGeom>
          <a:noFill/>
        </p:spPr>
        <p:txBody>
          <a:bodyPr lIns="57148" tIns="28574" rIns="57148" bIns="28574">
            <a:spAutoFit/>
          </a:bodyPr>
          <a:lstStyle/>
          <a:p>
            <a:pPr algn="ctr" fontAlgn="base">
              <a:spcBef>
                <a:spcPct val="0"/>
              </a:spcBef>
              <a:spcAft>
                <a:spcPct val="0"/>
              </a:spcAft>
              <a:defRPr/>
            </a:pP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itchFamily="66" charset="0"/>
              </a:rPr>
              <a:t>Уважаемые жители</a:t>
            </a:r>
          </a:p>
          <a:p>
            <a:pPr algn="ctr" fontAlgn="base">
              <a:spcBef>
                <a:spcPct val="0"/>
              </a:spcBef>
              <a:spcAft>
                <a:spcPct val="0"/>
              </a:spcAft>
              <a:defRPr/>
            </a:pP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itchFamily="66" charset="0"/>
              </a:rPr>
              <a:t>городского округа город Первомайск</a:t>
            </a:r>
          </a:p>
        </p:txBody>
      </p:sp>
      <p:sp>
        <p:nvSpPr>
          <p:cNvPr id="7" name="Прямоугольник 6"/>
          <p:cNvSpPr>
            <a:spLocks noChangeArrowheads="1"/>
          </p:cNvSpPr>
          <p:nvPr/>
        </p:nvSpPr>
        <p:spPr bwMode="auto">
          <a:xfrm>
            <a:off x="398153" y="1888149"/>
            <a:ext cx="8174348" cy="3935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p>
            <a:pPr algn="just" fontAlgn="base">
              <a:spcBef>
                <a:spcPct val="0"/>
              </a:spcBef>
              <a:spcAft>
                <a:spcPct val="0"/>
              </a:spcAft>
            </a:pPr>
            <a:r>
              <a:rPr lang="ru-RU" sz="1700" b="1" dirty="0">
                <a:solidFill>
                  <a:prstClr val="black"/>
                </a:solidFill>
                <a:latin typeface="Monotype Corsiva" pitchFamily="66" charset="0"/>
              </a:rPr>
              <a:t>        </a:t>
            </a:r>
            <a:r>
              <a:rPr lang="ru-RU" b="1" i="1" dirty="0">
                <a:solidFill>
                  <a:prstClr val="black"/>
                </a:solidFill>
                <a:latin typeface="Times New Roman" pitchFamily="18" charset="0"/>
                <a:cs typeface="Times New Roman" pitchFamily="18" charset="0"/>
              </a:rPr>
              <a:t>Перед Вами информационный материал – «Бюджет для граждан», который познакомит Вас с основными параметрами исполнения бюджета городского округа город Первомайск за 2025 год.</a:t>
            </a:r>
          </a:p>
          <a:p>
            <a:pPr algn="just" fontAlgn="base">
              <a:spcBef>
                <a:spcPct val="0"/>
              </a:spcBef>
              <a:spcAft>
                <a:spcPct val="0"/>
              </a:spcAft>
            </a:pPr>
            <a:r>
              <a:rPr lang="ru-RU" b="1" i="1" dirty="0">
                <a:solidFill>
                  <a:prstClr val="black"/>
                </a:solidFill>
                <a:latin typeface="Times New Roman" pitchFamily="18" charset="0"/>
                <a:cs typeface="Times New Roman" pitchFamily="18" charset="0"/>
              </a:rPr>
              <a:t>          Представленная в доступной и понятной форме информация предназначена для широкого круга пользователей с учетом целевых групп и обеспечивает реализацию принципов прозрачности, открытости и обеспечения полного и доступного информирования граждан о бюджете городского округа. </a:t>
            </a:r>
          </a:p>
          <a:p>
            <a:pPr algn="just" fontAlgn="base">
              <a:spcBef>
                <a:spcPct val="0"/>
              </a:spcBef>
              <a:spcAft>
                <a:spcPct val="0"/>
              </a:spcAft>
            </a:pPr>
            <a:r>
              <a:rPr lang="ru-RU" b="1" i="1" dirty="0">
                <a:solidFill>
                  <a:prstClr val="black"/>
                </a:solidFill>
                <a:latin typeface="Times New Roman" pitchFamily="18" charset="0"/>
                <a:cs typeface="Times New Roman" pitchFamily="18" charset="0"/>
              </a:rPr>
              <a:t>         Информация позволит гражданам составить представление об источниках формирования доходов бюджета городского округа, направлениях расходования бюджетных средств в 2025 году и сделать выводы об эффективности использования бюджетных средств.</a:t>
            </a:r>
          </a:p>
          <a:p>
            <a:pPr algn="just" fontAlgn="base">
              <a:spcBef>
                <a:spcPct val="0"/>
              </a:spcBef>
              <a:spcAft>
                <a:spcPct val="0"/>
              </a:spcAft>
            </a:pPr>
            <a:r>
              <a:rPr lang="ru-RU" b="1" i="1" dirty="0">
                <a:solidFill>
                  <a:prstClr val="black"/>
                </a:solidFill>
                <a:latin typeface="Times New Roman" pitchFamily="18" charset="0"/>
                <a:cs typeface="Times New Roman" pitchFamily="18" charset="0"/>
              </a:rPr>
              <a:t>        Мы надеемся на заинтересованное внимание жителей городского округа город Первомайск Нижегородской области к процессу исполнения бюджета.</a:t>
            </a:r>
          </a:p>
        </p:txBody>
      </p: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665" y="322531"/>
            <a:ext cx="2032837" cy="1354886"/>
          </a:xfrm>
          <a:prstGeom prst="rect">
            <a:avLst/>
          </a:prstGeom>
          <a:ln>
            <a:noFill/>
          </a:ln>
          <a:effectLst>
            <a:softEdge rad="112500"/>
          </a:effectLst>
        </p:spPr>
      </p:pic>
      <p:sp>
        <p:nvSpPr>
          <p:cNvPr id="9"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a:t>
            </a:r>
          </a:p>
        </p:txBody>
      </p:sp>
    </p:spTree>
    <p:extLst>
      <p:ext uri="{BB962C8B-B14F-4D97-AF65-F5344CB8AC3E}">
        <p14:creationId xmlns:p14="http://schemas.microsoft.com/office/powerpoint/2010/main" val="254007781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0" y="0"/>
            <a:ext cx="9144000" cy="6858000"/>
            <a:chOff x="0" y="0"/>
            <a:chExt cx="9144000" cy="6858000"/>
          </a:xfrm>
        </p:grpSpPr>
        <p:pic>
          <p:nvPicPr>
            <p:cNvPr id="8"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10" name="Таблица 9"/>
          <p:cNvGraphicFramePr>
            <a:graphicFrameLocks noGrp="1"/>
          </p:cNvGraphicFramePr>
          <p:nvPr>
            <p:extLst>
              <p:ext uri="{D42A27DB-BD31-4B8C-83A1-F6EECF244321}">
                <p14:modId xmlns:p14="http://schemas.microsoft.com/office/powerpoint/2010/main" val="764886209"/>
              </p:ext>
            </p:extLst>
          </p:nvPr>
        </p:nvGraphicFramePr>
        <p:xfrm>
          <a:off x="123092" y="907481"/>
          <a:ext cx="8897816" cy="2926370"/>
        </p:xfrm>
        <a:graphic>
          <a:graphicData uri="http://schemas.openxmlformats.org/drawingml/2006/table">
            <a:tbl>
              <a:tblPr firstRow="1" bandRow="1">
                <a:tableStyleId>{21E4AEA4-8DFA-4A89-87EB-49C32662AFE0}</a:tableStyleId>
              </a:tblPr>
              <a:tblGrid>
                <a:gridCol w="2488224">
                  <a:extLst>
                    <a:ext uri="{9D8B030D-6E8A-4147-A177-3AD203B41FA5}">
                      <a16:colId xmlns:a16="http://schemas.microsoft.com/office/drawing/2014/main" val="20000"/>
                    </a:ext>
                  </a:extLst>
                </a:gridCol>
                <a:gridCol w="800100">
                  <a:extLst>
                    <a:ext uri="{9D8B030D-6E8A-4147-A177-3AD203B41FA5}">
                      <a16:colId xmlns:a16="http://schemas.microsoft.com/office/drawing/2014/main" val="20001"/>
                    </a:ext>
                  </a:extLst>
                </a:gridCol>
                <a:gridCol w="1037492">
                  <a:extLst>
                    <a:ext uri="{9D8B030D-6E8A-4147-A177-3AD203B41FA5}">
                      <a16:colId xmlns:a16="http://schemas.microsoft.com/office/drawing/2014/main" val="20002"/>
                    </a:ext>
                  </a:extLst>
                </a:gridCol>
                <a:gridCol w="896816">
                  <a:extLst>
                    <a:ext uri="{9D8B030D-6E8A-4147-A177-3AD203B41FA5}">
                      <a16:colId xmlns:a16="http://schemas.microsoft.com/office/drawing/2014/main" val="20003"/>
                    </a:ext>
                  </a:extLst>
                </a:gridCol>
                <a:gridCol w="773723">
                  <a:extLst>
                    <a:ext uri="{9D8B030D-6E8A-4147-A177-3AD203B41FA5}">
                      <a16:colId xmlns:a16="http://schemas.microsoft.com/office/drawing/2014/main" val="20004"/>
                    </a:ext>
                  </a:extLst>
                </a:gridCol>
                <a:gridCol w="1028700">
                  <a:extLst>
                    <a:ext uri="{9D8B030D-6E8A-4147-A177-3AD203B41FA5}">
                      <a16:colId xmlns:a16="http://schemas.microsoft.com/office/drawing/2014/main" val="20005"/>
                    </a:ext>
                  </a:extLst>
                </a:gridCol>
                <a:gridCol w="967154">
                  <a:extLst>
                    <a:ext uri="{9D8B030D-6E8A-4147-A177-3AD203B41FA5}">
                      <a16:colId xmlns:a16="http://schemas.microsoft.com/office/drawing/2014/main" val="20006"/>
                    </a:ext>
                  </a:extLst>
                </a:gridCol>
                <a:gridCol w="905607">
                  <a:extLst>
                    <a:ext uri="{9D8B030D-6E8A-4147-A177-3AD203B41FA5}">
                      <a16:colId xmlns:a16="http://schemas.microsoft.com/office/drawing/2014/main" val="20007"/>
                    </a:ext>
                  </a:extLst>
                </a:gridCol>
              </a:tblGrid>
              <a:tr h="750095">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Наименование программ</a:t>
                      </a:r>
                    </a:p>
                  </a:txBody>
                  <a:tcPr marL="4424" marR="4424" marT="4424"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2024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Первоначальный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Уточненный план на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Исполнено за 2025  год</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первоначальному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за 2025 год к уточненному плану</a:t>
                      </a:r>
                    </a:p>
                  </a:txBody>
                  <a:tcPr marL="7144" marR="7144" marT="7145" marB="0" anchor="ctr">
                    <a:gradFill>
                      <a:gsLst>
                        <a:gs pos="97500">
                          <a:srgbClr val="FFB685"/>
                        </a:gs>
                        <a:gs pos="49000">
                          <a:srgbClr val="FFA161"/>
                        </a:gs>
                        <a:gs pos="0">
                          <a:srgbClr val="FFCBA7"/>
                        </a:gs>
                      </a:gsLst>
                      <a:lin ang="5400000" scaled="0"/>
                    </a:gradFill>
                  </a:tcPr>
                </a:tc>
                <a:tc>
                  <a:txBody>
                    <a:bodyPr/>
                    <a:lstStyle/>
                    <a:p>
                      <a:pPr algn="ctr" rtl="0" fontAlgn="ctr"/>
                      <a:r>
                        <a:rPr lang="ru-RU" sz="1000" b="1" i="0" u="none" strike="noStrike" dirty="0">
                          <a:solidFill>
                            <a:srgbClr val="000000"/>
                          </a:solidFill>
                          <a:effectLst/>
                          <a:latin typeface="Times New Roman" pitchFamily="18" charset="0"/>
                          <a:cs typeface="Times New Roman" pitchFamily="18" charset="0"/>
                        </a:rPr>
                        <a:t>% исполнения 2025 года к 2024 году</a:t>
                      </a:r>
                    </a:p>
                  </a:txBody>
                  <a:tcPr marL="7144" marR="7144" marT="7145" marB="0" anchor="ctr">
                    <a:gradFill>
                      <a:gsLst>
                        <a:gs pos="97500">
                          <a:srgbClr val="FFB685"/>
                        </a:gs>
                        <a:gs pos="49000">
                          <a:srgbClr val="FFA161"/>
                        </a:gs>
                        <a:gs pos="0">
                          <a:srgbClr val="FFCBA7"/>
                        </a:gs>
                      </a:gsLst>
                      <a:lin ang="5400000" scaled="0"/>
                    </a:gradFill>
                  </a:tcPr>
                </a:tc>
                <a:extLst>
                  <a:ext uri="{0D108BD9-81ED-4DB2-BD59-A6C34878D82A}">
                    <a16:rowId xmlns:a16="http://schemas.microsoft.com/office/drawing/2014/main" val="10000"/>
                  </a:ext>
                </a:extLst>
              </a:tr>
              <a:tr h="480060">
                <a:tc>
                  <a:txBody>
                    <a:bodyPr/>
                    <a:lstStyle/>
                    <a:p>
                      <a:pPr algn="l" rtl="0" fontAlgn="ctr"/>
                      <a:r>
                        <a:rPr lang="ru-RU" sz="1100" b="1" i="0" u="none" strike="noStrike" dirty="0">
                          <a:solidFill>
                            <a:srgbClr val="000000"/>
                          </a:solidFill>
                          <a:effectLst/>
                          <a:latin typeface="Times New Roman"/>
                        </a:rPr>
                        <a:t>Непрограммные расходы</a:t>
                      </a:r>
                    </a:p>
                  </a:txBody>
                  <a:tcPr marL="7144" marR="7144" marT="7145" marB="0" anchor="ctr">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5,1</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3,7</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7,2</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7,1</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191,9</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98,6</a:t>
                      </a:r>
                    </a:p>
                  </a:txBody>
                  <a:tcPr marL="68580" marR="68580" marT="34290" marB="34290">
                    <a:solidFill>
                      <a:schemeClr val="accent2">
                        <a:tint val="40000"/>
                      </a:schemeClr>
                    </a:solidFill>
                  </a:tcP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139,2</a:t>
                      </a:r>
                    </a:p>
                  </a:txBody>
                  <a:tcPr marL="68580" marR="68580" marT="34290" marB="34290">
                    <a:solidFill>
                      <a:schemeClr val="accent2">
                        <a:tint val="40000"/>
                      </a:schemeClr>
                    </a:solidFill>
                  </a:tcPr>
                </a:tc>
                <a:extLst>
                  <a:ext uri="{0D108BD9-81ED-4DB2-BD59-A6C34878D82A}">
                    <a16:rowId xmlns:a16="http://schemas.microsoft.com/office/drawing/2014/main" val="10001"/>
                  </a:ext>
                </a:extLst>
              </a:tr>
              <a:tr h="298938">
                <a:tc>
                  <a:txBody>
                    <a:bodyPr/>
                    <a:lstStyle/>
                    <a:p>
                      <a:pPr algn="l" rtl="0" fontAlgn="ctr"/>
                      <a:r>
                        <a:rPr lang="ru-RU" sz="1100" b="0" i="0" u="none" strike="noStrike" dirty="0">
                          <a:solidFill>
                            <a:srgbClr val="000000"/>
                          </a:solidFill>
                          <a:effectLst/>
                          <a:latin typeface="Times New Roman"/>
                        </a:rPr>
                        <a:t>Содержание аппарата управления</a:t>
                      </a:r>
                    </a:p>
                  </a:txBody>
                  <a:tcPr marL="7144" marR="7144" marT="7145" marB="0" anchor="ctr"/>
                </a:tc>
                <a:tc>
                  <a:txBody>
                    <a:bodyPr/>
                    <a:lstStyle/>
                    <a:p>
                      <a:pPr algn="ctr"/>
                      <a:r>
                        <a:rPr lang="ru-RU" sz="1100" dirty="0">
                          <a:latin typeface="Times New Roman" pitchFamily="18" charset="0"/>
                          <a:cs typeface="Times New Roman" pitchFamily="18" charset="0"/>
                        </a:rPr>
                        <a:t>2,5</a:t>
                      </a:r>
                    </a:p>
                  </a:txBody>
                  <a:tcPr marL="68580" marR="68580" marT="34290" marB="34290"/>
                </a:tc>
                <a:tc>
                  <a:txBody>
                    <a:bodyPr/>
                    <a:lstStyle/>
                    <a:p>
                      <a:pPr algn="ctr"/>
                      <a:r>
                        <a:rPr lang="ru-RU" sz="1100" dirty="0">
                          <a:latin typeface="Times New Roman" pitchFamily="18" charset="0"/>
                          <a:cs typeface="Times New Roman" pitchFamily="18" charset="0"/>
                        </a:rPr>
                        <a:t>3,1</a:t>
                      </a:r>
                    </a:p>
                  </a:txBody>
                  <a:tcPr marL="68580" marR="68580" marT="34290" marB="34290"/>
                </a:tc>
                <a:tc>
                  <a:txBody>
                    <a:bodyPr/>
                    <a:lstStyle/>
                    <a:p>
                      <a:pPr algn="ctr"/>
                      <a:r>
                        <a:rPr lang="ru-RU" sz="1100" dirty="0">
                          <a:latin typeface="Times New Roman" pitchFamily="18" charset="0"/>
                          <a:cs typeface="Times New Roman" pitchFamily="18" charset="0"/>
                        </a:rPr>
                        <a:t>3,2</a:t>
                      </a:r>
                    </a:p>
                  </a:txBody>
                  <a:tcPr marL="68580" marR="68580" marT="34290" marB="34290"/>
                </a:tc>
                <a:tc>
                  <a:txBody>
                    <a:bodyPr/>
                    <a:lstStyle/>
                    <a:p>
                      <a:pPr algn="ctr"/>
                      <a:r>
                        <a:rPr lang="ru-RU" sz="1100" dirty="0">
                          <a:latin typeface="Times New Roman" pitchFamily="18" charset="0"/>
                          <a:cs typeface="Times New Roman" pitchFamily="18" charset="0"/>
                        </a:rPr>
                        <a:t>3,1</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96,9</a:t>
                      </a:r>
                    </a:p>
                  </a:txBody>
                  <a:tcPr marL="68580" marR="68580" marT="34290" marB="34290"/>
                </a:tc>
                <a:tc>
                  <a:txBody>
                    <a:bodyPr/>
                    <a:lstStyle/>
                    <a:p>
                      <a:pPr algn="ctr"/>
                      <a:r>
                        <a:rPr lang="ru-RU" sz="1100" dirty="0">
                          <a:latin typeface="Times New Roman" pitchFamily="18" charset="0"/>
                          <a:cs typeface="Times New Roman" pitchFamily="18" charset="0"/>
                        </a:rPr>
                        <a:t>124,0</a:t>
                      </a:r>
                    </a:p>
                  </a:txBody>
                  <a:tcPr marL="68580" marR="68580" marT="34290" marB="34290"/>
                </a:tc>
                <a:extLst>
                  <a:ext uri="{0D108BD9-81ED-4DB2-BD59-A6C34878D82A}">
                    <a16:rowId xmlns:a16="http://schemas.microsoft.com/office/drawing/2014/main" val="10002"/>
                  </a:ext>
                </a:extLst>
              </a:tr>
              <a:tr h="298938">
                <a:tc>
                  <a:txBody>
                    <a:bodyPr/>
                    <a:lstStyle/>
                    <a:p>
                      <a:pPr algn="l" rtl="0" fontAlgn="ctr"/>
                      <a:r>
                        <a:rPr lang="ru-RU" sz="1100" b="0" i="0" u="none" strike="noStrike" dirty="0">
                          <a:solidFill>
                            <a:srgbClr val="000000"/>
                          </a:solidFill>
                          <a:effectLst/>
                          <a:latin typeface="Times New Roman"/>
                        </a:rPr>
                        <a:t>Обеспечение подготовки и проведения выборов</a:t>
                      </a:r>
                    </a:p>
                  </a:txBody>
                  <a:tcPr marL="7144" marR="7144" marT="7145" marB="0" anchor="ctr"/>
                </a:tc>
                <a:tc>
                  <a:txBody>
                    <a:bodyPr/>
                    <a:lstStyle/>
                    <a:p>
                      <a:pPr algn="ctr"/>
                      <a:r>
                        <a:rPr lang="ru-RU" sz="1100" dirty="0">
                          <a:latin typeface="Times New Roman" pitchFamily="18" charset="0"/>
                          <a:cs typeface="Times New Roman" pitchFamily="18" charset="0"/>
                        </a:rPr>
                        <a:t>0,0</a:t>
                      </a:r>
                    </a:p>
                  </a:txBody>
                  <a:tcPr marL="68580" marR="68580" marT="34290" marB="34290"/>
                </a:tc>
                <a:tc>
                  <a:txBody>
                    <a:bodyPr/>
                    <a:lstStyle/>
                    <a:p>
                      <a:pPr algn="ctr"/>
                      <a:r>
                        <a:rPr lang="ru-RU" sz="1100" dirty="0">
                          <a:latin typeface="Times New Roman" pitchFamily="18" charset="0"/>
                          <a:cs typeface="Times New Roman" pitchFamily="18" charset="0"/>
                        </a:rPr>
                        <a:t>0,0</a:t>
                      </a:r>
                    </a:p>
                  </a:txBody>
                  <a:tcPr marL="68580" marR="68580" marT="34290" marB="34290"/>
                </a:tc>
                <a:tc>
                  <a:txBody>
                    <a:bodyPr/>
                    <a:lstStyle/>
                    <a:p>
                      <a:pPr algn="ctr"/>
                      <a:r>
                        <a:rPr lang="ru-RU" sz="1100" dirty="0">
                          <a:latin typeface="Times New Roman" pitchFamily="18" charset="0"/>
                          <a:cs typeface="Times New Roman" pitchFamily="18" charset="0"/>
                        </a:rPr>
                        <a:t>0,6</a:t>
                      </a:r>
                    </a:p>
                  </a:txBody>
                  <a:tcPr marL="68580" marR="68580" marT="34290" marB="34290"/>
                </a:tc>
                <a:tc>
                  <a:txBody>
                    <a:bodyPr/>
                    <a:lstStyle/>
                    <a:p>
                      <a:pPr algn="ctr"/>
                      <a:r>
                        <a:rPr lang="ru-RU" sz="1100" dirty="0">
                          <a:latin typeface="Times New Roman" pitchFamily="18" charset="0"/>
                          <a:cs typeface="Times New Roman" pitchFamily="18" charset="0"/>
                        </a:rPr>
                        <a:t>0,6</a:t>
                      </a:r>
                    </a:p>
                  </a:txBody>
                  <a:tcPr marL="68580" marR="68580" marT="34290" marB="34290"/>
                </a:tc>
                <a:tc>
                  <a:txBody>
                    <a:bodyPr/>
                    <a:lstStyle/>
                    <a:p>
                      <a:pPr algn="ctr"/>
                      <a:r>
                        <a:rPr lang="ru-RU" sz="1100" dirty="0">
                          <a:latin typeface="Times New Roman" pitchFamily="18" charset="0"/>
                          <a:cs typeface="Times New Roman" pitchFamily="18" charset="0"/>
                        </a:rPr>
                        <a:t>-</a:t>
                      </a:r>
                    </a:p>
                  </a:txBody>
                  <a:tcPr marL="68580" marR="68580" marT="34290" marB="34290"/>
                </a:tc>
                <a:tc>
                  <a:txBody>
                    <a:bodyPr/>
                    <a:lstStyle/>
                    <a:p>
                      <a:pPr algn="ctr"/>
                      <a:r>
                        <a:rPr lang="ru-RU" sz="1100" dirty="0">
                          <a:latin typeface="Times New Roman" pitchFamily="18" charset="0"/>
                          <a:cs typeface="Times New Roman" pitchFamily="18" charset="0"/>
                        </a:rPr>
                        <a:t>100,0</a:t>
                      </a:r>
                    </a:p>
                  </a:txBody>
                  <a:tcPr marL="68580" marR="68580" marT="34290" marB="34290"/>
                </a:tc>
                <a:tc>
                  <a:txBody>
                    <a:bodyPr/>
                    <a:lstStyle/>
                    <a:p>
                      <a:pPr algn="ctr"/>
                      <a:r>
                        <a:rPr lang="ru-RU" sz="1100" dirty="0">
                          <a:latin typeface="Times New Roman" pitchFamily="18" charset="0"/>
                          <a:cs typeface="Times New Roman" pitchFamily="18" charset="0"/>
                        </a:rPr>
                        <a:t>-</a:t>
                      </a:r>
                    </a:p>
                  </a:txBody>
                  <a:tcPr marL="68580" marR="68580" marT="34290" marB="34290"/>
                </a:tc>
                <a:extLst>
                  <a:ext uri="{0D108BD9-81ED-4DB2-BD59-A6C34878D82A}">
                    <a16:rowId xmlns:a16="http://schemas.microsoft.com/office/drawing/2014/main" val="3003178698"/>
                  </a:ext>
                </a:extLst>
              </a:tr>
              <a:tr h="615236">
                <a:tc>
                  <a:txBody>
                    <a:bodyPr/>
                    <a:lstStyle/>
                    <a:p>
                      <a:pPr algn="l" rtl="0" fontAlgn="ctr"/>
                      <a:r>
                        <a:rPr lang="ru-RU" sz="1100" b="0" i="0" u="none" strike="noStrike" dirty="0">
                          <a:solidFill>
                            <a:srgbClr val="000000"/>
                          </a:solidFill>
                          <a:effectLst/>
                          <a:latin typeface="Times New Roman"/>
                        </a:rPr>
                        <a:t>Прочие выплаты по обязательствам городского округа город Первомайск Нижегородской области</a:t>
                      </a:r>
                    </a:p>
                  </a:txBody>
                  <a:tcPr marL="7144" marR="7144" marT="7145" marB="0" anchor="ct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0,6</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3,4</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в 5,7 раза</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68580" marR="68580" marT="34290" marB="34290"/>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130,8</a:t>
                      </a:r>
                    </a:p>
                  </a:txBody>
                  <a:tcPr marL="68580" marR="68580" marT="34290" marB="34290"/>
                </a:tc>
                <a:extLst>
                  <a:ext uri="{0D108BD9-81ED-4DB2-BD59-A6C34878D82A}">
                    <a16:rowId xmlns:a16="http://schemas.microsoft.com/office/drawing/2014/main" val="10003"/>
                  </a:ext>
                </a:extLst>
              </a:tr>
              <a:tr h="439616">
                <a:tc>
                  <a:txBody>
                    <a:bodyPr/>
                    <a:lstStyle/>
                    <a:p>
                      <a:pPr algn="l" rtl="0" fontAlgn="ctr"/>
                      <a:r>
                        <a:rPr lang="ru-RU" sz="1100" b="1" i="0" u="none" strike="noStrike" dirty="0">
                          <a:solidFill>
                            <a:srgbClr val="000000"/>
                          </a:solidFill>
                          <a:effectLst/>
                          <a:latin typeface="Times New Roman"/>
                        </a:rPr>
                        <a:t>Итого расходы бюджета городского округа</a:t>
                      </a:r>
                    </a:p>
                  </a:txBody>
                  <a:tcPr marL="7144" marR="7144" marT="7145" marB="0" anchor="ctr"/>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1 169,2</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1 136,1</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1 509,1</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1 446,4</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127,3</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95,8</a:t>
                      </a:r>
                    </a:p>
                  </a:txBody>
                  <a:tcPr marL="68580" marR="68580" marT="34290" marB="34290"/>
                </a:tc>
                <a:tc>
                  <a:txBody>
                    <a:bodyPr/>
                    <a:lstStyle/>
                    <a:p>
                      <a:pPr algn="ctr"/>
                      <a:endParaRPr lang="ru-RU" sz="1100" b="1" dirty="0">
                        <a:latin typeface="Times New Roman" pitchFamily="18" charset="0"/>
                        <a:cs typeface="Times New Roman" pitchFamily="18" charset="0"/>
                      </a:endParaRPr>
                    </a:p>
                    <a:p>
                      <a:pPr algn="ctr"/>
                      <a:r>
                        <a:rPr lang="ru-RU" sz="1100" b="1" dirty="0">
                          <a:latin typeface="Times New Roman" pitchFamily="18" charset="0"/>
                          <a:cs typeface="Times New Roman" pitchFamily="18" charset="0"/>
                        </a:rPr>
                        <a:t>123,7</a:t>
                      </a:r>
                    </a:p>
                  </a:txBody>
                  <a:tcPr marL="68580" marR="68580" marT="34290" marB="34290"/>
                </a:tc>
                <a:extLst>
                  <a:ext uri="{0D108BD9-81ED-4DB2-BD59-A6C34878D82A}">
                    <a16:rowId xmlns:a16="http://schemas.microsoft.com/office/drawing/2014/main" val="10004"/>
                  </a:ext>
                </a:extLst>
              </a:tr>
            </a:tbl>
          </a:graphicData>
        </a:graphic>
      </p:graphicFrame>
      <p:sp>
        <p:nvSpPr>
          <p:cNvPr id="11" name="Прямоугольник 10"/>
          <p:cNvSpPr/>
          <p:nvPr/>
        </p:nvSpPr>
        <p:spPr>
          <a:xfrm>
            <a:off x="70339" y="-43204"/>
            <a:ext cx="8875830" cy="580926"/>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Исполнение бюджета городского округа </a:t>
            </a:r>
          </a:p>
          <a:p>
            <a:pPr algn="ctr" fontAlgn="base">
              <a:spcBef>
                <a:spcPct val="0"/>
              </a:spcBef>
              <a:spcAft>
                <a:spcPct val="0"/>
              </a:spcAft>
              <a:defRPr/>
            </a:pPr>
            <a:r>
              <a:rPr lang="ru-RU" sz="1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по муниципальным программам и непрограммным расходам</a:t>
            </a:r>
          </a:p>
        </p:txBody>
      </p:sp>
      <p:sp>
        <p:nvSpPr>
          <p:cNvPr id="12" name="Прямоугольник 5"/>
          <p:cNvSpPr>
            <a:spLocks noChangeArrowheads="1"/>
          </p:cNvSpPr>
          <p:nvPr/>
        </p:nvSpPr>
        <p:spPr bwMode="auto">
          <a:xfrm>
            <a:off x="7695383" y="562140"/>
            <a:ext cx="998218" cy="2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400" b="1" i="1" dirty="0">
                <a:solidFill>
                  <a:prstClr val="black"/>
                </a:solidFill>
                <a:latin typeface="Times New Roman" pitchFamily="18" charset="0"/>
                <a:cs typeface="Times New Roman" pitchFamily="18" charset="0"/>
              </a:rPr>
              <a:t>млн.рублей</a:t>
            </a:r>
          </a:p>
        </p:txBody>
      </p:sp>
      <p:sp>
        <p:nvSpPr>
          <p:cNvPr id="13"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42.3</a:t>
            </a:r>
          </a:p>
        </p:txBody>
      </p:sp>
    </p:spTree>
    <p:extLst>
      <p:ext uri="{BB962C8B-B14F-4D97-AF65-F5344CB8AC3E}">
        <p14:creationId xmlns:p14="http://schemas.microsoft.com/office/powerpoint/2010/main" val="20124535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Graphic 2"/>
          <p:cNvSpPr/>
          <p:nvPr/>
        </p:nvSpPr>
        <p:spPr>
          <a:xfrm>
            <a:off x="2938435" y="1650721"/>
            <a:ext cx="3154122" cy="3196690"/>
          </a:xfrm>
          <a:custGeom>
            <a:avLst/>
            <a:gdLst/>
            <a:ahLst/>
            <a:cxnLst>
              <a:cxn ang="0">
                <a:pos x="wd2" y="hd2"/>
              </a:cxn>
              <a:cxn ang="5400000">
                <a:pos x="wd2" y="hd2"/>
              </a:cxn>
              <a:cxn ang="10800000">
                <a:pos x="wd2" y="hd2"/>
              </a:cxn>
              <a:cxn ang="16200000">
                <a:pos x="wd2" y="hd2"/>
              </a:cxn>
            </a:cxnLst>
            <a:rect l="0" t="0" r="r" b="b"/>
            <a:pathLst>
              <a:path w="21250" h="21250" extrusionOk="0">
                <a:moveTo>
                  <a:pt x="526" y="11896"/>
                </a:moveTo>
                <a:cubicBezTo>
                  <a:pt x="-175" y="11194"/>
                  <a:pt x="-175" y="10056"/>
                  <a:pt x="526" y="9354"/>
                </a:cubicBezTo>
                <a:lnTo>
                  <a:pt x="9354" y="526"/>
                </a:lnTo>
                <a:cubicBezTo>
                  <a:pt x="10057" y="-175"/>
                  <a:pt x="11194" y="-175"/>
                  <a:pt x="11896" y="526"/>
                </a:cubicBezTo>
                <a:lnTo>
                  <a:pt x="20724" y="9354"/>
                </a:lnTo>
                <a:cubicBezTo>
                  <a:pt x="21425" y="10056"/>
                  <a:pt x="21425" y="11194"/>
                  <a:pt x="20724" y="11896"/>
                </a:cubicBezTo>
                <a:lnTo>
                  <a:pt x="11896" y="20724"/>
                </a:lnTo>
                <a:cubicBezTo>
                  <a:pt x="11194" y="21425"/>
                  <a:pt x="10057" y="21425"/>
                  <a:pt x="9354" y="20724"/>
                </a:cubicBezTo>
                <a:close/>
              </a:path>
            </a:pathLst>
          </a:custGeom>
          <a:solidFill>
            <a:srgbClr val="3F4960"/>
          </a:solidFill>
          <a:ln w="12700">
            <a:miter lim="400000"/>
          </a:ln>
        </p:spPr>
        <p:txBody>
          <a:bodyPr tIns="91439" bIns="91439" anchor="ctr"/>
          <a:lstStyle/>
          <a:p>
            <a:pPr defTabSz="825500">
              <a:defRPr sz="3200">
                <a:solidFill>
                  <a:srgbClr val="FFFFFF"/>
                </a:solidFill>
                <a:latin typeface="Helvetica Neue Medium"/>
                <a:ea typeface="Helvetica Neue Medium"/>
                <a:cs typeface="Helvetica Neue Medium"/>
                <a:sym typeface="Helvetica Neue Medium"/>
              </a:defRPr>
            </a:pPr>
            <a:endParaRPr dirty="0"/>
          </a:p>
        </p:txBody>
      </p:sp>
      <p:grpSp>
        <p:nvGrpSpPr>
          <p:cNvPr id="5" name="Группа 4"/>
          <p:cNvGrpSpPr/>
          <p:nvPr/>
        </p:nvGrpSpPr>
        <p:grpSpPr>
          <a:xfrm>
            <a:off x="1355904" y="414674"/>
            <a:ext cx="2659956" cy="2823310"/>
            <a:chOff x="1431399" y="1418639"/>
            <a:chExt cx="2153590" cy="2182651"/>
          </a:xfrm>
        </p:grpSpPr>
        <p:sp>
          <p:nvSpPr>
            <p:cNvPr id="9" name="Graphic 2"/>
            <p:cNvSpPr/>
            <p:nvPr/>
          </p:nvSpPr>
          <p:spPr>
            <a:xfrm>
              <a:off x="1431399" y="1418639"/>
              <a:ext cx="2153590" cy="2182651"/>
            </a:xfrm>
            <a:custGeom>
              <a:avLst/>
              <a:gdLst/>
              <a:ahLst/>
              <a:cxnLst>
                <a:cxn ang="0">
                  <a:pos x="wd2" y="hd2"/>
                </a:cxn>
                <a:cxn ang="5400000">
                  <a:pos x="wd2" y="hd2"/>
                </a:cxn>
                <a:cxn ang="10800000">
                  <a:pos x="wd2" y="hd2"/>
                </a:cxn>
                <a:cxn ang="16200000">
                  <a:pos x="wd2" y="hd2"/>
                </a:cxn>
              </a:cxnLst>
              <a:rect l="0" t="0" r="r" b="b"/>
              <a:pathLst>
                <a:path w="21284" h="21284" extrusionOk="0">
                  <a:moveTo>
                    <a:pt x="9499" y="20811"/>
                  </a:moveTo>
                  <a:lnTo>
                    <a:pt x="473" y="11785"/>
                  </a:lnTo>
                  <a:cubicBezTo>
                    <a:pt x="-158" y="11154"/>
                    <a:pt x="-158" y="10131"/>
                    <a:pt x="473" y="9500"/>
                  </a:cubicBezTo>
                  <a:cubicBezTo>
                    <a:pt x="473" y="9500"/>
                    <a:pt x="473" y="9499"/>
                    <a:pt x="473" y="9499"/>
                  </a:cubicBezTo>
                  <a:lnTo>
                    <a:pt x="9499" y="473"/>
                  </a:lnTo>
                  <a:cubicBezTo>
                    <a:pt x="10130" y="-158"/>
                    <a:pt x="11153" y="-158"/>
                    <a:pt x="11784" y="473"/>
                  </a:cubicBezTo>
                  <a:cubicBezTo>
                    <a:pt x="11785" y="473"/>
                    <a:pt x="11785" y="473"/>
                    <a:pt x="11785" y="473"/>
                  </a:cubicBezTo>
                  <a:lnTo>
                    <a:pt x="20811" y="9499"/>
                  </a:lnTo>
                  <a:cubicBezTo>
                    <a:pt x="21442" y="10130"/>
                    <a:pt x="21442" y="11153"/>
                    <a:pt x="20811" y="11784"/>
                  </a:cubicBezTo>
                  <a:cubicBezTo>
                    <a:pt x="20811" y="11784"/>
                    <a:pt x="20811" y="11785"/>
                    <a:pt x="20811" y="11785"/>
                  </a:cubicBezTo>
                  <a:lnTo>
                    <a:pt x="11785" y="20811"/>
                  </a:lnTo>
                  <a:cubicBezTo>
                    <a:pt x="11154" y="21442"/>
                    <a:pt x="10131" y="21442"/>
                    <a:pt x="9500" y="20811"/>
                  </a:cubicBezTo>
                  <a:cubicBezTo>
                    <a:pt x="9500" y="20811"/>
                    <a:pt x="9499" y="20811"/>
                    <a:pt x="9499" y="20811"/>
                  </a:cubicBezTo>
                  <a:close/>
                </a:path>
              </a:pathLst>
            </a:custGeom>
            <a:gradFill>
              <a:gsLst>
                <a:gs pos="0">
                  <a:srgbClr val="FFC203"/>
                </a:gs>
                <a:gs pos="36657">
                  <a:srgbClr val="FF7D25"/>
                </a:gs>
                <a:gs pos="77153">
                  <a:srgbClr val="FF3847"/>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3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38672" y="1560895"/>
              <a:ext cx="1954565" cy="1898139"/>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50" name="Группа 49"/>
          <p:cNvGrpSpPr/>
          <p:nvPr/>
        </p:nvGrpSpPr>
        <p:grpSpPr>
          <a:xfrm>
            <a:off x="4866206" y="366187"/>
            <a:ext cx="2850984" cy="2837852"/>
            <a:chOff x="5603552" y="1418636"/>
            <a:chExt cx="2153577" cy="2182657"/>
          </a:xfrm>
        </p:grpSpPr>
        <p:sp>
          <p:nvSpPr>
            <p:cNvPr id="18" name="Graphic 2"/>
            <p:cNvSpPr/>
            <p:nvPr/>
          </p:nvSpPr>
          <p:spPr>
            <a:xfrm>
              <a:off x="5603552" y="1418636"/>
              <a:ext cx="2153577" cy="2182657"/>
            </a:xfrm>
            <a:custGeom>
              <a:avLst/>
              <a:gdLst/>
              <a:ahLst/>
              <a:cxnLst>
                <a:cxn ang="0">
                  <a:pos x="wd2" y="hd2"/>
                </a:cxn>
                <a:cxn ang="5400000">
                  <a:pos x="wd2" y="hd2"/>
                </a:cxn>
                <a:cxn ang="10800000">
                  <a:pos x="wd2" y="hd2"/>
                </a:cxn>
                <a:cxn ang="16200000">
                  <a:pos x="wd2" y="hd2"/>
                </a:cxn>
              </a:cxnLst>
              <a:rect l="0" t="0" r="r" b="b"/>
              <a:pathLst>
                <a:path w="21284" h="21284" extrusionOk="0">
                  <a:moveTo>
                    <a:pt x="9499" y="20811"/>
                  </a:moveTo>
                  <a:lnTo>
                    <a:pt x="473" y="11785"/>
                  </a:lnTo>
                  <a:cubicBezTo>
                    <a:pt x="-158" y="11154"/>
                    <a:pt x="-158" y="10130"/>
                    <a:pt x="473" y="9499"/>
                  </a:cubicBezTo>
                  <a:lnTo>
                    <a:pt x="9499" y="473"/>
                  </a:lnTo>
                  <a:cubicBezTo>
                    <a:pt x="10130" y="-158"/>
                    <a:pt x="11153" y="-158"/>
                    <a:pt x="11785" y="473"/>
                  </a:cubicBezTo>
                  <a:cubicBezTo>
                    <a:pt x="11785" y="473"/>
                    <a:pt x="11785" y="473"/>
                    <a:pt x="11785" y="473"/>
                  </a:cubicBezTo>
                  <a:lnTo>
                    <a:pt x="20811" y="9499"/>
                  </a:lnTo>
                  <a:cubicBezTo>
                    <a:pt x="21442" y="10130"/>
                    <a:pt x="21442" y="11154"/>
                    <a:pt x="20811" y="11785"/>
                  </a:cubicBezTo>
                  <a:lnTo>
                    <a:pt x="11785" y="20811"/>
                  </a:lnTo>
                  <a:cubicBezTo>
                    <a:pt x="11154" y="21442"/>
                    <a:pt x="10131" y="21442"/>
                    <a:pt x="9499" y="20811"/>
                  </a:cubicBezTo>
                  <a:cubicBezTo>
                    <a:pt x="9499" y="20811"/>
                    <a:pt x="9499" y="20811"/>
                    <a:pt x="9499" y="20811"/>
                  </a:cubicBezTo>
                  <a:close/>
                </a:path>
              </a:pathLst>
            </a:custGeom>
            <a:gradFill>
              <a:gsLst>
                <a:gs pos="0">
                  <a:srgbClr val="00F2FE"/>
                </a:gs>
                <a:gs pos="41897">
                  <a:srgbClr val="28CFFE"/>
                </a:gs>
                <a:gs pos="97514">
                  <a:srgbClr val="4FACFE"/>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40"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28610" y="1506931"/>
              <a:ext cx="1903461" cy="2006068"/>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52" name="Группа 51"/>
          <p:cNvGrpSpPr/>
          <p:nvPr/>
        </p:nvGrpSpPr>
        <p:grpSpPr>
          <a:xfrm>
            <a:off x="6334231" y="2253732"/>
            <a:ext cx="2575853" cy="2604298"/>
            <a:chOff x="6515716" y="2098582"/>
            <a:chExt cx="2553492" cy="2503245"/>
          </a:xfrm>
        </p:grpSpPr>
        <p:sp>
          <p:nvSpPr>
            <p:cNvPr id="23" name="Graphic 2"/>
            <p:cNvSpPr/>
            <p:nvPr/>
          </p:nvSpPr>
          <p:spPr>
            <a:xfrm rot="2700000">
              <a:off x="6757397" y="2316272"/>
              <a:ext cx="2110975" cy="2104159"/>
            </a:xfrm>
            <a:custGeom>
              <a:avLst/>
              <a:gdLst/>
              <a:ahLst/>
              <a:cxnLst>
                <a:cxn ang="0">
                  <a:pos x="wd2" y="hd2"/>
                </a:cxn>
                <a:cxn ang="5400000">
                  <a:pos x="wd2" y="hd2"/>
                </a:cxn>
                <a:cxn ang="10800000">
                  <a:pos x="wd2" y="hd2"/>
                </a:cxn>
                <a:cxn ang="16200000">
                  <a:pos x="wd2" y="hd2"/>
                </a:cxn>
              </a:cxnLst>
              <a:rect l="0" t="0" r="r" b="b"/>
              <a:pathLst>
                <a:path w="21600" h="21600" extrusionOk="0">
                  <a:moveTo>
                    <a:pt x="19417" y="0"/>
                  </a:moveTo>
                  <a:cubicBezTo>
                    <a:pt x="20623" y="0"/>
                    <a:pt x="21600" y="0"/>
                    <a:pt x="21600" y="0"/>
                  </a:cubicBezTo>
                  <a:lnTo>
                    <a:pt x="21600" y="21600"/>
                  </a:lnTo>
                  <a:cubicBezTo>
                    <a:pt x="21600" y="21600"/>
                    <a:pt x="20623" y="21600"/>
                    <a:pt x="19417" y="21600"/>
                  </a:cubicBezTo>
                  <a:lnTo>
                    <a:pt x="2183" y="21600"/>
                  </a:lnTo>
                  <a:cubicBezTo>
                    <a:pt x="977" y="21600"/>
                    <a:pt x="0" y="21600"/>
                    <a:pt x="0" y="21600"/>
                  </a:cubicBezTo>
                  <a:lnTo>
                    <a:pt x="0" y="0"/>
                  </a:lnTo>
                  <a:cubicBezTo>
                    <a:pt x="0" y="0"/>
                    <a:pt x="977" y="0"/>
                    <a:pt x="2183" y="0"/>
                  </a:cubicBezTo>
                  <a:close/>
                </a:path>
              </a:pathLst>
            </a:custGeom>
            <a:gradFill>
              <a:gsLst>
                <a:gs pos="924">
                  <a:srgbClr val="C3EA03"/>
                </a:gs>
                <a:gs pos="53179">
                  <a:srgbClr val="67CE02"/>
                </a:gs>
                <a:gs pos="100000">
                  <a:srgbClr val="0CB100"/>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42" name="Рисунок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15716" y="2098582"/>
              <a:ext cx="2553492" cy="2503245"/>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47" name="Группа 46"/>
          <p:cNvGrpSpPr/>
          <p:nvPr/>
        </p:nvGrpSpPr>
        <p:grpSpPr>
          <a:xfrm>
            <a:off x="1552740" y="3790335"/>
            <a:ext cx="2955833" cy="3067666"/>
            <a:chOff x="1431399" y="4007240"/>
            <a:chExt cx="2153590" cy="2182671"/>
          </a:xfrm>
        </p:grpSpPr>
        <p:sp>
          <p:nvSpPr>
            <p:cNvPr id="11" name="Graphic 2"/>
            <p:cNvSpPr/>
            <p:nvPr/>
          </p:nvSpPr>
          <p:spPr>
            <a:xfrm>
              <a:off x="1431399" y="4007240"/>
              <a:ext cx="2153590" cy="2182671"/>
            </a:xfrm>
            <a:custGeom>
              <a:avLst/>
              <a:gdLst/>
              <a:ahLst/>
              <a:cxnLst>
                <a:cxn ang="0">
                  <a:pos x="wd2" y="hd2"/>
                </a:cxn>
                <a:cxn ang="5400000">
                  <a:pos x="wd2" y="hd2"/>
                </a:cxn>
                <a:cxn ang="10800000">
                  <a:pos x="wd2" y="hd2"/>
                </a:cxn>
                <a:cxn ang="16200000">
                  <a:pos x="wd2" y="hd2"/>
                </a:cxn>
              </a:cxnLst>
              <a:rect l="0" t="0" r="r" b="b"/>
              <a:pathLst>
                <a:path w="21284" h="21284" extrusionOk="0">
                  <a:moveTo>
                    <a:pt x="9499" y="20811"/>
                  </a:moveTo>
                  <a:lnTo>
                    <a:pt x="473" y="11784"/>
                  </a:lnTo>
                  <a:cubicBezTo>
                    <a:pt x="-158" y="11153"/>
                    <a:pt x="-158" y="10130"/>
                    <a:pt x="473" y="9499"/>
                  </a:cubicBezTo>
                  <a:cubicBezTo>
                    <a:pt x="473" y="9499"/>
                    <a:pt x="473" y="9499"/>
                    <a:pt x="473" y="9498"/>
                  </a:cubicBezTo>
                  <a:lnTo>
                    <a:pt x="9499" y="473"/>
                  </a:lnTo>
                  <a:cubicBezTo>
                    <a:pt x="10130" y="-158"/>
                    <a:pt x="11153" y="-158"/>
                    <a:pt x="11784" y="473"/>
                  </a:cubicBezTo>
                  <a:cubicBezTo>
                    <a:pt x="11785" y="473"/>
                    <a:pt x="11785" y="473"/>
                    <a:pt x="11785" y="473"/>
                  </a:cubicBezTo>
                  <a:lnTo>
                    <a:pt x="20811" y="9499"/>
                  </a:lnTo>
                  <a:cubicBezTo>
                    <a:pt x="21442" y="10130"/>
                    <a:pt x="21442" y="11153"/>
                    <a:pt x="20811" y="11784"/>
                  </a:cubicBezTo>
                  <a:cubicBezTo>
                    <a:pt x="20811" y="11784"/>
                    <a:pt x="20811" y="11784"/>
                    <a:pt x="20811" y="11785"/>
                  </a:cubicBezTo>
                  <a:lnTo>
                    <a:pt x="11785" y="20810"/>
                  </a:lnTo>
                  <a:cubicBezTo>
                    <a:pt x="11154" y="21442"/>
                    <a:pt x="10131" y="21442"/>
                    <a:pt x="9500" y="20811"/>
                  </a:cubicBezTo>
                  <a:cubicBezTo>
                    <a:pt x="9500" y="20811"/>
                    <a:pt x="9499" y="20811"/>
                    <a:pt x="9499" y="20811"/>
                  </a:cubicBezTo>
                  <a:close/>
                </a:path>
              </a:pathLst>
            </a:custGeom>
            <a:gradFill>
              <a:gsLst>
                <a:gs pos="0">
                  <a:srgbClr val="F000C6"/>
                </a:gs>
                <a:gs pos="46532">
                  <a:srgbClr val="B800C4"/>
                </a:gs>
                <a:gs pos="100000">
                  <a:srgbClr val="8000C2"/>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48" name="Рисунок 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36485" y="4115716"/>
              <a:ext cx="1934762" cy="1908349"/>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44" name="Прямоугольник 43"/>
          <p:cNvSpPr/>
          <p:nvPr/>
        </p:nvSpPr>
        <p:spPr>
          <a:xfrm>
            <a:off x="675871" y="849"/>
            <a:ext cx="7816761" cy="79637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Основные социально-значимые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направления</a:t>
            </a:r>
          </a:p>
        </p:txBody>
      </p:sp>
      <p:grpSp>
        <p:nvGrpSpPr>
          <p:cNvPr id="39" name="Группа 38"/>
          <p:cNvGrpSpPr/>
          <p:nvPr/>
        </p:nvGrpSpPr>
        <p:grpSpPr>
          <a:xfrm>
            <a:off x="223286" y="2360062"/>
            <a:ext cx="2551812" cy="2583032"/>
            <a:chOff x="156841" y="2826622"/>
            <a:chExt cx="1955440" cy="1950810"/>
          </a:xfrm>
        </p:grpSpPr>
        <p:sp>
          <p:nvSpPr>
            <p:cNvPr id="14" name="Graphic 2"/>
            <p:cNvSpPr/>
            <p:nvPr/>
          </p:nvSpPr>
          <p:spPr>
            <a:xfrm rot="2700000">
              <a:off x="319070" y="2994969"/>
              <a:ext cx="1640600" cy="1618485"/>
            </a:xfrm>
            <a:custGeom>
              <a:avLst/>
              <a:gdLst/>
              <a:ahLst/>
              <a:cxnLst>
                <a:cxn ang="0">
                  <a:pos x="wd2" y="hd2"/>
                </a:cxn>
                <a:cxn ang="5400000">
                  <a:pos x="wd2" y="hd2"/>
                </a:cxn>
                <a:cxn ang="10800000">
                  <a:pos x="wd2" y="hd2"/>
                </a:cxn>
                <a:cxn ang="16200000">
                  <a:pos x="wd2" y="hd2"/>
                </a:cxn>
              </a:cxnLst>
              <a:rect l="0" t="0" r="r" b="b"/>
              <a:pathLst>
                <a:path w="21600" h="21600" extrusionOk="0">
                  <a:moveTo>
                    <a:pt x="19417" y="0"/>
                  </a:moveTo>
                  <a:cubicBezTo>
                    <a:pt x="20623" y="0"/>
                    <a:pt x="21600" y="0"/>
                    <a:pt x="21600" y="0"/>
                  </a:cubicBezTo>
                  <a:lnTo>
                    <a:pt x="21600" y="21600"/>
                  </a:lnTo>
                  <a:cubicBezTo>
                    <a:pt x="21600" y="21600"/>
                    <a:pt x="20623" y="21600"/>
                    <a:pt x="19417" y="21600"/>
                  </a:cubicBezTo>
                  <a:lnTo>
                    <a:pt x="2183" y="21600"/>
                  </a:lnTo>
                  <a:cubicBezTo>
                    <a:pt x="977" y="21600"/>
                    <a:pt x="0" y="21600"/>
                    <a:pt x="0" y="21600"/>
                  </a:cubicBezTo>
                  <a:lnTo>
                    <a:pt x="0" y="0"/>
                  </a:lnTo>
                  <a:cubicBezTo>
                    <a:pt x="0" y="0"/>
                    <a:pt x="977" y="0"/>
                    <a:pt x="2183" y="0"/>
                  </a:cubicBezTo>
                  <a:close/>
                </a:path>
              </a:pathLst>
            </a:custGeom>
            <a:gradFill>
              <a:gsLst>
                <a:gs pos="2372">
                  <a:srgbClr val="FF0040"/>
                </a:gs>
                <a:gs pos="37053">
                  <a:srgbClr val="FF0071"/>
                </a:gs>
                <a:gs pos="99150">
                  <a:srgbClr val="FF00A2"/>
                </a:gs>
              </a:gsLst>
            </a:gradFill>
            <a:ln w="12700">
              <a:miter lim="400000"/>
            </a:ln>
          </p:spPr>
          <p:txBody>
            <a:bodyPr tIns="91439" bIns="91439" anchor="ctr"/>
            <a:lstStyle/>
            <a:p>
              <a:pPr algn="l" defTabSz="1828800">
                <a:defRPr sz="3600">
                  <a:solidFill>
                    <a:srgbClr val="FFFFFF"/>
                  </a:solidFill>
                  <a:latin typeface="Helvetica"/>
                  <a:ea typeface="Helvetica"/>
                  <a:cs typeface="Helvetica"/>
                  <a:sym typeface="Helvetica"/>
                </a:defRPr>
              </a:pPr>
              <a:endParaRPr dirty="0"/>
            </a:p>
          </p:txBody>
        </p:sp>
        <p:pic>
          <p:nvPicPr>
            <p:cNvPr id="46" name="Picture 2" descr="F:\ФОТО\Майский парк\photo_2022-10-04_13-25-22 (2).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9272" t="19632" r="23162" b="24316"/>
            <a:stretch/>
          </p:blipFill>
          <p:spPr bwMode="auto">
            <a:xfrm>
              <a:off x="156841" y="2826622"/>
              <a:ext cx="1955440" cy="1950810"/>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49" name="Группа 48"/>
          <p:cNvGrpSpPr/>
          <p:nvPr/>
        </p:nvGrpSpPr>
        <p:grpSpPr>
          <a:xfrm>
            <a:off x="4515977" y="3699087"/>
            <a:ext cx="3116213" cy="3158912"/>
            <a:chOff x="5603552" y="4007164"/>
            <a:chExt cx="2153577" cy="2182697"/>
          </a:xfrm>
        </p:grpSpPr>
        <p:sp>
          <p:nvSpPr>
            <p:cNvPr id="20" name="Graphic 2"/>
            <p:cNvSpPr/>
            <p:nvPr/>
          </p:nvSpPr>
          <p:spPr>
            <a:xfrm>
              <a:off x="5603552" y="4007164"/>
              <a:ext cx="2153577" cy="2182697"/>
            </a:xfrm>
            <a:custGeom>
              <a:avLst/>
              <a:gdLst/>
              <a:ahLst/>
              <a:cxnLst>
                <a:cxn ang="0">
                  <a:pos x="wd2" y="hd2"/>
                </a:cxn>
                <a:cxn ang="5400000">
                  <a:pos x="wd2" y="hd2"/>
                </a:cxn>
                <a:cxn ang="10800000">
                  <a:pos x="wd2" y="hd2"/>
                </a:cxn>
                <a:cxn ang="16200000">
                  <a:pos x="wd2" y="hd2"/>
                </a:cxn>
              </a:cxnLst>
              <a:rect l="0" t="0" r="r" b="b"/>
              <a:pathLst>
                <a:path w="21284" h="21284" extrusionOk="0">
                  <a:moveTo>
                    <a:pt x="9499" y="20811"/>
                  </a:moveTo>
                  <a:lnTo>
                    <a:pt x="473" y="11784"/>
                  </a:lnTo>
                  <a:cubicBezTo>
                    <a:pt x="-158" y="11153"/>
                    <a:pt x="-158" y="10130"/>
                    <a:pt x="473" y="9499"/>
                  </a:cubicBezTo>
                  <a:lnTo>
                    <a:pt x="9499" y="473"/>
                  </a:lnTo>
                  <a:cubicBezTo>
                    <a:pt x="10130" y="-158"/>
                    <a:pt x="11153" y="-158"/>
                    <a:pt x="11785" y="473"/>
                  </a:cubicBezTo>
                  <a:cubicBezTo>
                    <a:pt x="11785" y="473"/>
                    <a:pt x="11785" y="473"/>
                    <a:pt x="11785" y="473"/>
                  </a:cubicBezTo>
                  <a:lnTo>
                    <a:pt x="20811" y="9499"/>
                  </a:lnTo>
                  <a:cubicBezTo>
                    <a:pt x="21442" y="10130"/>
                    <a:pt x="21442" y="11153"/>
                    <a:pt x="20811" y="11784"/>
                  </a:cubicBezTo>
                  <a:lnTo>
                    <a:pt x="11785" y="20810"/>
                  </a:lnTo>
                  <a:cubicBezTo>
                    <a:pt x="11154" y="21441"/>
                    <a:pt x="10131" y="21442"/>
                    <a:pt x="9499" y="20811"/>
                  </a:cubicBezTo>
                  <a:cubicBezTo>
                    <a:pt x="9499" y="20811"/>
                    <a:pt x="9499" y="20811"/>
                    <a:pt x="9499" y="20811"/>
                  </a:cubicBezTo>
                  <a:close/>
                </a:path>
              </a:pathLst>
            </a:custGeom>
            <a:gradFill>
              <a:gsLst>
                <a:gs pos="0">
                  <a:srgbClr val="00F2FE"/>
                </a:gs>
                <a:gs pos="47511">
                  <a:srgbClr val="00E0CC"/>
                </a:gs>
                <a:gs pos="100000">
                  <a:srgbClr val="00CF9B"/>
                </a:gs>
              </a:gsLst>
            </a:gradFill>
            <a:ln w="12700">
              <a:miter lim="400000"/>
            </a:ln>
          </p:spPr>
          <p:txBody>
            <a:bodyPr tIns="91439" bIns="91439" anchor="ctr"/>
            <a:lstStyle/>
            <a:p>
              <a:pPr algn="l" defTabSz="1828800">
                <a:defRPr sz="3600">
                  <a:solidFill>
                    <a:srgbClr val="FFFFFF"/>
                  </a:solidFill>
                  <a:latin typeface="Avenir Next Regular"/>
                  <a:ea typeface="Avenir Next Regular"/>
                  <a:cs typeface="Avenir Next Regular"/>
                  <a:sym typeface="Avenir Next Regular"/>
                </a:defRPr>
              </a:pPr>
              <a:endParaRPr dirty="0"/>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20068" y="4125274"/>
              <a:ext cx="1920365" cy="1920058"/>
            </a:xfrm>
            <a:prstGeom prst="octagon">
              <a:avLst>
                <a:gd name="adj" fmla="val 50000"/>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56" name="Graphic 2"/>
          <p:cNvSpPr/>
          <p:nvPr/>
        </p:nvSpPr>
        <p:spPr>
          <a:xfrm>
            <a:off x="3088498" y="1838354"/>
            <a:ext cx="2797618" cy="2826629"/>
          </a:xfrm>
          <a:custGeom>
            <a:avLst/>
            <a:gdLst/>
            <a:ahLst/>
            <a:cxnLst>
              <a:cxn ang="0">
                <a:pos x="wd2" y="hd2"/>
              </a:cxn>
              <a:cxn ang="5400000">
                <a:pos x="wd2" y="hd2"/>
              </a:cxn>
              <a:cxn ang="10800000">
                <a:pos x="wd2" y="hd2"/>
              </a:cxn>
              <a:cxn ang="16200000">
                <a:pos x="wd2" y="hd2"/>
              </a:cxn>
            </a:cxnLst>
            <a:rect l="0" t="0" r="r" b="b"/>
            <a:pathLst>
              <a:path w="21250" h="21250" extrusionOk="0">
                <a:moveTo>
                  <a:pt x="526" y="11896"/>
                </a:moveTo>
                <a:cubicBezTo>
                  <a:pt x="-175" y="11194"/>
                  <a:pt x="-175" y="10056"/>
                  <a:pt x="526" y="9354"/>
                </a:cubicBezTo>
                <a:lnTo>
                  <a:pt x="9354" y="526"/>
                </a:lnTo>
                <a:cubicBezTo>
                  <a:pt x="10057" y="-175"/>
                  <a:pt x="11194" y="-175"/>
                  <a:pt x="11896" y="526"/>
                </a:cubicBezTo>
                <a:lnTo>
                  <a:pt x="20724" y="9354"/>
                </a:lnTo>
                <a:cubicBezTo>
                  <a:pt x="21425" y="10056"/>
                  <a:pt x="21425" y="11194"/>
                  <a:pt x="20724" y="11896"/>
                </a:cubicBezTo>
                <a:lnTo>
                  <a:pt x="11896" y="20724"/>
                </a:lnTo>
                <a:cubicBezTo>
                  <a:pt x="11194" y="21425"/>
                  <a:pt x="10057" y="21425"/>
                  <a:pt x="9354" y="20724"/>
                </a:cubicBezTo>
                <a:close/>
              </a:path>
            </a:pathLst>
          </a:custGeom>
          <a:solidFill>
            <a:schemeClr val="bg1"/>
          </a:solidFill>
          <a:ln w="12700">
            <a:miter lim="400000"/>
          </a:ln>
        </p:spPr>
        <p:txBody>
          <a:bodyPr tIns="91439" bIns="91439" anchor="ctr"/>
          <a:lstStyle/>
          <a:p>
            <a:pPr defTabSz="825500">
              <a:defRPr sz="3200">
                <a:solidFill>
                  <a:srgbClr val="FFFFFF"/>
                </a:solidFill>
                <a:latin typeface="Helvetica Neue Medium"/>
                <a:ea typeface="Helvetica Neue Medium"/>
                <a:cs typeface="Helvetica Neue Medium"/>
                <a:sym typeface="Helvetica Neue Medium"/>
              </a:defRPr>
            </a:pPr>
            <a:endParaRPr dirty="0"/>
          </a:p>
        </p:txBody>
      </p:sp>
      <p:sp>
        <p:nvSpPr>
          <p:cNvPr id="55" name="TextBox 54"/>
          <p:cNvSpPr txBox="1"/>
          <p:nvPr/>
        </p:nvSpPr>
        <p:spPr>
          <a:xfrm>
            <a:off x="3417834" y="2403635"/>
            <a:ext cx="2238818" cy="1569660"/>
          </a:xfrm>
          <a:prstGeom prst="rect">
            <a:avLst/>
          </a:prstGeom>
          <a:noFill/>
        </p:spPr>
        <p:txBody>
          <a:bodyPr wrap="none">
            <a:spAutoFit/>
          </a:bodyPr>
          <a:lstStyle/>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РАССМОТРИМ,</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 КАК В 2025 ГОДУ </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БЫЛИ ИСПОЛЬЗОВАНЫ </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БЮДЖЕТНЫЕ</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 СРЕДСТВА ПО </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ОСНОВНЫМ </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СОЦИАЛЬНО-ЗНАЧИМЫМ</a:t>
            </a:r>
          </a:p>
          <a:p>
            <a:pPr algn="ctr" fontAlgn="base">
              <a:spcBef>
                <a:spcPct val="0"/>
              </a:spcBef>
              <a:spcAft>
                <a:spcPct val="0"/>
              </a:spcAft>
              <a:defRPr/>
            </a:pPr>
            <a:r>
              <a:rPr lang="ru-RU" sz="1200" b="1" dirty="0">
                <a:solidFill>
                  <a:srgbClr val="FF0000"/>
                </a:solidFill>
                <a:latin typeface="Times New Roman" pitchFamily="18" charset="0"/>
                <a:cs typeface="Times New Roman" pitchFamily="18" charset="0"/>
              </a:rPr>
              <a:t>НАПРАВЛЕНИЯМ </a:t>
            </a:r>
          </a:p>
        </p:txBody>
      </p:sp>
      <p:sp>
        <p:nvSpPr>
          <p:cNvPr id="57"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43</a:t>
            </a:r>
          </a:p>
        </p:txBody>
      </p:sp>
    </p:spTree>
    <p:extLst>
      <p:ext uri="{BB962C8B-B14F-4D97-AF65-F5344CB8AC3E}">
        <p14:creationId xmlns:p14="http://schemas.microsoft.com/office/powerpoint/2010/main" val="33461050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33"/>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148044" y="-48392"/>
            <a:ext cx="8818685" cy="67325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sp>
        <p:nvSpPr>
          <p:cNvPr id="19" name="TextBox 16"/>
          <p:cNvSpPr txBox="1">
            <a:spLocks noChangeArrowheads="1"/>
          </p:cNvSpPr>
          <p:nvPr/>
        </p:nvSpPr>
        <p:spPr bwMode="auto">
          <a:xfrm>
            <a:off x="126775" y="2763484"/>
            <a:ext cx="8941973" cy="388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Утверждена:</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Постановлением администрации городского округа город Первомайск</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Нижегородской области от 20.10.2014 года № 1036 «Об утверждении муниципальной </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программы «Развитие образования городского округа город Первомайск Нижегородской</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области».</a:t>
            </a:r>
          </a:p>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Срок действия программы:</a:t>
            </a:r>
            <a:r>
              <a:rPr lang="ru-RU" kern="0" dirty="0">
                <a:solidFill>
                  <a:prstClr val="black"/>
                </a:solidFill>
                <a:latin typeface="Times New Roman" pitchFamily="18" charset="0"/>
                <a:cs typeface="Times New Roman" pitchFamily="18" charset="0"/>
              </a:rPr>
              <a:t> </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2015-2028 годы.</a:t>
            </a:r>
          </a:p>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Муниципальный заказчик – координатор: </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Управление образования администрации городского округа город Первомайск </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Нижегородской области</a:t>
            </a:r>
          </a:p>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Цель:</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Формирование на территории городского округа город Первомайск Нижегородской области образовательной системы, обеспечивающей доступность качественного образования отвечающего потребностям инновационного развития экономики городского округа, ожиданиям общества и каждого гражданина.</a:t>
            </a:r>
          </a:p>
          <a:p>
            <a:pPr eaLnBrk="1" fontAlgn="base" hangingPunct="1">
              <a:spcBef>
                <a:spcPct val="0"/>
              </a:spcBef>
              <a:spcAft>
                <a:spcPct val="0"/>
              </a:spcAft>
              <a:defRPr/>
            </a:pPr>
            <a:r>
              <a:rPr lang="ru-RU" b="1" u="sng" kern="0" dirty="0">
                <a:solidFill>
                  <a:prstClr val="black"/>
                </a:solidFill>
                <a:latin typeface="Times New Roman" pitchFamily="18" charset="0"/>
                <a:cs typeface="Times New Roman" pitchFamily="18" charset="0"/>
              </a:rPr>
              <a:t>Целевая группа программы:</a:t>
            </a:r>
          </a:p>
          <a:p>
            <a:pPr eaLnBrk="1" fontAlgn="base" hangingPunct="1">
              <a:spcBef>
                <a:spcPct val="0"/>
              </a:spcBef>
              <a:spcAft>
                <a:spcPct val="0"/>
              </a:spcAft>
              <a:defRPr/>
            </a:pPr>
            <a:r>
              <a:rPr lang="ru-RU" kern="0" dirty="0">
                <a:solidFill>
                  <a:prstClr val="black"/>
                </a:solidFill>
                <a:latin typeface="Times New Roman" pitchFamily="18" charset="0"/>
                <a:cs typeface="Times New Roman" pitchFamily="18" charset="0"/>
              </a:rPr>
              <a:t>Дети дошкольного возраста, учащиеся общеобразовательных учреждений, работники образовательных учреждений.</a:t>
            </a:r>
          </a:p>
          <a:p>
            <a:pPr eaLnBrk="1" fontAlgn="base" hangingPunct="1">
              <a:spcBef>
                <a:spcPct val="0"/>
              </a:spcBef>
              <a:spcAft>
                <a:spcPct val="0"/>
              </a:spcAft>
              <a:defRPr/>
            </a:pPr>
            <a:endParaRPr lang="ru-RU" sz="1100" kern="0" dirty="0">
              <a:solidFill>
                <a:prstClr val="black"/>
              </a:solidFill>
            </a:endParaRPr>
          </a:p>
        </p:txBody>
      </p:sp>
      <p:sp>
        <p:nvSpPr>
          <p:cNvPr id="39" name="Text Box 14"/>
          <p:cNvSpPr txBox="1">
            <a:spLocks noChangeArrowheads="1"/>
          </p:cNvSpPr>
          <p:nvPr/>
        </p:nvSpPr>
        <p:spPr bwMode="auto">
          <a:xfrm>
            <a:off x="5353148" y="1789206"/>
            <a:ext cx="15017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sp>
        <p:nvSpPr>
          <p:cNvPr id="30" name="Text Box 165"/>
          <p:cNvSpPr txBox="1">
            <a:spLocks noChangeArrowheads="1"/>
          </p:cNvSpPr>
          <p:nvPr/>
        </p:nvSpPr>
        <p:spPr bwMode="auto">
          <a:xfrm>
            <a:off x="4264626" y="85734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nvGrpSpPr>
          <p:cNvPr id="6" name="Группа 5"/>
          <p:cNvGrpSpPr/>
          <p:nvPr/>
        </p:nvGrpSpPr>
        <p:grpSpPr>
          <a:xfrm>
            <a:off x="1169581" y="1365884"/>
            <a:ext cx="6815643" cy="509874"/>
            <a:chOff x="1169581" y="1365884"/>
            <a:chExt cx="6815643" cy="509874"/>
          </a:xfrm>
        </p:grpSpPr>
        <p:sp>
          <p:nvSpPr>
            <p:cNvPr id="28" name="Freeform 117"/>
            <p:cNvSpPr>
              <a:spLocks/>
            </p:cNvSpPr>
            <p:nvPr/>
          </p:nvSpPr>
          <p:spPr bwMode="auto">
            <a:xfrm>
              <a:off x="1169581" y="1479709"/>
              <a:ext cx="6815643" cy="396049"/>
            </a:xfrm>
            <a:custGeom>
              <a:avLst/>
              <a:gdLst>
                <a:gd name="T0" fmla="*/ 0 w 1180"/>
                <a:gd name="T1" fmla="*/ 158 h 158"/>
                <a:gd name="T2" fmla="*/ 0 w 1180"/>
                <a:gd name="T3" fmla="*/ 0 h 158"/>
                <a:gd name="T4" fmla="*/ 1180 w 1180"/>
                <a:gd name="T5" fmla="*/ 0 h 158"/>
                <a:gd name="T6" fmla="*/ 1180 w 1180"/>
                <a:gd name="T7" fmla="*/ 158 h 158"/>
                <a:gd name="T8" fmla="*/ 0 w 1180"/>
                <a:gd name="T9" fmla="*/ 0 h 158"/>
                <a:gd name="T10" fmla="*/ 1180 w 1180"/>
                <a:gd name="T11" fmla="*/ 158 h 158"/>
              </a:gdLst>
              <a:ahLst/>
              <a:cxnLst>
                <a:cxn ang="0">
                  <a:pos x="T0" y="T1"/>
                </a:cxn>
                <a:cxn ang="0">
                  <a:pos x="T2" y="T3"/>
                </a:cxn>
                <a:cxn ang="0">
                  <a:pos x="T4" y="T5"/>
                </a:cxn>
                <a:cxn ang="0">
                  <a:pos x="T6" y="T7"/>
                </a:cxn>
              </a:cxnLst>
              <a:rect l="T8" t="T9" r="T10" b="T11"/>
              <a:pathLst>
                <a:path w="1180" h="158">
                  <a:moveTo>
                    <a:pt x="0" y="158"/>
                  </a:moveTo>
                  <a:lnTo>
                    <a:pt x="0" y="0"/>
                  </a:lnTo>
                  <a:lnTo>
                    <a:pt x="1180" y="0"/>
                  </a:lnTo>
                  <a:lnTo>
                    <a:pt x="1180" y="158"/>
                  </a:lnTo>
                </a:path>
              </a:pathLst>
            </a:custGeom>
            <a:noFill/>
            <a:ln w="25400" cmpd="sng">
              <a:solidFill>
                <a:srgbClr val="FFFF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srgbClr val="000000"/>
                </a:solidFill>
                <a:effectLst/>
                <a:uLnTx/>
                <a:uFillTx/>
                <a:latin typeface="Gulim" pitchFamily="34" charset="-127"/>
                <a:ea typeface="Gulim" pitchFamily="34" charset="-127"/>
              </a:endParaRPr>
            </a:p>
          </p:txBody>
        </p:sp>
        <p:sp>
          <p:nvSpPr>
            <p:cNvPr id="42" name="Line 120"/>
            <p:cNvSpPr>
              <a:spLocks noChangeShapeType="1"/>
            </p:cNvSpPr>
            <p:nvPr/>
          </p:nvSpPr>
          <p:spPr bwMode="auto">
            <a:xfrm>
              <a:off x="4449357" y="1365884"/>
              <a:ext cx="0" cy="103191"/>
            </a:xfrm>
            <a:prstGeom prst="line">
              <a:avLst/>
            </a:prstGeom>
            <a:noFill/>
            <a:ln w="25400"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srgbClr val="000000"/>
                </a:solidFill>
                <a:effectLst/>
                <a:uLnTx/>
                <a:uFillTx/>
                <a:latin typeface="Gulim" pitchFamily="34" charset="-127"/>
                <a:ea typeface="Gulim" pitchFamily="34" charset="-127"/>
              </a:endParaRPr>
            </a:p>
          </p:txBody>
        </p:sp>
        <p:sp>
          <p:nvSpPr>
            <p:cNvPr id="46" name="Line 120"/>
            <p:cNvSpPr>
              <a:spLocks noChangeShapeType="1"/>
            </p:cNvSpPr>
            <p:nvPr/>
          </p:nvSpPr>
          <p:spPr bwMode="auto">
            <a:xfrm>
              <a:off x="3042044" y="1469076"/>
              <a:ext cx="0" cy="406682"/>
            </a:xfrm>
            <a:prstGeom prst="line">
              <a:avLst/>
            </a:prstGeom>
            <a:noFill/>
            <a:ln w="25400"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srgbClr val="000000"/>
                </a:solidFill>
                <a:effectLst/>
                <a:uLnTx/>
                <a:uFillTx/>
                <a:latin typeface="Gulim" pitchFamily="34" charset="-127"/>
                <a:ea typeface="Gulim" pitchFamily="34" charset="-127"/>
              </a:endParaRPr>
            </a:p>
          </p:txBody>
        </p:sp>
      </p:grpSp>
      <p:grpSp>
        <p:nvGrpSpPr>
          <p:cNvPr id="4" name="Группа 3"/>
          <p:cNvGrpSpPr/>
          <p:nvPr/>
        </p:nvGrpSpPr>
        <p:grpSpPr>
          <a:xfrm>
            <a:off x="528884" y="665205"/>
            <a:ext cx="8773748" cy="925512"/>
            <a:chOff x="560320" y="673194"/>
            <a:chExt cx="8773748" cy="925512"/>
          </a:xfrm>
        </p:grpSpPr>
        <p:grpSp>
          <p:nvGrpSpPr>
            <p:cNvPr id="29" name="Group 6"/>
            <p:cNvGrpSpPr>
              <a:grpSpLocks/>
            </p:cNvGrpSpPr>
            <p:nvPr/>
          </p:nvGrpSpPr>
          <p:grpSpPr bwMode="auto">
            <a:xfrm>
              <a:off x="560320" y="673194"/>
              <a:ext cx="8773748" cy="925512"/>
              <a:chOff x="0" y="0"/>
              <a:chExt cx="1242" cy="583"/>
            </a:xfrm>
          </p:grpSpPr>
          <p:pic>
            <p:nvPicPr>
              <p:cNvPr id="34" name="AutoShape 1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42" cy="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8"/>
              <p:cNvSpPr txBox="1">
                <a:spLocks noChangeArrowheads="1"/>
              </p:cNvSpPr>
              <p:nvPr/>
            </p:nvSpPr>
            <p:spPr bwMode="auto">
              <a:xfrm>
                <a:off x="68" y="66"/>
                <a:ext cx="946"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2" name="TextBox 1"/>
            <p:cNvSpPr txBox="1"/>
            <p:nvPr/>
          </p:nvSpPr>
          <p:spPr>
            <a:xfrm>
              <a:off x="1236305" y="861818"/>
              <a:ext cx="6667210" cy="338554"/>
            </a:xfrm>
            <a:prstGeom prst="rect">
              <a:avLst/>
            </a:prstGeom>
            <a:noFill/>
          </p:spPr>
          <p:txBody>
            <a:bodyPr wrap="none" rtlCol="0">
              <a:spAutoFit/>
            </a:bodyPr>
            <a:lstStyle/>
            <a:p>
              <a:pPr lvl="0" algn="ctr" fontAlgn="base">
                <a:spcBef>
                  <a:spcPct val="0"/>
                </a:spcBef>
                <a:spcAft>
                  <a:spcPct val="0"/>
                </a:spcAft>
                <a:defRPr/>
              </a:pPr>
              <a:r>
                <a:rPr lang="ru-RU" sz="1600" b="1" kern="0" dirty="0">
                  <a:solidFill>
                    <a:prstClr val="black"/>
                  </a:solidFill>
                  <a:latin typeface="Times New Roman" pitchFamily="18" charset="0"/>
                  <a:cs typeface="Times New Roman" pitchFamily="18" charset="0"/>
                </a:rPr>
                <a:t>Оказание услуг в рамках муниципальной программы осуществляют </a:t>
              </a:r>
            </a:p>
          </p:txBody>
        </p:sp>
      </p:grpSp>
      <p:grpSp>
        <p:nvGrpSpPr>
          <p:cNvPr id="8" name="Группа 7"/>
          <p:cNvGrpSpPr/>
          <p:nvPr/>
        </p:nvGrpSpPr>
        <p:grpSpPr>
          <a:xfrm>
            <a:off x="-21384" y="1576546"/>
            <a:ext cx="2604977" cy="1186364"/>
            <a:chOff x="2849526" y="1789206"/>
            <a:chExt cx="2604977" cy="1186364"/>
          </a:xfrm>
        </p:grpSpPr>
        <p:grpSp>
          <p:nvGrpSpPr>
            <p:cNvPr id="5" name="Группа 4"/>
            <p:cNvGrpSpPr/>
            <p:nvPr/>
          </p:nvGrpSpPr>
          <p:grpSpPr>
            <a:xfrm>
              <a:off x="2849526" y="1789206"/>
              <a:ext cx="2604977" cy="1186364"/>
              <a:chOff x="389663" y="1684431"/>
              <a:chExt cx="1884363" cy="927100"/>
            </a:xfrm>
          </p:grpSpPr>
          <p:grpSp>
            <p:nvGrpSpPr>
              <p:cNvPr id="26" name="Group 15"/>
              <p:cNvGrpSpPr>
                <a:grpSpLocks/>
              </p:cNvGrpSpPr>
              <p:nvPr/>
            </p:nvGrpSpPr>
            <p:grpSpPr bwMode="auto">
              <a:xfrm>
                <a:off x="389663" y="1684431"/>
                <a:ext cx="1884363" cy="927100"/>
                <a:chOff x="0" y="0"/>
                <a:chExt cx="1187" cy="584"/>
              </a:xfrm>
            </p:grpSpPr>
            <p:pic>
              <p:nvPicPr>
                <p:cNvPr id="36" name="AutoShape 1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87"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17"/>
                <p:cNvSpPr txBox="1">
                  <a:spLocks noChangeArrowheads="1"/>
                </p:cNvSpPr>
                <p:nvPr/>
              </p:nvSpPr>
              <p:spPr bwMode="auto">
                <a:xfrm>
                  <a:off x="67" y="66"/>
                  <a:ext cx="94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31" name="AutoShape 50"/>
              <p:cNvSpPr>
                <a:spLocks noChangeArrowheads="1"/>
              </p:cNvSpPr>
              <p:nvPr/>
            </p:nvSpPr>
            <p:spPr bwMode="auto">
              <a:xfrm>
                <a:off x="560320" y="1836830"/>
                <a:ext cx="1371600" cy="434975"/>
              </a:xfrm>
              <a:prstGeom prst="roundRect">
                <a:avLst>
                  <a:gd name="adj" fmla="val 21463"/>
                </a:avLst>
              </a:prstGeom>
              <a:gradFill rotWithShape="1">
                <a:gsLst>
                  <a:gs pos="0">
                    <a:srgbClr val="9CADC8"/>
                  </a:gs>
                  <a:gs pos="100000">
                    <a:srgbClr val="FFFFFF"/>
                  </a:gs>
                </a:gsLst>
                <a:lin ang="5400000" scaled="1"/>
              </a:gradFill>
              <a:ln w="19050" cmpd="sng">
                <a:solidFill>
                  <a:srgbClr val="FFFFFF"/>
                </a:solidFill>
                <a:round/>
                <a:headEnd/>
                <a:tailEnd/>
              </a:ln>
            </p:spPr>
            <p:txBody>
              <a:bodyPr wrap="none" lIns="36000" tIns="36000" rIns="36000" bIns="3600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sp>
          <p:nvSpPr>
            <p:cNvPr id="7" name="Прямоугольник 6"/>
            <p:cNvSpPr/>
            <p:nvPr/>
          </p:nvSpPr>
          <p:spPr>
            <a:xfrm>
              <a:off x="2890507" y="1948592"/>
              <a:ext cx="2286000" cy="646331"/>
            </a:xfrm>
            <a:prstGeom prst="rect">
              <a:avLst/>
            </a:prstGeom>
          </p:spPr>
          <p:txBody>
            <a:bodyPr wrap="square">
              <a:spAutoFit/>
            </a:bodyPr>
            <a:lstStyle/>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4</a:t>
              </a:r>
            </a:p>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 общеобразовательных учреждений</a:t>
              </a:r>
            </a:p>
          </p:txBody>
        </p:sp>
      </p:grpSp>
      <p:grpSp>
        <p:nvGrpSpPr>
          <p:cNvPr id="47" name="Группа 46"/>
          <p:cNvGrpSpPr/>
          <p:nvPr/>
        </p:nvGrpSpPr>
        <p:grpSpPr>
          <a:xfrm>
            <a:off x="2215084" y="1580084"/>
            <a:ext cx="2604977" cy="1186364"/>
            <a:chOff x="2849526" y="1789206"/>
            <a:chExt cx="2604977" cy="1186364"/>
          </a:xfrm>
        </p:grpSpPr>
        <p:grpSp>
          <p:nvGrpSpPr>
            <p:cNvPr id="48" name="Группа 47"/>
            <p:cNvGrpSpPr/>
            <p:nvPr/>
          </p:nvGrpSpPr>
          <p:grpSpPr>
            <a:xfrm>
              <a:off x="2849526" y="1789206"/>
              <a:ext cx="2604977" cy="1186364"/>
              <a:chOff x="389663" y="1684431"/>
              <a:chExt cx="1884363" cy="927100"/>
            </a:xfrm>
          </p:grpSpPr>
          <p:grpSp>
            <p:nvGrpSpPr>
              <p:cNvPr id="50" name="Group 15"/>
              <p:cNvGrpSpPr>
                <a:grpSpLocks/>
              </p:cNvGrpSpPr>
              <p:nvPr/>
            </p:nvGrpSpPr>
            <p:grpSpPr bwMode="auto">
              <a:xfrm>
                <a:off x="389663" y="1684431"/>
                <a:ext cx="1884363" cy="927100"/>
                <a:chOff x="0" y="0"/>
                <a:chExt cx="1187" cy="584"/>
              </a:xfrm>
            </p:grpSpPr>
            <p:pic>
              <p:nvPicPr>
                <p:cNvPr id="52" name="AutoShape 1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87"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 Box 17"/>
                <p:cNvSpPr txBox="1">
                  <a:spLocks noChangeArrowheads="1"/>
                </p:cNvSpPr>
                <p:nvPr/>
              </p:nvSpPr>
              <p:spPr bwMode="auto">
                <a:xfrm>
                  <a:off x="67" y="66"/>
                  <a:ext cx="94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51" name="AutoShape 50"/>
              <p:cNvSpPr>
                <a:spLocks noChangeArrowheads="1"/>
              </p:cNvSpPr>
              <p:nvPr/>
            </p:nvSpPr>
            <p:spPr bwMode="auto">
              <a:xfrm>
                <a:off x="560320" y="1836830"/>
                <a:ext cx="1371600" cy="434975"/>
              </a:xfrm>
              <a:prstGeom prst="roundRect">
                <a:avLst>
                  <a:gd name="adj" fmla="val 21463"/>
                </a:avLst>
              </a:prstGeom>
              <a:gradFill rotWithShape="1">
                <a:gsLst>
                  <a:gs pos="0">
                    <a:srgbClr val="9CADC8"/>
                  </a:gs>
                  <a:gs pos="100000">
                    <a:srgbClr val="FFFFFF"/>
                  </a:gs>
                </a:gsLst>
                <a:lin ang="5400000" scaled="1"/>
              </a:gradFill>
              <a:ln w="19050" cmpd="sng">
                <a:solidFill>
                  <a:srgbClr val="FFFFFF"/>
                </a:solidFill>
                <a:round/>
                <a:headEnd/>
                <a:tailEnd/>
              </a:ln>
            </p:spPr>
            <p:txBody>
              <a:bodyPr wrap="none" lIns="36000" tIns="36000" rIns="36000" bIns="3600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sp>
          <p:nvSpPr>
            <p:cNvPr id="49" name="Прямоугольник 48"/>
            <p:cNvSpPr/>
            <p:nvPr/>
          </p:nvSpPr>
          <p:spPr>
            <a:xfrm>
              <a:off x="2890507" y="2021915"/>
              <a:ext cx="2286000" cy="461665"/>
            </a:xfrm>
            <a:prstGeom prst="rect">
              <a:avLst/>
            </a:prstGeom>
          </p:spPr>
          <p:txBody>
            <a:bodyPr wrap="square">
              <a:spAutoFit/>
            </a:bodyPr>
            <a:lstStyle/>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4 </a:t>
              </a:r>
            </a:p>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детских сада</a:t>
              </a:r>
            </a:p>
          </p:txBody>
        </p:sp>
      </p:grpSp>
      <p:grpSp>
        <p:nvGrpSpPr>
          <p:cNvPr id="61" name="Группа 60"/>
          <p:cNvGrpSpPr/>
          <p:nvPr/>
        </p:nvGrpSpPr>
        <p:grpSpPr>
          <a:xfrm>
            <a:off x="6773084" y="1587160"/>
            <a:ext cx="2604977" cy="1186364"/>
            <a:chOff x="2849526" y="1789206"/>
            <a:chExt cx="2604977" cy="1186364"/>
          </a:xfrm>
        </p:grpSpPr>
        <p:grpSp>
          <p:nvGrpSpPr>
            <p:cNvPr id="62" name="Группа 61"/>
            <p:cNvGrpSpPr/>
            <p:nvPr/>
          </p:nvGrpSpPr>
          <p:grpSpPr>
            <a:xfrm>
              <a:off x="2849526" y="1789206"/>
              <a:ext cx="2604977" cy="1186364"/>
              <a:chOff x="389663" y="1684431"/>
              <a:chExt cx="1884363" cy="927100"/>
            </a:xfrm>
          </p:grpSpPr>
          <p:grpSp>
            <p:nvGrpSpPr>
              <p:cNvPr id="64" name="Group 15"/>
              <p:cNvGrpSpPr>
                <a:grpSpLocks/>
              </p:cNvGrpSpPr>
              <p:nvPr/>
            </p:nvGrpSpPr>
            <p:grpSpPr bwMode="auto">
              <a:xfrm>
                <a:off x="389663" y="1684431"/>
                <a:ext cx="1884363" cy="927100"/>
                <a:chOff x="0" y="0"/>
                <a:chExt cx="1187" cy="584"/>
              </a:xfrm>
            </p:grpSpPr>
            <p:pic>
              <p:nvPicPr>
                <p:cNvPr id="66" name="AutoShape 1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87"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 Box 17"/>
                <p:cNvSpPr txBox="1">
                  <a:spLocks noChangeArrowheads="1"/>
                </p:cNvSpPr>
                <p:nvPr/>
              </p:nvSpPr>
              <p:spPr bwMode="auto">
                <a:xfrm>
                  <a:off x="67" y="66"/>
                  <a:ext cx="94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65" name="AutoShape 50"/>
              <p:cNvSpPr>
                <a:spLocks noChangeArrowheads="1"/>
              </p:cNvSpPr>
              <p:nvPr/>
            </p:nvSpPr>
            <p:spPr bwMode="auto">
              <a:xfrm>
                <a:off x="560320" y="1836830"/>
                <a:ext cx="1371600" cy="434975"/>
              </a:xfrm>
              <a:prstGeom prst="roundRect">
                <a:avLst>
                  <a:gd name="adj" fmla="val 21463"/>
                </a:avLst>
              </a:prstGeom>
              <a:gradFill rotWithShape="1">
                <a:gsLst>
                  <a:gs pos="0">
                    <a:srgbClr val="9CADC8"/>
                  </a:gs>
                  <a:gs pos="100000">
                    <a:srgbClr val="FFFFFF"/>
                  </a:gs>
                </a:gsLst>
                <a:lin ang="5400000" scaled="1"/>
              </a:gradFill>
              <a:ln w="19050" cmpd="sng">
                <a:solidFill>
                  <a:srgbClr val="FFFFFF"/>
                </a:solidFill>
                <a:round/>
                <a:headEnd/>
                <a:tailEnd/>
              </a:ln>
            </p:spPr>
            <p:txBody>
              <a:bodyPr wrap="none" lIns="36000" tIns="36000" rIns="36000" bIns="3600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sp>
          <p:nvSpPr>
            <p:cNvPr id="63" name="Прямоугольник 62"/>
            <p:cNvSpPr/>
            <p:nvPr/>
          </p:nvSpPr>
          <p:spPr>
            <a:xfrm>
              <a:off x="2890507" y="2063597"/>
              <a:ext cx="2286000" cy="461665"/>
            </a:xfrm>
            <a:prstGeom prst="rect">
              <a:avLst/>
            </a:prstGeom>
          </p:spPr>
          <p:txBody>
            <a:bodyPr wrap="square">
              <a:spAutoFit/>
            </a:bodyPr>
            <a:lstStyle/>
            <a:p>
              <a:pPr lvl="0" algn="ctr" defTabSz="914400" fontAlgn="base">
                <a:spcBef>
                  <a:spcPct val="0"/>
                </a:spcBef>
                <a:spcAft>
                  <a:spcPct val="0"/>
                </a:spcAft>
                <a:defRPr/>
              </a:pPr>
              <a:r>
                <a:rPr lang="ru-RU" sz="1200" b="1" dirty="0">
                  <a:solidFill>
                    <a:prstClr val="black"/>
                  </a:solidFill>
                  <a:latin typeface="Times New Roman" pitchFamily="18" charset="0"/>
                  <a:cs typeface="Times New Roman" pitchFamily="18" charset="0"/>
                </a:rPr>
                <a:t>МКУ «Центр по обслуживанию МОУ»</a:t>
              </a:r>
            </a:p>
          </p:txBody>
        </p:sp>
      </p:grpSp>
      <p:sp>
        <p:nvSpPr>
          <p:cNvPr id="68" name="Line 120"/>
          <p:cNvSpPr>
            <a:spLocks noChangeShapeType="1"/>
          </p:cNvSpPr>
          <p:nvPr/>
        </p:nvSpPr>
        <p:spPr bwMode="auto">
          <a:xfrm>
            <a:off x="6118519" y="1461981"/>
            <a:ext cx="0" cy="406682"/>
          </a:xfrm>
          <a:prstGeom prst="line">
            <a:avLst/>
          </a:prstGeom>
          <a:noFill/>
          <a:ln w="25400"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1"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srgbClr val="000000"/>
              </a:solidFill>
              <a:effectLst/>
              <a:uLnTx/>
              <a:uFillTx/>
              <a:latin typeface="Gulim" pitchFamily="34" charset="-127"/>
              <a:ea typeface="Gulim" pitchFamily="34" charset="-127"/>
            </a:endParaRPr>
          </a:p>
        </p:txBody>
      </p:sp>
      <p:grpSp>
        <p:nvGrpSpPr>
          <p:cNvPr id="54" name="Группа 53"/>
          <p:cNvGrpSpPr/>
          <p:nvPr/>
        </p:nvGrpSpPr>
        <p:grpSpPr>
          <a:xfrm>
            <a:off x="4430286" y="1572988"/>
            <a:ext cx="2757323" cy="1200535"/>
            <a:chOff x="2849526" y="1789206"/>
            <a:chExt cx="2604977" cy="1186364"/>
          </a:xfrm>
        </p:grpSpPr>
        <p:grpSp>
          <p:nvGrpSpPr>
            <p:cNvPr id="55" name="Группа 54"/>
            <p:cNvGrpSpPr/>
            <p:nvPr/>
          </p:nvGrpSpPr>
          <p:grpSpPr>
            <a:xfrm>
              <a:off x="2849526" y="1789206"/>
              <a:ext cx="2604977" cy="1186364"/>
              <a:chOff x="389663" y="1684431"/>
              <a:chExt cx="1884363" cy="927100"/>
            </a:xfrm>
          </p:grpSpPr>
          <p:grpSp>
            <p:nvGrpSpPr>
              <p:cNvPr id="57" name="Group 15"/>
              <p:cNvGrpSpPr>
                <a:grpSpLocks/>
              </p:cNvGrpSpPr>
              <p:nvPr/>
            </p:nvGrpSpPr>
            <p:grpSpPr bwMode="auto">
              <a:xfrm>
                <a:off x="389663" y="1684431"/>
                <a:ext cx="1884363" cy="927100"/>
                <a:chOff x="0" y="0"/>
                <a:chExt cx="1187" cy="584"/>
              </a:xfrm>
            </p:grpSpPr>
            <p:pic>
              <p:nvPicPr>
                <p:cNvPr id="59" name="AutoShape 1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87"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 Box 17"/>
                <p:cNvSpPr txBox="1">
                  <a:spLocks noChangeArrowheads="1"/>
                </p:cNvSpPr>
                <p:nvPr/>
              </p:nvSpPr>
              <p:spPr bwMode="auto">
                <a:xfrm>
                  <a:off x="67" y="66"/>
                  <a:ext cx="94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0" rIns="72000" bIns="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algn="ctr" eaLnBrk="1" hangingPunct="1"/>
                  <a:endParaRPr lang="ko-KR" altLang="en-US" sz="2000">
                    <a:solidFill>
                      <a:srgbClr val="FFFFFF"/>
                    </a:solidFill>
                    <a:latin typeface="Times New Roman" pitchFamily="18" charset="0"/>
                    <a:cs typeface="Times New Roman" pitchFamily="18" charset="0"/>
                  </a:endParaRPr>
                </a:p>
              </p:txBody>
            </p:sp>
          </p:grpSp>
          <p:sp>
            <p:nvSpPr>
              <p:cNvPr id="58" name="AutoShape 50"/>
              <p:cNvSpPr>
                <a:spLocks noChangeArrowheads="1"/>
              </p:cNvSpPr>
              <p:nvPr/>
            </p:nvSpPr>
            <p:spPr bwMode="auto">
              <a:xfrm>
                <a:off x="560320" y="1836830"/>
                <a:ext cx="1371600" cy="434975"/>
              </a:xfrm>
              <a:prstGeom prst="roundRect">
                <a:avLst>
                  <a:gd name="adj" fmla="val 21463"/>
                </a:avLst>
              </a:prstGeom>
              <a:gradFill rotWithShape="1">
                <a:gsLst>
                  <a:gs pos="0">
                    <a:srgbClr val="9CADC8"/>
                  </a:gs>
                  <a:gs pos="100000">
                    <a:srgbClr val="FFFFFF"/>
                  </a:gs>
                </a:gsLst>
                <a:lin ang="5400000" scaled="1"/>
              </a:gradFill>
              <a:ln w="19050" cmpd="sng">
                <a:solidFill>
                  <a:srgbClr val="FFFFFF"/>
                </a:solidFill>
                <a:round/>
                <a:headEnd/>
                <a:tailEnd/>
              </a:ln>
            </p:spPr>
            <p:txBody>
              <a:bodyPr wrap="none" lIns="36000" tIns="36000" rIns="36000" bIns="36000" anchor="ctr"/>
              <a:lstStyle>
                <a:lvl1pPr eaLnBrk="0" hangingPunct="0">
                  <a:defRPr>
                    <a:solidFill>
                      <a:schemeClr val="tx1"/>
                    </a:solidFill>
                    <a:latin typeface="Gulim" pitchFamily="34" charset="-127"/>
                    <a:ea typeface="Gulim" pitchFamily="34" charset="-127"/>
                  </a:defRPr>
                </a:lvl1pPr>
                <a:lvl2pPr marL="742950" indent="-285750" eaLnBrk="0" hangingPunct="0">
                  <a:defRPr>
                    <a:solidFill>
                      <a:schemeClr val="tx1"/>
                    </a:solidFill>
                    <a:latin typeface="Gulim" pitchFamily="34" charset="-127"/>
                    <a:ea typeface="Gulim" pitchFamily="34" charset="-127"/>
                  </a:defRPr>
                </a:lvl2pPr>
                <a:lvl3pPr marL="1143000" indent="-228600" eaLnBrk="0" hangingPunct="0">
                  <a:defRPr>
                    <a:solidFill>
                      <a:schemeClr val="tx1"/>
                    </a:solidFill>
                    <a:latin typeface="Gulim" pitchFamily="34" charset="-127"/>
                    <a:ea typeface="Gulim" pitchFamily="34" charset="-127"/>
                  </a:defRPr>
                </a:lvl3pPr>
                <a:lvl4pPr marL="1600200" indent="-228600" eaLnBrk="0" hangingPunct="0">
                  <a:defRPr>
                    <a:solidFill>
                      <a:schemeClr val="tx1"/>
                    </a:solidFill>
                    <a:latin typeface="Gulim" pitchFamily="34" charset="-127"/>
                    <a:ea typeface="Gulim" pitchFamily="34" charset="-127"/>
                  </a:defRPr>
                </a:lvl4pPr>
                <a:lvl5pPr marL="2057400" indent="-228600" eaLnBrk="0" hangingPunct="0">
                  <a:defRPr>
                    <a:solidFill>
                      <a:schemeClr val="tx1"/>
                    </a:solidFill>
                    <a:latin typeface="Gulim" pitchFamily="34" charset="-127"/>
                    <a:ea typeface="Gulim" pitchFamily="34" charset="-127"/>
                  </a:defRPr>
                </a:lvl5pPr>
                <a:lvl6pPr marL="2514600" indent="-228600" eaLnBrk="0" fontAlgn="base" latinLnBrk="1" hangingPunct="0">
                  <a:spcBef>
                    <a:spcPct val="0"/>
                  </a:spcBef>
                  <a:spcAft>
                    <a:spcPct val="0"/>
                  </a:spcAft>
                  <a:defRPr>
                    <a:solidFill>
                      <a:schemeClr val="tx1"/>
                    </a:solidFill>
                    <a:latin typeface="Gulim" pitchFamily="34" charset="-127"/>
                    <a:ea typeface="Gulim" pitchFamily="34" charset="-127"/>
                  </a:defRPr>
                </a:lvl6pPr>
                <a:lvl7pPr marL="2971800" indent="-228600" eaLnBrk="0" fontAlgn="base" latinLnBrk="1" hangingPunct="0">
                  <a:spcBef>
                    <a:spcPct val="0"/>
                  </a:spcBef>
                  <a:spcAft>
                    <a:spcPct val="0"/>
                  </a:spcAft>
                  <a:defRPr>
                    <a:solidFill>
                      <a:schemeClr val="tx1"/>
                    </a:solidFill>
                    <a:latin typeface="Gulim" pitchFamily="34" charset="-127"/>
                    <a:ea typeface="Gulim" pitchFamily="34" charset="-127"/>
                  </a:defRPr>
                </a:lvl7pPr>
                <a:lvl8pPr marL="3429000" indent="-228600" eaLnBrk="0" fontAlgn="base" latinLnBrk="1" hangingPunct="0">
                  <a:spcBef>
                    <a:spcPct val="0"/>
                  </a:spcBef>
                  <a:spcAft>
                    <a:spcPct val="0"/>
                  </a:spcAft>
                  <a:defRPr>
                    <a:solidFill>
                      <a:schemeClr val="tx1"/>
                    </a:solidFill>
                    <a:latin typeface="Gulim" pitchFamily="34" charset="-127"/>
                    <a:ea typeface="Gulim" pitchFamily="34" charset="-127"/>
                  </a:defRPr>
                </a:lvl8pPr>
                <a:lvl9pPr marL="3886200" indent="-228600" eaLnBrk="0" fontAlgn="base" latinLnBrk="1" hangingPunct="0">
                  <a:spcBef>
                    <a:spcPct val="0"/>
                  </a:spcBef>
                  <a:spcAft>
                    <a:spcPct val="0"/>
                  </a:spcAft>
                  <a:defRPr>
                    <a:solidFill>
                      <a:schemeClr val="tx1"/>
                    </a:solidFill>
                    <a:latin typeface="Gulim" pitchFamily="34" charset="-127"/>
                    <a:ea typeface="Gulim" pitchFamily="34" charset="-127"/>
                  </a:defRPr>
                </a:lvl9pP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ko-KR" altLang="en-US" sz="1800" i="0" u="none" strike="noStrike" kern="0" cap="none" spc="0" normalizeH="0" baseline="0" noProof="0" dirty="0">
                  <a:ln>
                    <a:noFill/>
                  </a:ln>
                  <a:solidFill>
                    <a:srgbClr val="000000"/>
                  </a:solidFill>
                  <a:effectLst/>
                  <a:uLnTx/>
                  <a:uFillTx/>
                  <a:ea typeface="Gulim" pitchFamily="34" charset="-127"/>
                </a:endParaRPr>
              </a:p>
            </p:txBody>
          </p:sp>
        </p:grpSp>
        <p:sp>
          <p:nvSpPr>
            <p:cNvPr id="56" name="Прямоугольник 55"/>
            <p:cNvSpPr/>
            <p:nvPr/>
          </p:nvSpPr>
          <p:spPr>
            <a:xfrm>
              <a:off x="2890507" y="1969343"/>
              <a:ext cx="2286000" cy="615553"/>
            </a:xfrm>
            <a:prstGeom prst="rect">
              <a:avLst/>
            </a:prstGeom>
          </p:spPr>
          <p:txBody>
            <a:bodyPr wrap="square">
              <a:spAutoFit/>
            </a:bodyPr>
            <a:lstStyle/>
            <a:p>
              <a:pPr lvl="0" algn="ctr" defTabSz="914400" fontAlgn="base">
                <a:spcBef>
                  <a:spcPct val="0"/>
                </a:spcBef>
                <a:spcAft>
                  <a:spcPct val="0"/>
                </a:spcAft>
                <a:defRPr/>
              </a:pPr>
              <a:r>
                <a:rPr lang="ru-RU" sz="1100" b="1" dirty="0">
                  <a:solidFill>
                    <a:prstClr val="black"/>
                  </a:solidFill>
                  <a:latin typeface="Times New Roman" pitchFamily="18" charset="0"/>
                  <a:cs typeface="Times New Roman" pitchFamily="18" charset="0"/>
                </a:rPr>
                <a:t>1</a:t>
              </a:r>
            </a:p>
            <a:p>
              <a:pPr lvl="0" algn="ctr" defTabSz="914400" fontAlgn="base">
                <a:spcBef>
                  <a:spcPct val="0"/>
                </a:spcBef>
                <a:spcAft>
                  <a:spcPct val="0"/>
                </a:spcAft>
                <a:defRPr/>
              </a:pPr>
              <a:r>
                <a:rPr lang="ru-RU" sz="1100" b="1" dirty="0">
                  <a:solidFill>
                    <a:prstClr val="black"/>
                  </a:solidFill>
                  <a:latin typeface="Times New Roman" pitchFamily="18" charset="0"/>
                  <a:cs typeface="Times New Roman" pitchFamily="18" charset="0"/>
                </a:rPr>
                <a:t>учреждение </a:t>
              </a:r>
            </a:p>
            <a:p>
              <a:pPr lvl="0" algn="ctr" defTabSz="914400" fontAlgn="base">
                <a:spcBef>
                  <a:spcPct val="0"/>
                </a:spcBef>
                <a:spcAft>
                  <a:spcPct val="0"/>
                </a:spcAft>
                <a:defRPr/>
              </a:pPr>
              <a:r>
                <a:rPr lang="ru-RU" sz="1100" b="1" dirty="0">
                  <a:solidFill>
                    <a:prstClr val="black"/>
                  </a:solidFill>
                  <a:latin typeface="Times New Roman" pitchFamily="18" charset="0"/>
                  <a:cs typeface="Times New Roman" pitchFamily="18" charset="0"/>
                </a:rPr>
                <a:t>дополнительного образования</a:t>
              </a:r>
            </a:p>
          </p:txBody>
        </p:sp>
      </p:grpSp>
      <p:pic>
        <p:nvPicPr>
          <p:cNvPr id="3" name="Picture 2"/>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foregroundMark x1="52286" y1="37385" x2="64857" y2="45872"/>
                        <a14:foregroundMark x1="73429" y1="35550" x2="88571" y2="42890"/>
                      </a14:backgroundRemoval>
                    </a14:imgEffect>
                  </a14:imgLayer>
                </a14:imgProps>
              </a:ext>
              <a:ext uri="{28A0092B-C50C-407E-A947-70E740481C1C}">
                <a14:useLocalDpi xmlns:a14="http://schemas.microsoft.com/office/drawing/2010/main" val="0"/>
              </a:ext>
            </a:extLst>
          </a:blip>
          <a:srcRect/>
          <a:stretch>
            <a:fillRect/>
          </a:stretch>
        </p:blipFill>
        <p:spPr bwMode="auto">
          <a:xfrm>
            <a:off x="7009003" y="3179135"/>
            <a:ext cx="2086804" cy="2126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44</a:t>
            </a:r>
          </a:p>
        </p:txBody>
      </p:sp>
    </p:spTree>
    <p:extLst>
      <p:ext uri="{BB962C8B-B14F-4D97-AF65-F5344CB8AC3E}">
        <p14:creationId xmlns:p14="http://schemas.microsoft.com/office/powerpoint/2010/main" val="33838654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71941"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130147" y="38588"/>
            <a:ext cx="8801193"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grpSp>
        <p:nvGrpSpPr>
          <p:cNvPr id="10" name="Группа 9"/>
          <p:cNvGrpSpPr/>
          <p:nvPr/>
        </p:nvGrpSpPr>
        <p:grpSpPr>
          <a:xfrm>
            <a:off x="256809" y="1267374"/>
            <a:ext cx="5893401" cy="349196"/>
            <a:chOff x="791413" y="1619620"/>
            <a:chExt cx="7857865" cy="367304"/>
          </a:xfrm>
        </p:grpSpPr>
        <p:sp>
          <p:nvSpPr>
            <p:cNvPr id="88" name="TextBox 87"/>
            <p:cNvSpPr txBox="1"/>
            <p:nvPr/>
          </p:nvSpPr>
          <p:spPr>
            <a:xfrm>
              <a:off x="6607011" y="1619620"/>
              <a:ext cx="2042267" cy="356111"/>
            </a:xfrm>
            <a:prstGeom prst="rect">
              <a:avLst/>
            </a:prstGeom>
            <a:noFill/>
          </p:spPr>
          <p:txBody>
            <a:bodyPr wrap="none" rtlCol="0">
              <a:spAutoFit/>
            </a:bodyPr>
            <a:lstStyle/>
            <a:p>
              <a:r>
                <a:rPr lang="ru-RU" sz="1600" b="1" i="1" dirty="0">
                  <a:solidFill>
                    <a:srgbClr val="55008E"/>
                  </a:solidFill>
                  <a:latin typeface="Times New Roman" pitchFamily="18" charset="0"/>
                  <a:cs typeface="Times New Roman" pitchFamily="18" charset="0"/>
                </a:rPr>
                <a:t>Подпрограмма</a:t>
              </a:r>
            </a:p>
          </p:txBody>
        </p:sp>
        <p:sp>
          <p:nvSpPr>
            <p:cNvPr id="89" name="TextBox 88"/>
            <p:cNvSpPr txBox="1"/>
            <p:nvPr/>
          </p:nvSpPr>
          <p:spPr>
            <a:xfrm>
              <a:off x="791413" y="1630813"/>
              <a:ext cx="1232220" cy="356111"/>
            </a:xfrm>
            <a:prstGeom prst="rect">
              <a:avLst/>
            </a:prstGeom>
            <a:noFill/>
          </p:spPr>
          <p:txBody>
            <a:bodyPr wrap="none" rtlCol="0">
              <a:spAutoFit/>
            </a:bodyPr>
            <a:lstStyle/>
            <a:p>
              <a:r>
                <a:rPr lang="ru-RU" sz="1600" b="1" i="1" dirty="0">
                  <a:solidFill>
                    <a:srgbClr val="55008E"/>
                  </a:solidFill>
                  <a:latin typeface="Times New Roman" pitchFamily="18" charset="0"/>
                  <a:cs typeface="Times New Roman" pitchFamily="18" charset="0"/>
                </a:rPr>
                <a:t>2024 год</a:t>
              </a:r>
            </a:p>
          </p:txBody>
        </p:sp>
        <p:sp>
          <p:nvSpPr>
            <p:cNvPr id="90" name="TextBox 89"/>
            <p:cNvSpPr txBox="1"/>
            <p:nvPr/>
          </p:nvSpPr>
          <p:spPr>
            <a:xfrm>
              <a:off x="2260286" y="1630804"/>
              <a:ext cx="1232218" cy="356110"/>
            </a:xfrm>
            <a:prstGeom prst="rect">
              <a:avLst/>
            </a:prstGeom>
            <a:noFill/>
          </p:spPr>
          <p:txBody>
            <a:bodyPr wrap="none" rtlCol="0">
              <a:spAutoFit/>
            </a:bodyPr>
            <a:lstStyle/>
            <a:p>
              <a:r>
                <a:rPr lang="ru-RU" sz="1600" b="1" i="1" dirty="0">
                  <a:solidFill>
                    <a:srgbClr val="55008E"/>
                  </a:solidFill>
                  <a:latin typeface="Times New Roman" pitchFamily="18" charset="0"/>
                  <a:cs typeface="Times New Roman" pitchFamily="18" charset="0"/>
                </a:rPr>
                <a:t>2025 год</a:t>
              </a:r>
            </a:p>
          </p:txBody>
        </p:sp>
      </p:grpSp>
      <p:sp>
        <p:nvSpPr>
          <p:cNvPr id="26" name="Прямоугольник 25"/>
          <p:cNvSpPr/>
          <p:nvPr/>
        </p:nvSpPr>
        <p:spPr>
          <a:xfrm>
            <a:off x="1193852" y="5507039"/>
            <a:ext cx="7326655" cy="665469"/>
          </a:xfrm>
          <a:prstGeom prst="rect">
            <a:avLst/>
          </a:prstGeom>
          <a:gradFill rotWithShape="1">
            <a:gsLst>
              <a:gs pos="3000">
                <a:srgbClr val="FFFF00"/>
              </a:gs>
              <a:gs pos="8000">
                <a:srgbClr val="FFFFCC">
                  <a:alpha val="71000"/>
                </a:srgbClr>
              </a:gs>
              <a:gs pos="97000">
                <a:srgbClr val="FFFF00"/>
              </a:gs>
              <a:gs pos="92000">
                <a:srgbClr val="FFFFCC">
                  <a:alpha val="68000"/>
                </a:srgbClr>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rgbClr val="A7EA52">
                <a:shade val="30000"/>
                <a:satMod val="120000"/>
              </a:srgbClr>
            </a:contourClr>
          </a:sp3d>
        </p:spPr>
        <p:txBody>
          <a:bodyPr lIns="57148" tIns="28574" rIns="57148" bIns="28574" anchor="ctr"/>
          <a:lstStyle/>
          <a:p>
            <a:pPr algn="ctr" fontAlgn="base">
              <a:spcBef>
                <a:spcPct val="0"/>
              </a:spcBef>
              <a:spcAft>
                <a:spcPct val="0"/>
              </a:spcAft>
            </a:pPr>
            <a:r>
              <a:rPr lang="ru-RU" sz="1200" b="1" dirty="0">
                <a:solidFill>
                  <a:prstClr val="black"/>
                </a:solidFill>
                <a:latin typeface="Times New Roman" pitchFamily="18" charset="0"/>
                <a:cs typeface="Times New Roman" pitchFamily="18" charset="0"/>
              </a:rPr>
              <a:t>Расходы на образование  в расчете на одного жителя по итогам реализации программы составили:</a:t>
            </a:r>
          </a:p>
          <a:p>
            <a:pPr algn="ctr" fontAlgn="base">
              <a:spcBef>
                <a:spcPct val="0"/>
              </a:spcBef>
              <a:spcAft>
                <a:spcPct val="0"/>
              </a:spcAft>
            </a:pPr>
            <a:r>
              <a:rPr lang="ru-RU" sz="1200" b="1" dirty="0">
                <a:solidFill>
                  <a:prstClr val="black"/>
                </a:solidFill>
                <a:latin typeface="Times New Roman" pitchFamily="18" charset="0"/>
                <a:cs typeface="Times New Roman" pitchFamily="18" charset="0"/>
              </a:rPr>
              <a:t>в 2024 году –  31 921,29 рублей </a:t>
            </a:r>
          </a:p>
          <a:p>
            <a:pPr algn="ctr" fontAlgn="base">
              <a:spcBef>
                <a:spcPct val="0"/>
              </a:spcBef>
              <a:spcAft>
                <a:spcPct val="0"/>
              </a:spcAft>
            </a:pPr>
            <a:r>
              <a:rPr lang="ru-RU" sz="1200" b="1" dirty="0">
                <a:solidFill>
                  <a:prstClr val="black"/>
                </a:solidFill>
                <a:latin typeface="Times New Roman" pitchFamily="18" charset="0"/>
                <a:cs typeface="Times New Roman" pitchFamily="18" charset="0"/>
              </a:rPr>
              <a:t>в 2025 году –  </a:t>
            </a:r>
            <a:r>
              <a:rPr lang="ru-RU" sz="1200" b="1" dirty="0">
                <a:latin typeface="Times New Roman" pitchFamily="18" charset="0"/>
                <a:cs typeface="Times New Roman" pitchFamily="18" charset="0"/>
              </a:rPr>
              <a:t>30 825,11 </a:t>
            </a:r>
            <a:r>
              <a:rPr lang="ru-RU" sz="1200" b="1" dirty="0">
                <a:solidFill>
                  <a:prstClr val="black"/>
                </a:solidFill>
                <a:latin typeface="Times New Roman" pitchFamily="18" charset="0"/>
                <a:cs typeface="Times New Roman" pitchFamily="18" charset="0"/>
              </a:rPr>
              <a:t>рублей</a:t>
            </a:r>
          </a:p>
        </p:txBody>
      </p:sp>
      <p:sp>
        <p:nvSpPr>
          <p:cNvPr id="109" name="TextBox 108"/>
          <p:cNvSpPr txBox="1"/>
          <p:nvPr/>
        </p:nvSpPr>
        <p:spPr>
          <a:xfrm>
            <a:off x="3048600" y="765546"/>
            <a:ext cx="3190682" cy="369332"/>
          </a:xfrm>
          <a:prstGeom prst="rect">
            <a:avLst/>
          </a:prstGeom>
          <a:noFill/>
        </p:spPr>
        <p:txBody>
          <a:bodyPr wrap="none" rtlCol="0">
            <a:spAutoFit/>
          </a:bodyPr>
          <a:lstStyle/>
          <a:p>
            <a:pPr lvl="0" algn="ctr" fontAlgn="base">
              <a:spcBef>
                <a:spcPct val="0"/>
              </a:spcBef>
              <a:spcAft>
                <a:spcPct val="0"/>
              </a:spcAft>
              <a:defRPr/>
            </a:pPr>
            <a:r>
              <a:rPr lang="ru-RU" sz="1600" b="1" dirty="0">
                <a:solidFill>
                  <a:prstClr val="black"/>
                </a:solidFill>
                <a:latin typeface="Times New Roman" pitchFamily="18" charset="0"/>
                <a:cs typeface="Times New Roman" pitchFamily="18" charset="0"/>
              </a:rPr>
              <a:t>Направление расходов</a:t>
            </a:r>
            <a:r>
              <a:rPr lang="ru-RU" b="1" dirty="0">
                <a:solidFill>
                  <a:prstClr val="black"/>
                </a:solidFill>
                <a:latin typeface="Times New Roman" pitchFamily="18" charset="0"/>
                <a:cs typeface="Times New Roman" pitchFamily="18" charset="0"/>
              </a:rPr>
              <a:t>, </a:t>
            </a:r>
            <a:r>
              <a:rPr lang="ru-RU" sz="1200" b="1" dirty="0">
                <a:solidFill>
                  <a:prstClr val="black"/>
                </a:solidFill>
                <a:latin typeface="Times New Roman" pitchFamily="18" charset="0"/>
                <a:cs typeface="Times New Roman" pitchFamily="18" charset="0"/>
              </a:rPr>
              <a:t>млн.рублей</a:t>
            </a:r>
          </a:p>
        </p:txBody>
      </p:sp>
      <p:sp>
        <p:nvSpPr>
          <p:cNvPr id="110" name="Скругленный прямоугольник 109"/>
          <p:cNvSpPr/>
          <p:nvPr/>
        </p:nvSpPr>
        <p:spPr>
          <a:xfrm>
            <a:off x="183312" y="765547"/>
            <a:ext cx="8704016" cy="3693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3"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45</a:t>
            </a:r>
          </a:p>
        </p:txBody>
      </p:sp>
      <p:grpSp>
        <p:nvGrpSpPr>
          <p:cNvPr id="2" name="Группа 1"/>
          <p:cNvGrpSpPr/>
          <p:nvPr/>
        </p:nvGrpSpPr>
        <p:grpSpPr>
          <a:xfrm>
            <a:off x="0" y="1661050"/>
            <a:ext cx="9266642" cy="3263992"/>
            <a:chOff x="-93233" y="1929599"/>
            <a:chExt cx="9266642" cy="3263992"/>
          </a:xfrm>
        </p:grpSpPr>
        <p:sp>
          <p:nvSpPr>
            <p:cNvPr id="101" name="矩形 78"/>
            <p:cNvSpPr/>
            <p:nvPr/>
          </p:nvSpPr>
          <p:spPr>
            <a:xfrm rot="21568527">
              <a:off x="62682" y="4224410"/>
              <a:ext cx="8987081" cy="403998"/>
            </a:xfrm>
            <a:prstGeom prst="rect">
              <a:avLst/>
            </a:prstGeom>
            <a:gradFill flip="none" rotWithShape="1">
              <a:gsLst>
                <a:gs pos="100000">
                  <a:srgbClr val="3333FF"/>
                </a:gs>
                <a:gs pos="80000">
                  <a:srgbClr val="B7B7FF"/>
                </a:gs>
              </a:gsLst>
              <a:path path="rect">
                <a:fillToRect l="100000" t="100000"/>
              </a:path>
              <a:tileRect r="-100000" b="-100000"/>
            </a:gradFill>
            <a:ln w="25400" cap="flat" cmpd="sng" algn="ctr">
              <a:solidFill>
                <a:srgbClr val="9B9B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02" name="Группа 101"/>
            <p:cNvGrpSpPr/>
            <p:nvPr/>
          </p:nvGrpSpPr>
          <p:grpSpPr>
            <a:xfrm>
              <a:off x="-93233" y="1929599"/>
              <a:ext cx="9141353" cy="2712103"/>
              <a:chOff x="2683506" y="670617"/>
              <a:chExt cx="10133808" cy="5599039"/>
            </a:xfrm>
          </p:grpSpPr>
          <p:sp>
            <p:nvSpPr>
              <p:cNvPr id="114" name="矩形 11"/>
              <p:cNvSpPr/>
              <p:nvPr/>
            </p:nvSpPr>
            <p:spPr>
              <a:xfrm rot="21568527">
                <a:off x="3030060" y="760572"/>
                <a:ext cx="5280239" cy="1360449"/>
              </a:xfrm>
              <a:custGeom>
                <a:avLst/>
                <a:gdLst>
                  <a:gd name="connsiteX0" fmla="*/ 0 w 6696744"/>
                  <a:gd name="connsiteY0" fmla="*/ 0 h 1440160"/>
                  <a:gd name="connsiteX1" fmla="*/ 6696744 w 6696744"/>
                  <a:gd name="connsiteY1" fmla="*/ 0 h 1440160"/>
                  <a:gd name="connsiteX2" fmla="*/ 6696744 w 6696744"/>
                  <a:gd name="connsiteY2" fmla="*/ 1440160 h 1440160"/>
                  <a:gd name="connsiteX3" fmla="*/ 0 w 6696744"/>
                  <a:gd name="connsiteY3" fmla="*/ 1440160 h 1440160"/>
                  <a:gd name="connsiteX4" fmla="*/ 0 w 6696744"/>
                  <a:gd name="connsiteY4" fmla="*/ 0 h 1440160"/>
                  <a:gd name="connsiteX0" fmla="*/ 0 w 6696744"/>
                  <a:gd name="connsiteY0" fmla="*/ 0 h 1594539"/>
                  <a:gd name="connsiteX1" fmla="*/ 6696744 w 6696744"/>
                  <a:gd name="connsiteY1" fmla="*/ 0 h 1594539"/>
                  <a:gd name="connsiteX2" fmla="*/ 6566115 w 6696744"/>
                  <a:gd name="connsiteY2" fmla="*/ 1594539 h 1594539"/>
                  <a:gd name="connsiteX3" fmla="*/ 0 w 6696744"/>
                  <a:gd name="connsiteY3" fmla="*/ 1440160 h 1594539"/>
                  <a:gd name="connsiteX4" fmla="*/ 0 w 6696744"/>
                  <a:gd name="connsiteY4" fmla="*/ 0 h 1594539"/>
                  <a:gd name="connsiteX0" fmla="*/ 0 w 6566115"/>
                  <a:gd name="connsiteY0" fmla="*/ 11875 h 1606414"/>
                  <a:gd name="connsiteX1" fmla="*/ 6566115 w 6566115"/>
                  <a:gd name="connsiteY1" fmla="*/ 0 h 1606414"/>
                  <a:gd name="connsiteX2" fmla="*/ 6566115 w 6566115"/>
                  <a:gd name="connsiteY2" fmla="*/ 1606414 h 1606414"/>
                  <a:gd name="connsiteX3" fmla="*/ 0 w 6566115"/>
                  <a:gd name="connsiteY3" fmla="*/ 1452035 h 1606414"/>
                  <a:gd name="connsiteX4" fmla="*/ 0 w 6566115"/>
                  <a:gd name="connsiteY4" fmla="*/ 11875 h 1606414"/>
                  <a:gd name="connsiteX0" fmla="*/ 0 w 6613616"/>
                  <a:gd name="connsiteY0" fmla="*/ 11875 h 1630165"/>
                  <a:gd name="connsiteX1" fmla="*/ 6566115 w 6613616"/>
                  <a:gd name="connsiteY1" fmla="*/ 0 h 1630165"/>
                  <a:gd name="connsiteX2" fmla="*/ 6613616 w 6613616"/>
                  <a:gd name="connsiteY2" fmla="*/ 1630165 h 1630165"/>
                  <a:gd name="connsiteX3" fmla="*/ 0 w 6613616"/>
                  <a:gd name="connsiteY3" fmla="*/ 1452035 h 1630165"/>
                  <a:gd name="connsiteX4" fmla="*/ 0 w 6613616"/>
                  <a:gd name="connsiteY4" fmla="*/ 11875 h 1630165"/>
                  <a:gd name="connsiteX0" fmla="*/ 0 w 6566115"/>
                  <a:gd name="connsiteY0" fmla="*/ 11875 h 1642040"/>
                  <a:gd name="connsiteX1" fmla="*/ 6566115 w 6566115"/>
                  <a:gd name="connsiteY1" fmla="*/ 0 h 1642040"/>
                  <a:gd name="connsiteX2" fmla="*/ 6518614 w 6566115"/>
                  <a:gd name="connsiteY2" fmla="*/ 1642040 h 1642040"/>
                  <a:gd name="connsiteX3" fmla="*/ 0 w 6566115"/>
                  <a:gd name="connsiteY3" fmla="*/ 1452035 h 1642040"/>
                  <a:gd name="connsiteX4" fmla="*/ 0 w 6566115"/>
                  <a:gd name="connsiteY4" fmla="*/ 11875 h 1642040"/>
                  <a:gd name="connsiteX0" fmla="*/ 0 w 6613617"/>
                  <a:gd name="connsiteY0" fmla="*/ 11875 h 1642040"/>
                  <a:gd name="connsiteX1" fmla="*/ 6566115 w 6613617"/>
                  <a:gd name="connsiteY1" fmla="*/ 0 h 1642040"/>
                  <a:gd name="connsiteX2" fmla="*/ 6613617 w 6613617"/>
                  <a:gd name="connsiteY2" fmla="*/ 1642040 h 1642040"/>
                  <a:gd name="connsiteX3" fmla="*/ 0 w 6613617"/>
                  <a:gd name="connsiteY3" fmla="*/ 1452035 h 1642040"/>
                  <a:gd name="connsiteX4" fmla="*/ 0 w 6613617"/>
                  <a:gd name="connsiteY4" fmla="*/ 11875 h 164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617" h="1642040">
                    <a:moveTo>
                      <a:pt x="0" y="11875"/>
                    </a:moveTo>
                    <a:lnTo>
                      <a:pt x="6566115" y="0"/>
                    </a:lnTo>
                    <a:lnTo>
                      <a:pt x="6613617" y="1642040"/>
                    </a:lnTo>
                    <a:lnTo>
                      <a:pt x="0" y="1452035"/>
                    </a:lnTo>
                    <a:lnTo>
                      <a:pt x="0" y="11875"/>
                    </a:lnTo>
                    <a:close/>
                  </a:path>
                </a:pathLst>
              </a:custGeom>
              <a:solidFill>
                <a:srgbClr val="904E1C">
                  <a:alpha val="43137"/>
                </a:srgbClr>
              </a:soli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5" name="Oval 65"/>
              <p:cNvSpPr>
                <a:spLocks noChangeArrowheads="1"/>
              </p:cNvSpPr>
              <p:nvPr/>
            </p:nvSpPr>
            <p:spPr bwMode="auto">
              <a:xfrm rot="5368527">
                <a:off x="2171305" y="1290182"/>
                <a:ext cx="1362641" cy="123511"/>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16" name="Oval 65"/>
              <p:cNvSpPr>
                <a:spLocks noChangeArrowheads="1"/>
              </p:cNvSpPr>
              <p:nvPr/>
            </p:nvSpPr>
            <p:spPr bwMode="auto">
              <a:xfrm rot="21568527">
                <a:off x="2694024" y="1894002"/>
                <a:ext cx="1586530" cy="123510"/>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17" name="矩形 54"/>
              <p:cNvSpPr/>
              <p:nvPr/>
            </p:nvSpPr>
            <p:spPr>
              <a:xfrm rot="21568527">
                <a:off x="2838092" y="954444"/>
                <a:ext cx="9975082" cy="768802"/>
              </a:xfrm>
              <a:prstGeom prst="rect">
                <a:avLst/>
              </a:prstGeom>
              <a:gradFill flip="none" rotWithShape="1">
                <a:gsLst>
                  <a:gs pos="100000">
                    <a:srgbClr val="F9972B"/>
                  </a:gs>
                  <a:gs pos="90000">
                    <a:srgbClr val="FFC000">
                      <a:shade val="100000"/>
                      <a:satMod val="115000"/>
                    </a:srgbClr>
                  </a:gs>
                </a:gsLst>
                <a:path path="rect">
                  <a:fillToRect l="100000" t="100000"/>
                </a:path>
                <a:tileRect r="-100000" b="-100000"/>
              </a:gradFill>
              <a:ln w="25400"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矩形 3"/>
              <p:cNvSpPr/>
              <p:nvPr/>
            </p:nvSpPr>
            <p:spPr>
              <a:xfrm rot="21568527">
                <a:off x="2910596" y="1015946"/>
                <a:ext cx="1063478" cy="811062"/>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9" name="等腰三角形 9"/>
              <p:cNvSpPr/>
              <p:nvPr/>
            </p:nvSpPr>
            <p:spPr>
              <a:xfrm rot="5368527">
                <a:off x="3886651" y="908321"/>
                <a:ext cx="1125577" cy="955543"/>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等腰三角形 57"/>
              <p:cNvSpPr/>
              <p:nvPr/>
            </p:nvSpPr>
            <p:spPr>
              <a:xfrm rot="5368527">
                <a:off x="3954006" y="1002667"/>
                <a:ext cx="797127" cy="738093"/>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21" name="直接连接符 58"/>
              <p:cNvCxnSpPr/>
              <p:nvPr/>
            </p:nvCxnSpPr>
            <p:spPr>
              <a:xfrm>
                <a:off x="3949578" y="988825"/>
                <a:ext cx="26789" cy="1295460"/>
              </a:xfrm>
              <a:prstGeom prst="line">
                <a:avLst/>
              </a:prstGeom>
              <a:noFill/>
              <a:ln w="38100" cap="flat" cmpd="sng" algn="ctr">
                <a:solidFill>
                  <a:srgbClr val="F9972B"/>
                </a:solidFill>
                <a:prstDash val="sysDash"/>
              </a:ln>
              <a:effectLst>
                <a:outerShdw blurRad="50800" dist="38100" dir="5400000" algn="t" rotWithShape="0">
                  <a:prstClr val="black">
                    <a:alpha val="40000"/>
                  </a:prstClr>
                </a:outerShdw>
              </a:effectLst>
            </p:spPr>
          </p:cxnSp>
          <p:sp>
            <p:nvSpPr>
              <p:cNvPr id="122" name="矩形 11"/>
              <p:cNvSpPr/>
              <p:nvPr/>
            </p:nvSpPr>
            <p:spPr>
              <a:xfrm rot="21568527">
                <a:off x="3024801" y="1975398"/>
                <a:ext cx="5280240" cy="1360449"/>
              </a:xfrm>
              <a:custGeom>
                <a:avLst/>
                <a:gdLst>
                  <a:gd name="connsiteX0" fmla="*/ 0 w 6696744"/>
                  <a:gd name="connsiteY0" fmla="*/ 0 h 1440160"/>
                  <a:gd name="connsiteX1" fmla="*/ 6696744 w 6696744"/>
                  <a:gd name="connsiteY1" fmla="*/ 0 h 1440160"/>
                  <a:gd name="connsiteX2" fmla="*/ 6696744 w 6696744"/>
                  <a:gd name="connsiteY2" fmla="*/ 1440160 h 1440160"/>
                  <a:gd name="connsiteX3" fmla="*/ 0 w 6696744"/>
                  <a:gd name="connsiteY3" fmla="*/ 1440160 h 1440160"/>
                  <a:gd name="connsiteX4" fmla="*/ 0 w 6696744"/>
                  <a:gd name="connsiteY4" fmla="*/ 0 h 1440160"/>
                  <a:gd name="connsiteX0" fmla="*/ 0 w 6696744"/>
                  <a:gd name="connsiteY0" fmla="*/ 0 h 1594539"/>
                  <a:gd name="connsiteX1" fmla="*/ 6696744 w 6696744"/>
                  <a:gd name="connsiteY1" fmla="*/ 0 h 1594539"/>
                  <a:gd name="connsiteX2" fmla="*/ 6566115 w 6696744"/>
                  <a:gd name="connsiteY2" fmla="*/ 1594539 h 1594539"/>
                  <a:gd name="connsiteX3" fmla="*/ 0 w 6696744"/>
                  <a:gd name="connsiteY3" fmla="*/ 1440160 h 1594539"/>
                  <a:gd name="connsiteX4" fmla="*/ 0 w 6696744"/>
                  <a:gd name="connsiteY4" fmla="*/ 0 h 1594539"/>
                  <a:gd name="connsiteX0" fmla="*/ 0 w 6566115"/>
                  <a:gd name="connsiteY0" fmla="*/ 11875 h 1606414"/>
                  <a:gd name="connsiteX1" fmla="*/ 6566115 w 6566115"/>
                  <a:gd name="connsiteY1" fmla="*/ 0 h 1606414"/>
                  <a:gd name="connsiteX2" fmla="*/ 6566115 w 6566115"/>
                  <a:gd name="connsiteY2" fmla="*/ 1606414 h 1606414"/>
                  <a:gd name="connsiteX3" fmla="*/ 0 w 6566115"/>
                  <a:gd name="connsiteY3" fmla="*/ 1452035 h 1606414"/>
                  <a:gd name="connsiteX4" fmla="*/ 0 w 6566115"/>
                  <a:gd name="connsiteY4" fmla="*/ 11875 h 1606414"/>
                  <a:gd name="connsiteX0" fmla="*/ 0 w 6613616"/>
                  <a:gd name="connsiteY0" fmla="*/ 11875 h 1630165"/>
                  <a:gd name="connsiteX1" fmla="*/ 6566115 w 6613616"/>
                  <a:gd name="connsiteY1" fmla="*/ 0 h 1630165"/>
                  <a:gd name="connsiteX2" fmla="*/ 6613616 w 6613616"/>
                  <a:gd name="connsiteY2" fmla="*/ 1630165 h 1630165"/>
                  <a:gd name="connsiteX3" fmla="*/ 0 w 6613616"/>
                  <a:gd name="connsiteY3" fmla="*/ 1452035 h 1630165"/>
                  <a:gd name="connsiteX4" fmla="*/ 0 w 6613616"/>
                  <a:gd name="connsiteY4" fmla="*/ 11875 h 1630165"/>
                  <a:gd name="connsiteX0" fmla="*/ 0 w 6566115"/>
                  <a:gd name="connsiteY0" fmla="*/ 11875 h 1642040"/>
                  <a:gd name="connsiteX1" fmla="*/ 6566115 w 6566115"/>
                  <a:gd name="connsiteY1" fmla="*/ 0 h 1642040"/>
                  <a:gd name="connsiteX2" fmla="*/ 6518614 w 6566115"/>
                  <a:gd name="connsiteY2" fmla="*/ 1642040 h 1642040"/>
                  <a:gd name="connsiteX3" fmla="*/ 0 w 6566115"/>
                  <a:gd name="connsiteY3" fmla="*/ 1452035 h 1642040"/>
                  <a:gd name="connsiteX4" fmla="*/ 0 w 6566115"/>
                  <a:gd name="connsiteY4" fmla="*/ 11875 h 1642040"/>
                  <a:gd name="connsiteX0" fmla="*/ 0 w 6613617"/>
                  <a:gd name="connsiteY0" fmla="*/ 11875 h 1642040"/>
                  <a:gd name="connsiteX1" fmla="*/ 6566115 w 6613617"/>
                  <a:gd name="connsiteY1" fmla="*/ 0 h 1642040"/>
                  <a:gd name="connsiteX2" fmla="*/ 6613617 w 6613617"/>
                  <a:gd name="connsiteY2" fmla="*/ 1642040 h 1642040"/>
                  <a:gd name="connsiteX3" fmla="*/ 0 w 6613617"/>
                  <a:gd name="connsiteY3" fmla="*/ 1452035 h 1642040"/>
                  <a:gd name="connsiteX4" fmla="*/ 0 w 6613617"/>
                  <a:gd name="connsiteY4" fmla="*/ 11875 h 164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617" h="1642040">
                    <a:moveTo>
                      <a:pt x="0" y="11875"/>
                    </a:moveTo>
                    <a:lnTo>
                      <a:pt x="6566115" y="0"/>
                    </a:lnTo>
                    <a:lnTo>
                      <a:pt x="6613617" y="1642040"/>
                    </a:lnTo>
                    <a:lnTo>
                      <a:pt x="0" y="1452035"/>
                    </a:lnTo>
                    <a:lnTo>
                      <a:pt x="0" y="11875"/>
                    </a:lnTo>
                    <a:close/>
                  </a:path>
                </a:pathLst>
              </a:custGeom>
              <a:solidFill>
                <a:srgbClr val="904E1C">
                  <a:alpha val="43137"/>
                </a:srgbClr>
              </a:soli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3" name="Oval 65"/>
              <p:cNvSpPr>
                <a:spLocks noChangeArrowheads="1"/>
              </p:cNvSpPr>
              <p:nvPr/>
            </p:nvSpPr>
            <p:spPr bwMode="auto">
              <a:xfrm rot="5368527">
                <a:off x="2166046" y="2702570"/>
                <a:ext cx="1362641" cy="123511"/>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24" name="Oval 65"/>
              <p:cNvSpPr>
                <a:spLocks noChangeArrowheads="1"/>
              </p:cNvSpPr>
              <p:nvPr/>
            </p:nvSpPr>
            <p:spPr bwMode="auto">
              <a:xfrm rot="21568527">
                <a:off x="2688765" y="3306390"/>
                <a:ext cx="1586530" cy="123510"/>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25" name="矩形 62"/>
              <p:cNvSpPr/>
              <p:nvPr/>
            </p:nvSpPr>
            <p:spPr>
              <a:xfrm rot="21568527">
                <a:off x="2833026" y="1992349"/>
                <a:ext cx="9984288" cy="902993"/>
              </a:xfrm>
              <a:prstGeom prst="rect">
                <a:avLst/>
              </a:prstGeom>
              <a:gradFill flip="none" rotWithShape="1">
                <a:gsLst>
                  <a:gs pos="87000">
                    <a:srgbClr val="8FFFFF"/>
                  </a:gs>
                  <a:gs pos="100000">
                    <a:srgbClr val="00FFFF"/>
                  </a:gs>
                </a:gsLst>
                <a:path path="rect">
                  <a:fillToRect l="100000" t="100000"/>
                </a:path>
                <a:tileRect r="-100000" b="-100000"/>
              </a:gradFill>
              <a:ln w="25400" cap="flat" cmpd="sng" algn="ctr">
                <a:solidFill>
                  <a:srgbClr val="8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zh-CN" altLang="en-US" sz="1800" kern="0">
                  <a:solidFill>
                    <a:sysClr val="window" lastClr="FFFFFF"/>
                  </a:solidFill>
                  <a:latin typeface="Calibri"/>
                  <a:ea typeface="宋体"/>
                </a:endParaRPr>
              </a:p>
            </p:txBody>
          </p:sp>
          <p:sp>
            <p:nvSpPr>
              <p:cNvPr id="126" name="矩形 3"/>
              <p:cNvSpPr/>
              <p:nvPr/>
            </p:nvSpPr>
            <p:spPr>
              <a:xfrm rot="21568527">
                <a:off x="2900525" y="2050270"/>
                <a:ext cx="1068269" cy="952622"/>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7" name="等腰三角形 9"/>
              <p:cNvSpPr/>
              <p:nvPr/>
            </p:nvSpPr>
            <p:spPr>
              <a:xfrm rot="5368527">
                <a:off x="3893179" y="2145098"/>
                <a:ext cx="1125577" cy="955543"/>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8" name="等腰三角形 65"/>
              <p:cNvSpPr/>
              <p:nvPr/>
            </p:nvSpPr>
            <p:spPr>
              <a:xfrm rot="5368527">
                <a:off x="3879181" y="2151651"/>
                <a:ext cx="936259" cy="738067"/>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29" name="直接连接符 66"/>
              <p:cNvCxnSpPr/>
              <p:nvPr/>
            </p:nvCxnSpPr>
            <p:spPr>
              <a:xfrm>
                <a:off x="3959901" y="1899326"/>
                <a:ext cx="9938" cy="1094612"/>
              </a:xfrm>
              <a:prstGeom prst="line">
                <a:avLst/>
              </a:prstGeom>
              <a:noFill/>
              <a:ln w="38100" cap="flat" cmpd="sng" algn="ctr">
                <a:solidFill>
                  <a:srgbClr val="00B0F0"/>
                </a:solidFill>
                <a:prstDash val="sysDash"/>
              </a:ln>
              <a:effectLst>
                <a:outerShdw blurRad="50800" dist="38100" dir="5400000" algn="t" rotWithShape="0">
                  <a:prstClr val="black">
                    <a:alpha val="40000"/>
                  </a:prstClr>
                </a:outerShdw>
              </a:effectLst>
            </p:spPr>
          </p:cxnSp>
          <p:sp>
            <p:nvSpPr>
              <p:cNvPr id="130" name="矩形 11"/>
              <p:cNvSpPr/>
              <p:nvPr/>
            </p:nvSpPr>
            <p:spPr>
              <a:xfrm rot="21568527">
                <a:off x="3019542" y="3058513"/>
                <a:ext cx="5280240" cy="1360449"/>
              </a:xfrm>
              <a:custGeom>
                <a:avLst/>
                <a:gdLst>
                  <a:gd name="connsiteX0" fmla="*/ 0 w 6696744"/>
                  <a:gd name="connsiteY0" fmla="*/ 0 h 1440160"/>
                  <a:gd name="connsiteX1" fmla="*/ 6696744 w 6696744"/>
                  <a:gd name="connsiteY1" fmla="*/ 0 h 1440160"/>
                  <a:gd name="connsiteX2" fmla="*/ 6696744 w 6696744"/>
                  <a:gd name="connsiteY2" fmla="*/ 1440160 h 1440160"/>
                  <a:gd name="connsiteX3" fmla="*/ 0 w 6696744"/>
                  <a:gd name="connsiteY3" fmla="*/ 1440160 h 1440160"/>
                  <a:gd name="connsiteX4" fmla="*/ 0 w 6696744"/>
                  <a:gd name="connsiteY4" fmla="*/ 0 h 1440160"/>
                  <a:gd name="connsiteX0" fmla="*/ 0 w 6696744"/>
                  <a:gd name="connsiteY0" fmla="*/ 0 h 1594539"/>
                  <a:gd name="connsiteX1" fmla="*/ 6696744 w 6696744"/>
                  <a:gd name="connsiteY1" fmla="*/ 0 h 1594539"/>
                  <a:gd name="connsiteX2" fmla="*/ 6566115 w 6696744"/>
                  <a:gd name="connsiteY2" fmla="*/ 1594539 h 1594539"/>
                  <a:gd name="connsiteX3" fmla="*/ 0 w 6696744"/>
                  <a:gd name="connsiteY3" fmla="*/ 1440160 h 1594539"/>
                  <a:gd name="connsiteX4" fmla="*/ 0 w 6696744"/>
                  <a:gd name="connsiteY4" fmla="*/ 0 h 1594539"/>
                  <a:gd name="connsiteX0" fmla="*/ 0 w 6566115"/>
                  <a:gd name="connsiteY0" fmla="*/ 11875 h 1606414"/>
                  <a:gd name="connsiteX1" fmla="*/ 6566115 w 6566115"/>
                  <a:gd name="connsiteY1" fmla="*/ 0 h 1606414"/>
                  <a:gd name="connsiteX2" fmla="*/ 6566115 w 6566115"/>
                  <a:gd name="connsiteY2" fmla="*/ 1606414 h 1606414"/>
                  <a:gd name="connsiteX3" fmla="*/ 0 w 6566115"/>
                  <a:gd name="connsiteY3" fmla="*/ 1452035 h 1606414"/>
                  <a:gd name="connsiteX4" fmla="*/ 0 w 6566115"/>
                  <a:gd name="connsiteY4" fmla="*/ 11875 h 1606414"/>
                  <a:gd name="connsiteX0" fmla="*/ 0 w 6613616"/>
                  <a:gd name="connsiteY0" fmla="*/ 11875 h 1630165"/>
                  <a:gd name="connsiteX1" fmla="*/ 6566115 w 6613616"/>
                  <a:gd name="connsiteY1" fmla="*/ 0 h 1630165"/>
                  <a:gd name="connsiteX2" fmla="*/ 6613616 w 6613616"/>
                  <a:gd name="connsiteY2" fmla="*/ 1630165 h 1630165"/>
                  <a:gd name="connsiteX3" fmla="*/ 0 w 6613616"/>
                  <a:gd name="connsiteY3" fmla="*/ 1452035 h 1630165"/>
                  <a:gd name="connsiteX4" fmla="*/ 0 w 6613616"/>
                  <a:gd name="connsiteY4" fmla="*/ 11875 h 1630165"/>
                  <a:gd name="connsiteX0" fmla="*/ 0 w 6566115"/>
                  <a:gd name="connsiteY0" fmla="*/ 11875 h 1642040"/>
                  <a:gd name="connsiteX1" fmla="*/ 6566115 w 6566115"/>
                  <a:gd name="connsiteY1" fmla="*/ 0 h 1642040"/>
                  <a:gd name="connsiteX2" fmla="*/ 6518614 w 6566115"/>
                  <a:gd name="connsiteY2" fmla="*/ 1642040 h 1642040"/>
                  <a:gd name="connsiteX3" fmla="*/ 0 w 6566115"/>
                  <a:gd name="connsiteY3" fmla="*/ 1452035 h 1642040"/>
                  <a:gd name="connsiteX4" fmla="*/ 0 w 6566115"/>
                  <a:gd name="connsiteY4" fmla="*/ 11875 h 1642040"/>
                  <a:gd name="connsiteX0" fmla="*/ 0 w 6613617"/>
                  <a:gd name="connsiteY0" fmla="*/ 11875 h 1642040"/>
                  <a:gd name="connsiteX1" fmla="*/ 6566115 w 6613617"/>
                  <a:gd name="connsiteY1" fmla="*/ 0 h 1642040"/>
                  <a:gd name="connsiteX2" fmla="*/ 6613617 w 6613617"/>
                  <a:gd name="connsiteY2" fmla="*/ 1642040 h 1642040"/>
                  <a:gd name="connsiteX3" fmla="*/ 0 w 6613617"/>
                  <a:gd name="connsiteY3" fmla="*/ 1452035 h 1642040"/>
                  <a:gd name="connsiteX4" fmla="*/ 0 w 6613617"/>
                  <a:gd name="connsiteY4" fmla="*/ 11875 h 164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617" h="1642040">
                    <a:moveTo>
                      <a:pt x="0" y="11875"/>
                    </a:moveTo>
                    <a:lnTo>
                      <a:pt x="6566115" y="0"/>
                    </a:lnTo>
                    <a:lnTo>
                      <a:pt x="6613617" y="1642040"/>
                    </a:lnTo>
                    <a:lnTo>
                      <a:pt x="0" y="1452035"/>
                    </a:lnTo>
                    <a:lnTo>
                      <a:pt x="0" y="11875"/>
                    </a:lnTo>
                    <a:close/>
                  </a:path>
                </a:pathLst>
              </a:custGeom>
              <a:solidFill>
                <a:srgbClr val="904E1C">
                  <a:alpha val="43137"/>
                </a:srgbClr>
              </a:soli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1" name="Oval 65"/>
              <p:cNvSpPr>
                <a:spLocks noChangeArrowheads="1"/>
              </p:cNvSpPr>
              <p:nvPr/>
            </p:nvSpPr>
            <p:spPr bwMode="auto">
              <a:xfrm rot="5368527">
                <a:off x="2235292" y="3769251"/>
                <a:ext cx="1362641" cy="123511"/>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32" name="Oval 65"/>
              <p:cNvSpPr>
                <a:spLocks noChangeArrowheads="1"/>
              </p:cNvSpPr>
              <p:nvPr/>
            </p:nvSpPr>
            <p:spPr bwMode="auto">
              <a:xfrm rot="21568527">
                <a:off x="2683506" y="4718777"/>
                <a:ext cx="1586530" cy="123510"/>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33" name="矩形 70"/>
              <p:cNvSpPr/>
              <p:nvPr/>
            </p:nvSpPr>
            <p:spPr>
              <a:xfrm rot="21568527">
                <a:off x="2829293" y="3175522"/>
                <a:ext cx="9983720" cy="834551"/>
              </a:xfrm>
              <a:prstGeom prst="rect">
                <a:avLst/>
              </a:prstGeom>
              <a:gradFill flip="none" rotWithShape="1">
                <a:gsLst>
                  <a:gs pos="83000">
                    <a:srgbClr val="9CFF7D"/>
                  </a:gs>
                  <a:gs pos="100000">
                    <a:srgbClr val="66FF33"/>
                  </a:gs>
                </a:gsLst>
                <a:path path="rect">
                  <a:fillToRect l="100000" t="100000"/>
                </a:path>
                <a:tileRect r="-100000" b="-100000"/>
              </a:gradFill>
              <a:ln w="25400" cap="flat" cmpd="sng" algn="ctr">
                <a:solidFill>
                  <a:srgbClr val="9CFF7D"/>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zh-CN" altLang="en-US" sz="1800" kern="0">
                  <a:solidFill>
                    <a:sysClr val="window" lastClr="FFFFFF"/>
                  </a:solidFill>
                  <a:latin typeface="Calibri"/>
                  <a:ea typeface="宋体"/>
                </a:endParaRPr>
              </a:p>
            </p:txBody>
          </p:sp>
          <p:sp>
            <p:nvSpPr>
              <p:cNvPr id="134" name="矩形 3"/>
              <p:cNvSpPr/>
              <p:nvPr/>
            </p:nvSpPr>
            <p:spPr>
              <a:xfrm rot="21568527">
                <a:off x="2904222" y="3235278"/>
                <a:ext cx="1059150" cy="880420"/>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5" name="等腰三角形 9"/>
              <p:cNvSpPr/>
              <p:nvPr/>
            </p:nvSpPr>
            <p:spPr>
              <a:xfrm rot="5368527">
                <a:off x="3876133" y="3250164"/>
                <a:ext cx="1125577" cy="955543"/>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6" name="等腰三角形 73"/>
              <p:cNvSpPr/>
              <p:nvPr/>
            </p:nvSpPr>
            <p:spPr>
              <a:xfrm rot="5368527">
                <a:off x="3909402" y="3278783"/>
                <a:ext cx="865300" cy="73783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37" name="直接连接符 74"/>
              <p:cNvCxnSpPr/>
              <p:nvPr/>
            </p:nvCxnSpPr>
            <p:spPr>
              <a:xfrm>
                <a:off x="3959901" y="3046528"/>
                <a:ext cx="6154" cy="1210325"/>
              </a:xfrm>
              <a:prstGeom prst="line">
                <a:avLst/>
              </a:prstGeom>
              <a:noFill/>
              <a:ln w="38100" cap="flat" cmpd="sng" algn="ctr">
                <a:solidFill>
                  <a:srgbClr val="00B050"/>
                </a:solidFill>
                <a:prstDash val="sysDash"/>
              </a:ln>
              <a:effectLst>
                <a:outerShdw blurRad="50800" dist="38100" dir="5400000" algn="t" rotWithShape="0">
                  <a:prstClr val="black">
                    <a:alpha val="40000"/>
                  </a:prstClr>
                </a:outerShdw>
              </a:effectLst>
            </p:spPr>
          </p:cxnSp>
          <p:sp>
            <p:nvSpPr>
              <p:cNvPr id="138" name="矩形 11"/>
              <p:cNvSpPr/>
              <p:nvPr/>
            </p:nvSpPr>
            <p:spPr>
              <a:xfrm rot="21568527">
                <a:off x="3019542" y="4252103"/>
                <a:ext cx="5280240" cy="1360449"/>
              </a:xfrm>
              <a:custGeom>
                <a:avLst/>
                <a:gdLst>
                  <a:gd name="connsiteX0" fmla="*/ 0 w 6696744"/>
                  <a:gd name="connsiteY0" fmla="*/ 0 h 1440160"/>
                  <a:gd name="connsiteX1" fmla="*/ 6696744 w 6696744"/>
                  <a:gd name="connsiteY1" fmla="*/ 0 h 1440160"/>
                  <a:gd name="connsiteX2" fmla="*/ 6696744 w 6696744"/>
                  <a:gd name="connsiteY2" fmla="*/ 1440160 h 1440160"/>
                  <a:gd name="connsiteX3" fmla="*/ 0 w 6696744"/>
                  <a:gd name="connsiteY3" fmla="*/ 1440160 h 1440160"/>
                  <a:gd name="connsiteX4" fmla="*/ 0 w 6696744"/>
                  <a:gd name="connsiteY4" fmla="*/ 0 h 1440160"/>
                  <a:gd name="connsiteX0" fmla="*/ 0 w 6696744"/>
                  <a:gd name="connsiteY0" fmla="*/ 0 h 1594539"/>
                  <a:gd name="connsiteX1" fmla="*/ 6696744 w 6696744"/>
                  <a:gd name="connsiteY1" fmla="*/ 0 h 1594539"/>
                  <a:gd name="connsiteX2" fmla="*/ 6566115 w 6696744"/>
                  <a:gd name="connsiteY2" fmla="*/ 1594539 h 1594539"/>
                  <a:gd name="connsiteX3" fmla="*/ 0 w 6696744"/>
                  <a:gd name="connsiteY3" fmla="*/ 1440160 h 1594539"/>
                  <a:gd name="connsiteX4" fmla="*/ 0 w 6696744"/>
                  <a:gd name="connsiteY4" fmla="*/ 0 h 1594539"/>
                  <a:gd name="connsiteX0" fmla="*/ 0 w 6566115"/>
                  <a:gd name="connsiteY0" fmla="*/ 11875 h 1606414"/>
                  <a:gd name="connsiteX1" fmla="*/ 6566115 w 6566115"/>
                  <a:gd name="connsiteY1" fmla="*/ 0 h 1606414"/>
                  <a:gd name="connsiteX2" fmla="*/ 6566115 w 6566115"/>
                  <a:gd name="connsiteY2" fmla="*/ 1606414 h 1606414"/>
                  <a:gd name="connsiteX3" fmla="*/ 0 w 6566115"/>
                  <a:gd name="connsiteY3" fmla="*/ 1452035 h 1606414"/>
                  <a:gd name="connsiteX4" fmla="*/ 0 w 6566115"/>
                  <a:gd name="connsiteY4" fmla="*/ 11875 h 1606414"/>
                  <a:gd name="connsiteX0" fmla="*/ 0 w 6613616"/>
                  <a:gd name="connsiteY0" fmla="*/ 11875 h 1630165"/>
                  <a:gd name="connsiteX1" fmla="*/ 6566115 w 6613616"/>
                  <a:gd name="connsiteY1" fmla="*/ 0 h 1630165"/>
                  <a:gd name="connsiteX2" fmla="*/ 6613616 w 6613616"/>
                  <a:gd name="connsiteY2" fmla="*/ 1630165 h 1630165"/>
                  <a:gd name="connsiteX3" fmla="*/ 0 w 6613616"/>
                  <a:gd name="connsiteY3" fmla="*/ 1452035 h 1630165"/>
                  <a:gd name="connsiteX4" fmla="*/ 0 w 6613616"/>
                  <a:gd name="connsiteY4" fmla="*/ 11875 h 1630165"/>
                  <a:gd name="connsiteX0" fmla="*/ 0 w 6566115"/>
                  <a:gd name="connsiteY0" fmla="*/ 11875 h 1642040"/>
                  <a:gd name="connsiteX1" fmla="*/ 6566115 w 6566115"/>
                  <a:gd name="connsiteY1" fmla="*/ 0 h 1642040"/>
                  <a:gd name="connsiteX2" fmla="*/ 6518614 w 6566115"/>
                  <a:gd name="connsiteY2" fmla="*/ 1642040 h 1642040"/>
                  <a:gd name="connsiteX3" fmla="*/ 0 w 6566115"/>
                  <a:gd name="connsiteY3" fmla="*/ 1452035 h 1642040"/>
                  <a:gd name="connsiteX4" fmla="*/ 0 w 6566115"/>
                  <a:gd name="connsiteY4" fmla="*/ 11875 h 1642040"/>
                  <a:gd name="connsiteX0" fmla="*/ 0 w 6613617"/>
                  <a:gd name="connsiteY0" fmla="*/ 11875 h 1642040"/>
                  <a:gd name="connsiteX1" fmla="*/ 6566115 w 6613617"/>
                  <a:gd name="connsiteY1" fmla="*/ 0 h 1642040"/>
                  <a:gd name="connsiteX2" fmla="*/ 6613617 w 6613617"/>
                  <a:gd name="connsiteY2" fmla="*/ 1642040 h 1642040"/>
                  <a:gd name="connsiteX3" fmla="*/ 0 w 6613617"/>
                  <a:gd name="connsiteY3" fmla="*/ 1452035 h 1642040"/>
                  <a:gd name="connsiteX4" fmla="*/ 0 w 6613617"/>
                  <a:gd name="connsiteY4" fmla="*/ 11875 h 1642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3617" h="1642040">
                    <a:moveTo>
                      <a:pt x="0" y="11875"/>
                    </a:moveTo>
                    <a:lnTo>
                      <a:pt x="6566115" y="0"/>
                    </a:lnTo>
                    <a:lnTo>
                      <a:pt x="6613617" y="1642040"/>
                    </a:lnTo>
                    <a:lnTo>
                      <a:pt x="0" y="1452035"/>
                    </a:lnTo>
                    <a:lnTo>
                      <a:pt x="0" y="11875"/>
                    </a:lnTo>
                    <a:close/>
                  </a:path>
                </a:pathLst>
              </a:custGeom>
              <a:solidFill>
                <a:srgbClr val="904E1C">
                  <a:alpha val="43137"/>
                </a:srgbClr>
              </a:solidFill>
              <a:ln w="25400" cap="flat" cmpd="sng" algn="ctr">
                <a:noFill/>
                <a:prstDash val="solid"/>
              </a:ln>
              <a:effectLst>
                <a:softEdge rad="1270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9" name="Oval 65"/>
              <p:cNvSpPr>
                <a:spLocks noChangeArrowheads="1"/>
              </p:cNvSpPr>
              <p:nvPr/>
            </p:nvSpPr>
            <p:spPr bwMode="auto">
              <a:xfrm rot="5368527" flipV="1">
                <a:off x="2247880" y="5562994"/>
                <a:ext cx="1362641" cy="50683"/>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40" name="Oval 65"/>
              <p:cNvSpPr>
                <a:spLocks noChangeArrowheads="1"/>
              </p:cNvSpPr>
              <p:nvPr/>
            </p:nvSpPr>
            <p:spPr bwMode="auto">
              <a:xfrm rot="21568527">
                <a:off x="2683506" y="6131883"/>
                <a:ext cx="1586530" cy="123510"/>
              </a:xfrm>
              <a:prstGeom prst="ellipse">
                <a:avLst/>
              </a:prstGeom>
              <a:gradFill rotWithShape="1">
                <a:gsLst>
                  <a:gs pos="0">
                    <a:sysClr val="windowText" lastClr="000000">
                      <a:lumMod val="65000"/>
                      <a:lumOff val="35000"/>
                    </a:sysClr>
                  </a:gs>
                  <a:gs pos="100000">
                    <a:srgbClr val="EEECE1">
                      <a:alpha val="0"/>
                    </a:srgbClr>
                  </a:gs>
                </a:gsLst>
                <a:path path="shape">
                  <a:fillToRect l="50000" t="50000" r="50000" b="50000"/>
                </a:path>
              </a:gradFill>
              <a:ln w="9525">
                <a:no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Arial" pitchFamily="34" charset="0"/>
                  <a:ea typeface="宋体"/>
                  <a:cs typeface="+mn-cs"/>
                </a:endParaRPr>
              </a:p>
            </p:txBody>
          </p:sp>
          <p:sp>
            <p:nvSpPr>
              <p:cNvPr id="141" name="矩形 78"/>
              <p:cNvSpPr/>
              <p:nvPr/>
            </p:nvSpPr>
            <p:spPr>
              <a:xfrm rot="21568527">
                <a:off x="2852426" y="4369150"/>
                <a:ext cx="9962787" cy="834039"/>
              </a:xfrm>
              <a:prstGeom prst="rect">
                <a:avLst/>
              </a:prstGeom>
              <a:gradFill flip="none" rotWithShape="1">
                <a:gsLst>
                  <a:gs pos="100000">
                    <a:srgbClr val="FF47FF"/>
                  </a:gs>
                  <a:gs pos="80000">
                    <a:srgbClr val="FF99FF"/>
                  </a:gs>
                </a:gsLst>
                <a:path path="rect">
                  <a:fillToRect l="100000" t="100000"/>
                </a:path>
                <a:tileRect r="-100000" b="-100000"/>
              </a:gradFill>
              <a:ln w="25400" cap="flat" cmpd="sng" algn="ctr">
                <a:solidFill>
                  <a:srgbClr val="FF99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2" name="矩形 3"/>
              <p:cNvSpPr/>
              <p:nvPr/>
            </p:nvSpPr>
            <p:spPr>
              <a:xfrm rot="21568527">
                <a:off x="2924071" y="4429110"/>
                <a:ext cx="1023365" cy="879883"/>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3" name="等腰三角形 9"/>
              <p:cNvSpPr/>
              <p:nvPr/>
            </p:nvSpPr>
            <p:spPr>
              <a:xfrm rot="5368527">
                <a:off x="3876133" y="4465706"/>
                <a:ext cx="1125577" cy="955543"/>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4" name="等腰三角形 81"/>
              <p:cNvSpPr/>
              <p:nvPr/>
            </p:nvSpPr>
            <p:spPr>
              <a:xfrm rot="5368527">
                <a:off x="3909666" y="4483517"/>
                <a:ext cx="864771" cy="715552"/>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45" name="直接连接符 82"/>
              <p:cNvCxnSpPr/>
              <p:nvPr/>
            </p:nvCxnSpPr>
            <p:spPr>
              <a:xfrm>
                <a:off x="3959901" y="4151913"/>
                <a:ext cx="22264" cy="1328148"/>
              </a:xfrm>
              <a:prstGeom prst="line">
                <a:avLst/>
              </a:prstGeom>
              <a:noFill/>
              <a:ln w="38100" cap="flat" cmpd="sng" algn="ctr">
                <a:solidFill>
                  <a:srgbClr val="BD2D9E"/>
                </a:solidFill>
                <a:prstDash val="sysDash"/>
              </a:ln>
              <a:effectLst>
                <a:outerShdw blurRad="50800" dist="38100" dir="5400000" algn="t" rotWithShape="0">
                  <a:prstClr val="black">
                    <a:alpha val="40000"/>
                  </a:prstClr>
                </a:outerShdw>
              </a:effectLst>
            </p:spPr>
          </p:cxnSp>
        </p:grpSp>
        <p:sp>
          <p:nvSpPr>
            <p:cNvPr id="103" name="TextBox 102"/>
            <p:cNvSpPr txBox="1"/>
            <p:nvPr/>
          </p:nvSpPr>
          <p:spPr>
            <a:xfrm>
              <a:off x="4328716" y="2073296"/>
              <a:ext cx="2920287"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Развитие общего образования</a:t>
              </a:r>
            </a:p>
          </p:txBody>
        </p:sp>
        <p:sp>
          <p:nvSpPr>
            <p:cNvPr id="104" name="TextBox 103"/>
            <p:cNvSpPr txBox="1"/>
            <p:nvPr/>
          </p:nvSpPr>
          <p:spPr>
            <a:xfrm>
              <a:off x="2638235" y="2641733"/>
              <a:ext cx="6535174" cy="307777"/>
            </a:xfrm>
            <a:prstGeom prst="rect">
              <a:avLst/>
            </a:prstGeom>
            <a:noFill/>
          </p:spPr>
          <p:txBody>
            <a:bodyPr wrap="square" rtlCol="0">
              <a:spAutoFit/>
            </a:bodyPr>
            <a:lstStyle/>
            <a:p>
              <a:pPr algn="ctr"/>
              <a:r>
                <a:rPr lang="ru-RU" sz="1400" b="1" i="1" dirty="0">
                  <a:latin typeface="Times New Roman" pitchFamily="18" charset="0"/>
                  <a:cs typeface="Times New Roman" pitchFamily="18" charset="0"/>
                </a:rPr>
                <a:t>Развитие дополнительного образования и воспитания детей и молодежи</a:t>
              </a:r>
            </a:p>
          </p:txBody>
        </p:sp>
        <p:sp>
          <p:nvSpPr>
            <p:cNvPr id="105" name="TextBox 24"/>
            <p:cNvSpPr txBox="1">
              <a:spLocks noChangeArrowheads="1"/>
            </p:cNvSpPr>
            <p:nvPr/>
          </p:nvSpPr>
          <p:spPr bwMode="auto">
            <a:xfrm>
              <a:off x="3484653" y="3183686"/>
              <a:ext cx="5118795"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500" b="1" i="1" dirty="0">
                  <a:latin typeface="Times New Roman" pitchFamily="18" charset="0"/>
                  <a:cs typeface="Times New Roman" pitchFamily="18" charset="0"/>
                </a:rPr>
                <a:t>Патриотическое воспитание обучающихся</a:t>
              </a:r>
            </a:p>
          </p:txBody>
        </p:sp>
        <p:sp>
          <p:nvSpPr>
            <p:cNvPr id="106" name="TextBox 26"/>
            <p:cNvSpPr txBox="1">
              <a:spLocks noChangeArrowheads="1"/>
            </p:cNvSpPr>
            <p:nvPr/>
          </p:nvSpPr>
          <p:spPr bwMode="auto">
            <a:xfrm>
              <a:off x="4027227" y="3756581"/>
              <a:ext cx="4043317"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i="1" dirty="0">
                  <a:latin typeface="Times New Roman" pitchFamily="18" charset="0"/>
                  <a:cs typeface="Times New Roman" pitchFamily="18" charset="0"/>
                </a:rPr>
                <a:t>Ресурсное обеспечение сферы образования</a:t>
              </a:r>
            </a:p>
          </p:txBody>
        </p:sp>
        <p:sp>
          <p:nvSpPr>
            <p:cNvPr id="107" name="TextBox 4"/>
            <p:cNvSpPr txBox="1">
              <a:spLocks noChangeArrowheads="1"/>
            </p:cNvSpPr>
            <p:nvPr/>
          </p:nvSpPr>
          <p:spPr bwMode="auto">
            <a:xfrm>
              <a:off x="3687593" y="4259870"/>
              <a:ext cx="465988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sz="1500" b="1" i="1" dirty="0">
                  <a:latin typeface="Times New Roman" pitchFamily="18" charset="0"/>
                  <a:cs typeface="Times New Roman" pitchFamily="18" charset="0"/>
                </a:rPr>
                <a:t>Обеспечение реализации муниципальной программы</a:t>
              </a:r>
            </a:p>
          </p:txBody>
        </p:sp>
        <p:sp>
          <p:nvSpPr>
            <p:cNvPr id="108" name="矩形 3"/>
            <p:cNvSpPr/>
            <p:nvPr/>
          </p:nvSpPr>
          <p:spPr>
            <a:xfrm rot="21568527">
              <a:off x="127310" y="4253454"/>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等腰三角形 9"/>
            <p:cNvSpPr/>
            <p:nvPr/>
          </p:nvSpPr>
          <p:spPr>
            <a:xfrm rot="5368527">
              <a:off x="1221196" y="4071626"/>
              <a:ext cx="545215" cy="861962"/>
            </a:xfrm>
            <a:custGeom>
              <a:avLst/>
              <a:gdLst>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 name="connsiteX0" fmla="*/ 0 w 1427529"/>
                <a:gd name="connsiteY0" fmla="*/ 1211882 h 1211882"/>
                <a:gd name="connsiteX1" fmla="*/ 713765 w 1427529"/>
                <a:gd name="connsiteY1" fmla="*/ 0 h 1211882"/>
                <a:gd name="connsiteX2" fmla="*/ 1427529 w 1427529"/>
                <a:gd name="connsiteY2" fmla="*/ 1211882 h 1211882"/>
                <a:gd name="connsiteX3" fmla="*/ 0 w 1427529"/>
                <a:gd name="connsiteY3" fmla="*/ 1211882 h 1211882"/>
              </a:gdLst>
              <a:ahLst/>
              <a:cxnLst>
                <a:cxn ang="0">
                  <a:pos x="connsiteX0" y="connsiteY0"/>
                </a:cxn>
                <a:cxn ang="0">
                  <a:pos x="connsiteX1" y="connsiteY1"/>
                </a:cxn>
                <a:cxn ang="0">
                  <a:pos x="connsiteX2" y="connsiteY2"/>
                </a:cxn>
                <a:cxn ang="0">
                  <a:pos x="connsiteX3" y="connsiteY3"/>
                </a:cxn>
              </a:cxnLst>
              <a:rect l="l" t="t" r="r" b="b"/>
              <a:pathLst>
                <a:path w="1427529" h="1211882">
                  <a:moveTo>
                    <a:pt x="0" y="1211882"/>
                  </a:moveTo>
                  <a:cubicBezTo>
                    <a:pt x="237925" y="677292"/>
                    <a:pt x="214596" y="807722"/>
                    <a:pt x="713765" y="0"/>
                  </a:cubicBezTo>
                  <a:cubicBezTo>
                    <a:pt x="1212949" y="855223"/>
                    <a:pt x="1296489" y="712918"/>
                    <a:pt x="1427529" y="1211882"/>
                  </a:cubicBezTo>
                  <a:lnTo>
                    <a:pt x="0" y="1211882"/>
                  </a:lnTo>
                  <a:close/>
                </a:path>
              </a:pathLst>
            </a:custGeom>
            <a:solidFill>
              <a:srgbClr val="904E1C"/>
            </a:solidFill>
            <a:ln w="25400" cap="flat" cmpd="sng" algn="ctr">
              <a:noFill/>
              <a:prstDash val="solid"/>
            </a:ln>
            <a:effectLst>
              <a:softEdge rad="635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2" name="等腰三角形 81"/>
            <p:cNvSpPr/>
            <p:nvPr/>
          </p:nvSpPr>
          <p:spPr>
            <a:xfrm rot="5368527">
              <a:off x="1196979" y="4130373"/>
              <a:ext cx="418884" cy="64547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13" name="直接连接符 82"/>
            <p:cNvCxnSpPr>
              <a:endCxn id="112" idx="4"/>
            </p:cNvCxnSpPr>
            <p:nvPr/>
          </p:nvCxnSpPr>
          <p:spPr>
            <a:xfrm>
              <a:off x="1061696" y="4119183"/>
              <a:ext cx="23919" cy="546315"/>
            </a:xfrm>
            <a:prstGeom prst="line">
              <a:avLst/>
            </a:prstGeom>
            <a:noFill/>
            <a:ln w="38100" cap="flat" cmpd="sng" algn="ctr">
              <a:solidFill>
                <a:srgbClr val="3333FF"/>
              </a:solidFill>
              <a:prstDash val="sysDash"/>
            </a:ln>
            <a:effectLst>
              <a:outerShdw blurRad="50800" dist="38100" dir="5400000" algn="t" rotWithShape="0">
                <a:prstClr val="black">
                  <a:alpha val="40000"/>
                </a:prstClr>
              </a:outerShdw>
            </a:effectLst>
          </p:spPr>
        </p:cxnSp>
        <p:sp>
          <p:nvSpPr>
            <p:cNvPr id="96" name="TextBox 95"/>
            <p:cNvSpPr txBox="1"/>
            <p:nvPr/>
          </p:nvSpPr>
          <p:spPr>
            <a:xfrm>
              <a:off x="206976" y="2120515"/>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97" name="TextBox 96"/>
            <p:cNvSpPr txBox="1"/>
            <p:nvPr/>
          </p:nvSpPr>
          <p:spPr>
            <a:xfrm>
              <a:off x="211720" y="2665821"/>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98" name="TextBox 97"/>
            <p:cNvSpPr txBox="1"/>
            <p:nvPr/>
          </p:nvSpPr>
          <p:spPr>
            <a:xfrm>
              <a:off x="252533" y="3200802"/>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99" name="TextBox 98"/>
            <p:cNvSpPr txBox="1"/>
            <p:nvPr/>
          </p:nvSpPr>
          <p:spPr>
            <a:xfrm>
              <a:off x="266067" y="3804752"/>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100" name="TextBox 99"/>
            <p:cNvSpPr txBox="1"/>
            <p:nvPr/>
          </p:nvSpPr>
          <p:spPr>
            <a:xfrm>
              <a:off x="237070" y="4329816"/>
              <a:ext cx="184731" cy="369332"/>
            </a:xfrm>
            <a:prstGeom prst="rect">
              <a:avLst/>
            </a:prstGeom>
            <a:noFill/>
          </p:spPr>
          <p:txBody>
            <a:bodyPr wrap="none" rtlCol="0">
              <a:spAutoFit/>
            </a:bodyPr>
            <a:lstStyle/>
            <a:p>
              <a:endParaRPr lang="ru-RU" b="1" dirty="0">
                <a:latin typeface="Times New Roman" pitchFamily="18" charset="0"/>
                <a:cs typeface="Times New Roman" pitchFamily="18" charset="0"/>
              </a:endParaRPr>
            </a:p>
          </p:txBody>
        </p:sp>
        <p:sp>
          <p:nvSpPr>
            <p:cNvPr id="146" name="矩形 3"/>
            <p:cNvSpPr/>
            <p:nvPr/>
          </p:nvSpPr>
          <p:spPr>
            <a:xfrm rot="21568527">
              <a:off x="1093391" y="2089777"/>
              <a:ext cx="959326" cy="392868"/>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7" name="等腰三角形 57"/>
            <p:cNvSpPr/>
            <p:nvPr/>
          </p:nvSpPr>
          <p:spPr>
            <a:xfrm rot="5368527">
              <a:off x="2201086" y="1939835"/>
              <a:ext cx="386118" cy="66580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48" name="直接连接符 58"/>
            <p:cNvCxnSpPr/>
            <p:nvPr/>
          </p:nvCxnSpPr>
          <p:spPr>
            <a:xfrm>
              <a:off x="2030620" y="2087273"/>
              <a:ext cx="24165" cy="627504"/>
            </a:xfrm>
            <a:prstGeom prst="line">
              <a:avLst/>
            </a:prstGeom>
            <a:noFill/>
            <a:ln w="38100" cap="flat" cmpd="sng" algn="ctr">
              <a:solidFill>
                <a:srgbClr val="F9972B"/>
              </a:solidFill>
              <a:prstDash val="sysDash"/>
            </a:ln>
            <a:effectLst>
              <a:outerShdw blurRad="50800" dist="38100" dir="5400000" algn="t" rotWithShape="0">
                <a:prstClr val="black">
                  <a:alpha val="40000"/>
                </a:prstClr>
              </a:outerShdw>
            </a:effectLst>
          </p:spPr>
        </p:cxnSp>
        <p:sp>
          <p:nvSpPr>
            <p:cNvPr id="149" name="TextBox 148"/>
            <p:cNvSpPr txBox="1"/>
            <p:nvPr/>
          </p:nvSpPr>
          <p:spPr>
            <a:xfrm>
              <a:off x="1188750" y="2131362"/>
              <a:ext cx="646331"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388,2</a:t>
              </a:r>
            </a:p>
          </p:txBody>
        </p:sp>
        <p:sp>
          <p:nvSpPr>
            <p:cNvPr id="153" name="矩形 3"/>
            <p:cNvSpPr/>
            <p:nvPr/>
          </p:nvSpPr>
          <p:spPr>
            <a:xfrm rot="21568527">
              <a:off x="1094939" y="2601423"/>
              <a:ext cx="963648" cy="461438"/>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4" name="等腰三角形 65"/>
            <p:cNvSpPr/>
            <p:nvPr/>
          </p:nvSpPr>
          <p:spPr>
            <a:xfrm rot="5368527">
              <a:off x="2173278" y="2496394"/>
              <a:ext cx="453512" cy="66578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55" name="直接连接符 66"/>
            <p:cNvCxnSpPr/>
            <p:nvPr/>
          </p:nvCxnSpPr>
          <p:spPr>
            <a:xfrm>
              <a:off x="2050565" y="2528308"/>
              <a:ext cx="8965" cy="530216"/>
            </a:xfrm>
            <a:prstGeom prst="line">
              <a:avLst/>
            </a:prstGeom>
            <a:noFill/>
            <a:ln w="38100" cap="flat" cmpd="sng" algn="ctr">
              <a:solidFill>
                <a:srgbClr val="00B0F0"/>
              </a:solidFill>
              <a:prstDash val="sysDash"/>
            </a:ln>
            <a:effectLst>
              <a:outerShdw blurRad="50800" dist="38100" dir="5400000" algn="t" rotWithShape="0">
                <a:prstClr val="black">
                  <a:alpha val="40000"/>
                </a:prstClr>
              </a:outerShdw>
            </a:effectLst>
          </p:spPr>
        </p:cxnSp>
        <p:sp>
          <p:nvSpPr>
            <p:cNvPr id="156" name="TextBox 155"/>
            <p:cNvSpPr txBox="1"/>
            <p:nvPr/>
          </p:nvSpPr>
          <p:spPr>
            <a:xfrm>
              <a:off x="1294988" y="2679833"/>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22,4</a:t>
              </a:r>
            </a:p>
          </p:txBody>
        </p:sp>
        <p:sp>
          <p:nvSpPr>
            <p:cNvPr id="157" name="矩形 3"/>
            <p:cNvSpPr/>
            <p:nvPr/>
          </p:nvSpPr>
          <p:spPr>
            <a:xfrm rot="21568527">
              <a:off x="1098274" y="3175426"/>
              <a:ext cx="955422" cy="42646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8" name="等腰三角形 73"/>
            <p:cNvSpPr/>
            <p:nvPr/>
          </p:nvSpPr>
          <p:spPr>
            <a:xfrm rot="5368527">
              <a:off x="2185720" y="3053043"/>
              <a:ext cx="419140" cy="665578"/>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59" name="直接连接符 74"/>
            <p:cNvCxnSpPr/>
            <p:nvPr/>
          </p:nvCxnSpPr>
          <p:spPr>
            <a:xfrm>
              <a:off x="2050565" y="3094631"/>
              <a:ext cx="5551" cy="586266"/>
            </a:xfrm>
            <a:prstGeom prst="line">
              <a:avLst/>
            </a:prstGeom>
            <a:noFill/>
            <a:ln w="38100" cap="flat" cmpd="sng" algn="ctr">
              <a:solidFill>
                <a:srgbClr val="00B050"/>
              </a:solidFill>
              <a:prstDash val="sysDash"/>
            </a:ln>
            <a:effectLst>
              <a:outerShdw blurRad="50800" dist="38100" dir="5400000" algn="t" rotWithShape="0">
                <a:prstClr val="black">
                  <a:alpha val="40000"/>
                </a:prstClr>
              </a:outerShdw>
            </a:effectLst>
          </p:spPr>
        </p:cxnSp>
        <p:sp>
          <p:nvSpPr>
            <p:cNvPr id="160" name="TextBox 159"/>
            <p:cNvSpPr txBox="1"/>
            <p:nvPr/>
          </p:nvSpPr>
          <p:spPr>
            <a:xfrm>
              <a:off x="1298105" y="3212757"/>
              <a:ext cx="441146"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1,5</a:t>
              </a:r>
            </a:p>
          </p:txBody>
        </p:sp>
        <p:sp>
          <p:nvSpPr>
            <p:cNvPr id="161" name="矩形 3"/>
            <p:cNvSpPr/>
            <p:nvPr/>
          </p:nvSpPr>
          <p:spPr>
            <a:xfrm rot="21568527">
              <a:off x="1105546" y="3743070"/>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2" name="等腰三角形 81"/>
            <p:cNvSpPr/>
            <p:nvPr/>
          </p:nvSpPr>
          <p:spPr>
            <a:xfrm rot="5368527">
              <a:off x="2175215" y="3619989"/>
              <a:ext cx="418884" cy="64547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63" name="直接连接符 82"/>
            <p:cNvCxnSpPr/>
            <p:nvPr/>
          </p:nvCxnSpPr>
          <p:spPr>
            <a:xfrm>
              <a:off x="2039932" y="3608799"/>
              <a:ext cx="20084" cy="643338"/>
            </a:xfrm>
            <a:prstGeom prst="line">
              <a:avLst/>
            </a:prstGeom>
            <a:noFill/>
            <a:ln w="38100" cap="flat" cmpd="sng" algn="ctr">
              <a:solidFill>
                <a:srgbClr val="BD2D9E"/>
              </a:solidFill>
              <a:prstDash val="sysDash"/>
            </a:ln>
            <a:effectLst>
              <a:outerShdw blurRad="50800" dist="38100" dir="5400000" algn="t" rotWithShape="0">
                <a:prstClr val="black">
                  <a:alpha val="40000"/>
                </a:prstClr>
              </a:outerShdw>
            </a:effectLst>
          </p:spPr>
        </p:cxnSp>
        <p:sp>
          <p:nvSpPr>
            <p:cNvPr id="164" name="TextBox 163"/>
            <p:cNvSpPr txBox="1"/>
            <p:nvPr/>
          </p:nvSpPr>
          <p:spPr>
            <a:xfrm>
              <a:off x="1258474" y="3795441"/>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34,7</a:t>
              </a:r>
            </a:p>
          </p:txBody>
        </p:sp>
        <p:sp>
          <p:nvSpPr>
            <p:cNvPr id="165" name="矩形 3"/>
            <p:cNvSpPr/>
            <p:nvPr/>
          </p:nvSpPr>
          <p:spPr>
            <a:xfrm rot="21568527">
              <a:off x="1109084" y="4267625"/>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6" name="等腰三角形 81"/>
            <p:cNvSpPr/>
            <p:nvPr/>
          </p:nvSpPr>
          <p:spPr>
            <a:xfrm rot="5368527">
              <a:off x="2178753" y="4155177"/>
              <a:ext cx="418884" cy="64547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67" name="直接连接符 82"/>
            <p:cNvCxnSpPr>
              <a:endCxn id="166" idx="4"/>
            </p:cNvCxnSpPr>
            <p:nvPr/>
          </p:nvCxnSpPr>
          <p:spPr>
            <a:xfrm>
              <a:off x="2043470" y="4143987"/>
              <a:ext cx="23919" cy="546315"/>
            </a:xfrm>
            <a:prstGeom prst="line">
              <a:avLst/>
            </a:prstGeom>
            <a:noFill/>
            <a:ln w="38100" cap="flat" cmpd="sng" algn="ctr">
              <a:solidFill>
                <a:srgbClr val="3333FF"/>
              </a:solidFill>
              <a:prstDash val="sysDash"/>
            </a:ln>
            <a:effectLst>
              <a:outerShdw blurRad="50800" dist="38100" dir="5400000" algn="t" rotWithShape="0">
                <a:prstClr val="black">
                  <a:alpha val="40000"/>
                </a:prstClr>
              </a:outerShdw>
            </a:effectLst>
          </p:spPr>
        </p:cxnSp>
        <p:sp>
          <p:nvSpPr>
            <p:cNvPr id="168" name="TextBox 167"/>
            <p:cNvSpPr txBox="1"/>
            <p:nvPr/>
          </p:nvSpPr>
          <p:spPr>
            <a:xfrm>
              <a:off x="1250743" y="4328922"/>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62,4</a:t>
              </a:r>
            </a:p>
          </p:txBody>
        </p:sp>
        <p:sp>
          <p:nvSpPr>
            <p:cNvPr id="169" name="矩形 78"/>
            <p:cNvSpPr/>
            <p:nvPr/>
          </p:nvSpPr>
          <p:spPr>
            <a:xfrm rot="21568527">
              <a:off x="87083" y="4727506"/>
              <a:ext cx="8944951" cy="403998"/>
            </a:xfrm>
            <a:prstGeom prst="rect">
              <a:avLst/>
            </a:prstGeom>
            <a:gradFill flip="none" rotWithShape="1">
              <a:gsLst>
                <a:gs pos="100000">
                  <a:srgbClr val="FFFF00"/>
                </a:gs>
                <a:gs pos="80000">
                  <a:srgbClr val="FFFF9F"/>
                </a:gs>
              </a:gsLst>
              <a:path path="rect">
                <a:fillToRect l="100000" t="100000"/>
              </a:path>
              <a:tileRect r="-100000" b="-100000"/>
            </a:gradFill>
            <a:ln w="25400" cap="flat" cmpd="sng" algn="ctr">
              <a:solidFill>
                <a:srgbClr val="FFFF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0" name="矩形 3"/>
            <p:cNvSpPr/>
            <p:nvPr/>
          </p:nvSpPr>
          <p:spPr>
            <a:xfrm rot="21568527">
              <a:off x="130848" y="4756743"/>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1" name="直接连接符 82"/>
            <p:cNvCxnSpPr/>
            <p:nvPr/>
          </p:nvCxnSpPr>
          <p:spPr>
            <a:xfrm>
              <a:off x="1075867" y="4622472"/>
              <a:ext cx="23919" cy="546315"/>
            </a:xfrm>
            <a:prstGeom prst="line">
              <a:avLst/>
            </a:prstGeom>
            <a:noFill/>
            <a:ln w="38100" cap="flat" cmpd="sng" algn="ctr">
              <a:solidFill>
                <a:srgbClr val="FFFF00"/>
              </a:solidFill>
              <a:prstDash val="sysDash"/>
            </a:ln>
            <a:effectLst>
              <a:outerShdw blurRad="50800" dist="38100" dir="5400000" algn="t" rotWithShape="0">
                <a:prstClr val="black">
                  <a:alpha val="40000"/>
                </a:prstClr>
              </a:outerShdw>
            </a:effectLst>
          </p:spPr>
        </p:cxnSp>
        <p:sp>
          <p:nvSpPr>
            <p:cNvPr id="172" name="矩形 3"/>
            <p:cNvSpPr/>
            <p:nvPr/>
          </p:nvSpPr>
          <p:spPr>
            <a:xfrm rot="21568527">
              <a:off x="1123255" y="4760281"/>
              <a:ext cx="923142" cy="426204"/>
            </a:xfrm>
            <a:custGeom>
              <a:avLst/>
              <a:gdLst>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440160"/>
                <a:gd name="connsiteX1" fmla="*/ 1440160 w 1440160"/>
                <a:gd name="connsiteY1" fmla="*/ 0 h 1440160"/>
                <a:gd name="connsiteX2" fmla="*/ 1440160 w 1440160"/>
                <a:gd name="connsiteY2" fmla="*/ 1440160 h 1440160"/>
                <a:gd name="connsiteX3" fmla="*/ 0 w 1440160"/>
                <a:gd name="connsiteY3" fmla="*/ 1440160 h 1440160"/>
                <a:gd name="connsiteX4" fmla="*/ 0 w 1440160"/>
                <a:gd name="connsiteY4" fmla="*/ 0 h 1440160"/>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 name="connsiteX0" fmla="*/ 0 w 1440160"/>
                <a:gd name="connsiteY0" fmla="*/ 0 h 1519328"/>
                <a:gd name="connsiteX1" fmla="*/ 1440160 w 1440160"/>
                <a:gd name="connsiteY1" fmla="*/ 0 h 1519328"/>
                <a:gd name="connsiteX2" fmla="*/ 1440160 w 1440160"/>
                <a:gd name="connsiteY2" fmla="*/ 1440160 h 1519328"/>
                <a:gd name="connsiteX3" fmla="*/ 0 w 1440160"/>
                <a:gd name="connsiteY3" fmla="*/ 1440160 h 1519328"/>
                <a:gd name="connsiteX4" fmla="*/ 0 w 1440160"/>
                <a:gd name="connsiteY4" fmla="*/ 0 h 1519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160" h="1519328">
                  <a:moveTo>
                    <a:pt x="0" y="0"/>
                  </a:moveTo>
                  <a:cubicBezTo>
                    <a:pt x="480053" y="0"/>
                    <a:pt x="805729" y="130628"/>
                    <a:pt x="1440160" y="0"/>
                  </a:cubicBezTo>
                  <a:lnTo>
                    <a:pt x="1440160" y="1440160"/>
                  </a:lnTo>
                  <a:cubicBezTo>
                    <a:pt x="675099" y="1618290"/>
                    <a:pt x="480053" y="1440160"/>
                    <a:pt x="0" y="1440160"/>
                  </a:cubicBezTo>
                  <a:lnTo>
                    <a:pt x="0" y="0"/>
                  </a:lnTo>
                  <a:close/>
                </a:path>
              </a:pathLst>
            </a:custGeom>
            <a:gradFill flip="none" rotWithShape="1">
              <a:gsLst>
                <a:gs pos="0">
                  <a:sysClr val="window" lastClr="FFFFFF">
                    <a:lumMod val="85000"/>
                  </a:sysClr>
                </a:gs>
                <a:gs pos="100000">
                  <a:sysClr val="window" lastClr="FFFFFF">
                    <a:shade val="67500"/>
                    <a:satMod val="115000"/>
                  </a:sysClr>
                </a:gs>
                <a:gs pos="81000">
                  <a:srgbClr val="F8F8F8"/>
                </a:gs>
                <a:gs pos="28000">
                  <a:sysClr val="window" lastClr="FFFFFF">
                    <a:shade val="100000"/>
                    <a:satMod val="115000"/>
                  </a:sysClr>
                </a:gs>
              </a:gsLst>
              <a:lin ang="0" scaled="1"/>
              <a:tileRect/>
            </a:gradFill>
            <a:ln w="25400" cap="flat" cmpd="sng" algn="ctr">
              <a:solidFill>
                <a:sysClr val="window" lastClr="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3" name="等腰三角形 81"/>
            <p:cNvSpPr/>
            <p:nvPr/>
          </p:nvSpPr>
          <p:spPr>
            <a:xfrm rot="5368527">
              <a:off x="2182291" y="4658466"/>
              <a:ext cx="418884" cy="645474"/>
            </a:xfrm>
            <a:prstGeom prst="triangl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4" name="直接连接符 82"/>
            <p:cNvCxnSpPr/>
            <p:nvPr/>
          </p:nvCxnSpPr>
          <p:spPr>
            <a:xfrm>
              <a:off x="2057641" y="4647276"/>
              <a:ext cx="23919" cy="546315"/>
            </a:xfrm>
            <a:prstGeom prst="line">
              <a:avLst/>
            </a:prstGeom>
            <a:noFill/>
            <a:ln w="38100" cap="flat" cmpd="sng" algn="ctr">
              <a:solidFill>
                <a:srgbClr val="FFFF00"/>
              </a:solidFill>
              <a:prstDash val="sysDash"/>
            </a:ln>
            <a:effectLst>
              <a:outerShdw blurRad="50800" dist="38100" dir="5400000" algn="t" rotWithShape="0">
                <a:prstClr val="black">
                  <a:alpha val="40000"/>
                </a:prstClr>
              </a:outerShdw>
            </a:effectLst>
          </p:spPr>
        </p:cxnSp>
        <p:sp>
          <p:nvSpPr>
            <p:cNvPr id="175" name="TextBox 174"/>
            <p:cNvSpPr txBox="1"/>
            <p:nvPr/>
          </p:nvSpPr>
          <p:spPr>
            <a:xfrm>
              <a:off x="1190483" y="4812053"/>
              <a:ext cx="704039" cy="369332"/>
            </a:xfrm>
            <a:prstGeom prst="rect">
              <a:avLst/>
            </a:prstGeom>
            <a:noFill/>
          </p:spPr>
          <p:txBody>
            <a:bodyPr wrap="none" rtlCol="0">
              <a:spAutoFit/>
            </a:bodyPr>
            <a:lstStyle/>
            <a:p>
              <a:r>
                <a:rPr lang="ru-RU" b="1" i="1" dirty="0">
                  <a:latin typeface="Times New Roman" pitchFamily="18" charset="0"/>
                  <a:cs typeface="Times New Roman" pitchFamily="18" charset="0"/>
                </a:rPr>
                <a:t>509,2</a:t>
              </a:r>
            </a:p>
          </p:txBody>
        </p:sp>
        <p:sp>
          <p:nvSpPr>
            <p:cNvPr id="176" name="TextBox 4"/>
            <p:cNvSpPr txBox="1">
              <a:spLocks noChangeArrowheads="1"/>
            </p:cNvSpPr>
            <p:nvPr/>
          </p:nvSpPr>
          <p:spPr bwMode="auto">
            <a:xfrm>
              <a:off x="4147783" y="4747618"/>
              <a:ext cx="39703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latin typeface="Times New Roman" pitchFamily="18" charset="0"/>
                  <a:cs typeface="Times New Roman" pitchFamily="18" charset="0"/>
                </a:rPr>
                <a:t>Всего расходов по программе</a:t>
              </a:r>
            </a:p>
          </p:txBody>
        </p:sp>
      </p:grpSp>
      <p:sp>
        <p:nvSpPr>
          <p:cNvPr id="3" name="TextBox 2">
            <a:extLst>
              <a:ext uri="{FF2B5EF4-FFF2-40B4-BE49-F238E27FC236}">
                <a16:creationId xmlns:a16="http://schemas.microsoft.com/office/drawing/2014/main" id="{E62DFF6F-8533-7746-90E2-543AA56F3026}"/>
              </a:ext>
            </a:extLst>
          </p:cNvPr>
          <p:cNvSpPr txBox="1"/>
          <p:nvPr/>
        </p:nvSpPr>
        <p:spPr>
          <a:xfrm>
            <a:off x="300658" y="1863572"/>
            <a:ext cx="646331"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375,3</a:t>
            </a:r>
          </a:p>
        </p:txBody>
      </p:sp>
      <p:sp>
        <p:nvSpPr>
          <p:cNvPr id="7" name="TextBox 6">
            <a:extLst>
              <a:ext uri="{FF2B5EF4-FFF2-40B4-BE49-F238E27FC236}">
                <a16:creationId xmlns:a16="http://schemas.microsoft.com/office/drawing/2014/main" id="{07B96239-6900-01D4-3711-188C3A3ACE04}"/>
              </a:ext>
            </a:extLst>
          </p:cNvPr>
          <p:cNvSpPr txBox="1"/>
          <p:nvPr/>
        </p:nvSpPr>
        <p:spPr>
          <a:xfrm>
            <a:off x="358567" y="2408878"/>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19,4</a:t>
            </a:r>
          </a:p>
        </p:txBody>
      </p:sp>
      <p:sp>
        <p:nvSpPr>
          <p:cNvPr id="9" name="TextBox 8">
            <a:extLst>
              <a:ext uri="{FF2B5EF4-FFF2-40B4-BE49-F238E27FC236}">
                <a16:creationId xmlns:a16="http://schemas.microsoft.com/office/drawing/2014/main" id="{B98111BC-3313-8406-115B-95959E4D5F81}"/>
              </a:ext>
            </a:extLst>
          </p:cNvPr>
          <p:cNvSpPr txBox="1"/>
          <p:nvPr/>
        </p:nvSpPr>
        <p:spPr>
          <a:xfrm>
            <a:off x="410013" y="2954492"/>
            <a:ext cx="441146"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1,5</a:t>
            </a:r>
          </a:p>
        </p:txBody>
      </p:sp>
      <p:sp>
        <p:nvSpPr>
          <p:cNvPr id="11" name="TextBox 10">
            <a:extLst>
              <a:ext uri="{FF2B5EF4-FFF2-40B4-BE49-F238E27FC236}">
                <a16:creationId xmlns:a16="http://schemas.microsoft.com/office/drawing/2014/main" id="{223302B5-29F7-2341-B0AC-7A0013450491}"/>
              </a:ext>
            </a:extLst>
          </p:cNvPr>
          <p:cNvSpPr txBox="1"/>
          <p:nvPr/>
        </p:nvSpPr>
        <p:spPr>
          <a:xfrm>
            <a:off x="370382" y="3537176"/>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90,1</a:t>
            </a:r>
          </a:p>
        </p:txBody>
      </p:sp>
      <p:sp>
        <p:nvSpPr>
          <p:cNvPr id="12" name="TextBox 11">
            <a:extLst>
              <a:ext uri="{FF2B5EF4-FFF2-40B4-BE49-F238E27FC236}">
                <a16:creationId xmlns:a16="http://schemas.microsoft.com/office/drawing/2014/main" id="{F12D28AF-B1F7-4262-5185-B0A211314FB3}"/>
              </a:ext>
            </a:extLst>
          </p:cNvPr>
          <p:cNvSpPr txBox="1"/>
          <p:nvPr/>
        </p:nvSpPr>
        <p:spPr>
          <a:xfrm>
            <a:off x="362651" y="4051607"/>
            <a:ext cx="543739" cy="338554"/>
          </a:xfrm>
          <a:prstGeom prst="rect">
            <a:avLst/>
          </a:prstGeom>
          <a:noFill/>
        </p:spPr>
        <p:txBody>
          <a:bodyPr wrap="none" rtlCol="0">
            <a:spAutoFit/>
          </a:bodyPr>
          <a:lstStyle/>
          <a:p>
            <a:r>
              <a:rPr lang="ru-RU" sz="1600" b="1" i="1" dirty="0">
                <a:latin typeface="Times New Roman" pitchFamily="18" charset="0"/>
                <a:cs typeface="Times New Roman" pitchFamily="18" charset="0"/>
              </a:rPr>
              <a:t>55,5</a:t>
            </a:r>
          </a:p>
        </p:txBody>
      </p:sp>
      <p:sp>
        <p:nvSpPr>
          <p:cNvPr id="13" name="TextBox 12">
            <a:extLst>
              <a:ext uri="{FF2B5EF4-FFF2-40B4-BE49-F238E27FC236}">
                <a16:creationId xmlns:a16="http://schemas.microsoft.com/office/drawing/2014/main" id="{80F196D8-0D05-EE6E-F1AE-F143BDAE05B2}"/>
              </a:ext>
            </a:extLst>
          </p:cNvPr>
          <p:cNvSpPr txBox="1"/>
          <p:nvPr/>
        </p:nvSpPr>
        <p:spPr>
          <a:xfrm>
            <a:off x="302391" y="4544263"/>
            <a:ext cx="704039" cy="369332"/>
          </a:xfrm>
          <a:prstGeom prst="rect">
            <a:avLst/>
          </a:prstGeom>
          <a:noFill/>
        </p:spPr>
        <p:txBody>
          <a:bodyPr wrap="none" rtlCol="0">
            <a:spAutoFit/>
          </a:bodyPr>
          <a:lstStyle/>
          <a:p>
            <a:r>
              <a:rPr lang="ru-RU" b="1" i="1" dirty="0">
                <a:latin typeface="Times New Roman" pitchFamily="18" charset="0"/>
                <a:cs typeface="Times New Roman" pitchFamily="18" charset="0"/>
              </a:rPr>
              <a:t>541,8</a:t>
            </a:r>
          </a:p>
        </p:txBody>
      </p:sp>
    </p:spTree>
    <p:extLst>
      <p:ext uri="{BB962C8B-B14F-4D97-AF65-F5344CB8AC3E}">
        <p14:creationId xmlns:p14="http://schemas.microsoft.com/office/powerpoint/2010/main" val="40513410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318977" y="-14576"/>
            <a:ext cx="8665535"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sp>
        <p:nvSpPr>
          <p:cNvPr id="8" name="Прямоугольник 7"/>
          <p:cNvSpPr/>
          <p:nvPr/>
        </p:nvSpPr>
        <p:spPr>
          <a:xfrm>
            <a:off x="127591" y="694593"/>
            <a:ext cx="8920717" cy="347398"/>
          </a:xfrm>
          <a:prstGeom prst="rect">
            <a:avLst/>
          </a:prstGeom>
          <a:gradFill>
            <a:gsLst>
              <a:gs pos="11000">
                <a:srgbClr val="B5E1D0"/>
              </a:gs>
              <a:gs pos="4000">
                <a:srgbClr val="4EB68E"/>
              </a:gs>
              <a:gs pos="100000">
                <a:srgbClr val="C6E8DB"/>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fontAlgn="base">
              <a:spcBef>
                <a:spcPct val="0"/>
              </a:spcBef>
              <a:spcAft>
                <a:spcPct val="0"/>
              </a:spcAft>
              <a:defRPr/>
            </a:pPr>
            <a:r>
              <a:rPr lang="ru-RU" sz="1500" b="1"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graphicFrame>
        <p:nvGraphicFramePr>
          <p:cNvPr id="9" name="Таблица 8"/>
          <p:cNvGraphicFramePr>
            <a:graphicFrameLocks noGrp="1"/>
          </p:cNvGraphicFramePr>
          <p:nvPr>
            <p:extLst>
              <p:ext uri="{D42A27DB-BD31-4B8C-83A1-F6EECF244321}">
                <p14:modId xmlns:p14="http://schemas.microsoft.com/office/powerpoint/2010/main" val="68332673"/>
              </p:ext>
            </p:extLst>
          </p:nvPr>
        </p:nvGraphicFramePr>
        <p:xfrm>
          <a:off x="106326" y="1756315"/>
          <a:ext cx="8931348" cy="4674440"/>
        </p:xfrm>
        <a:graphic>
          <a:graphicData uri="http://schemas.openxmlformats.org/drawingml/2006/table">
            <a:tbl>
              <a:tblPr firstRow="1" bandRow="1"/>
              <a:tblGrid>
                <a:gridCol w="3395298">
                  <a:extLst>
                    <a:ext uri="{9D8B030D-6E8A-4147-A177-3AD203B41FA5}">
                      <a16:colId xmlns:a16="http://schemas.microsoft.com/office/drawing/2014/main" val="20000"/>
                    </a:ext>
                  </a:extLst>
                </a:gridCol>
                <a:gridCol w="1145248">
                  <a:extLst>
                    <a:ext uri="{9D8B030D-6E8A-4147-A177-3AD203B41FA5}">
                      <a16:colId xmlns:a16="http://schemas.microsoft.com/office/drawing/2014/main" val="20001"/>
                    </a:ext>
                  </a:extLst>
                </a:gridCol>
                <a:gridCol w="1318438">
                  <a:extLst>
                    <a:ext uri="{9D8B030D-6E8A-4147-A177-3AD203B41FA5}">
                      <a16:colId xmlns:a16="http://schemas.microsoft.com/office/drawing/2014/main" val="20002"/>
                    </a:ext>
                  </a:extLst>
                </a:gridCol>
                <a:gridCol w="1116418">
                  <a:extLst>
                    <a:ext uri="{9D8B030D-6E8A-4147-A177-3AD203B41FA5}">
                      <a16:colId xmlns:a16="http://schemas.microsoft.com/office/drawing/2014/main" val="20003"/>
                    </a:ext>
                  </a:extLst>
                </a:gridCol>
                <a:gridCol w="1955946">
                  <a:extLst>
                    <a:ext uri="{9D8B030D-6E8A-4147-A177-3AD203B41FA5}">
                      <a16:colId xmlns:a16="http://schemas.microsoft.com/office/drawing/2014/main" val="20004"/>
                    </a:ext>
                  </a:extLst>
                </a:gridCol>
              </a:tblGrid>
              <a:tr h="739144">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Наименование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Ед.изм.</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2025 год</a:t>
                      </a:r>
                    </a:p>
                    <a:p>
                      <a:pPr algn="ctr"/>
                      <a:r>
                        <a:rPr lang="ru-RU" sz="1200" dirty="0">
                          <a:latin typeface="Times New Roman" pitchFamily="18" charset="0"/>
                          <a:cs typeface="Times New Roman" pitchFamily="18" charset="0"/>
                        </a:rPr>
                        <a:t>план</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2025</a:t>
                      </a:r>
                      <a:r>
                        <a:rPr lang="ru-RU" sz="1200" baseline="0" dirty="0">
                          <a:latin typeface="Times New Roman" pitchFamily="18" charset="0"/>
                          <a:cs typeface="Times New Roman" pitchFamily="18" charset="0"/>
                        </a:rPr>
                        <a:t> год</a:t>
                      </a:r>
                    </a:p>
                    <a:p>
                      <a:pPr algn="ctr"/>
                      <a:r>
                        <a:rPr lang="ru-RU" sz="1200" baseline="0" dirty="0">
                          <a:latin typeface="Times New Roman" pitchFamily="18" charset="0"/>
                          <a:cs typeface="Times New Roman" pitchFamily="18" charset="0"/>
                        </a:rPr>
                        <a:t>факт</a:t>
                      </a:r>
                      <a:endParaRPr lang="ru-RU" sz="1200" dirty="0">
                        <a:latin typeface="Times New Roman" pitchFamily="18" charset="0"/>
                        <a:cs typeface="Times New Roman" pitchFamily="18" charset="0"/>
                      </a:endParaRP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algn="ctr"/>
                      <a:r>
                        <a:rPr lang="ru-RU" sz="1200" dirty="0">
                          <a:latin typeface="Times New Roman" pitchFamily="18" charset="0"/>
                          <a:cs typeface="Times New Roman" pitchFamily="18" charset="0"/>
                        </a:rPr>
                        <a:t>% </a:t>
                      </a:r>
                    </a:p>
                    <a:p>
                      <a:pPr algn="ctr"/>
                      <a:r>
                        <a:rPr lang="ru-RU" sz="1200" dirty="0">
                          <a:latin typeface="Times New Roman" pitchFamily="18" charset="0"/>
                          <a:cs typeface="Times New Roman" pitchFamily="18" charset="0"/>
                        </a:rPr>
                        <a:t>выполнения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4F4EE"/>
                        </a:gs>
                        <a:gs pos="100000">
                          <a:srgbClr val="9DD7C1"/>
                        </a:gs>
                      </a:gsLst>
                      <a:lin ang="5400000" scaled="0"/>
                    </a:gradFill>
                  </a:tcPr>
                </a:tc>
                <a:extLst>
                  <a:ext uri="{0D108BD9-81ED-4DB2-BD59-A6C34878D82A}">
                    <a16:rowId xmlns:a16="http://schemas.microsoft.com/office/drawing/2014/main" val="10000"/>
                  </a:ext>
                </a:extLst>
              </a:tr>
              <a:tr h="5482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основных общеобразовательных программ дошкольного образования</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660</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660</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val="10001"/>
                  </a:ext>
                </a:extLst>
              </a:tr>
              <a:tr h="43592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Присмотр и уход</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660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660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extLst>
                  <a:ext uri="{0D108BD9-81ED-4DB2-BD59-A6C34878D82A}">
                    <a16:rowId xmlns:a16="http://schemas.microsoft.com/office/drawing/2014/main" val="10002"/>
                  </a:ext>
                </a:extLst>
              </a:tr>
              <a:tr h="53162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основных общеобразовательных программ начального общего</a:t>
                      </a:r>
                      <a:r>
                        <a:rPr lang="ru-RU" sz="1200" baseline="0" dirty="0">
                          <a:latin typeface="Times New Roman" pitchFamily="18" charset="0"/>
                          <a:cs typeface="Times New Roman" pitchFamily="18" charset="0"/>
                        </a:rPr>
                        <a:t> образования</a:t>
                      </a:r>
                      <a:endParaRPr lang="ru-RU" sz="1200" dirty="0">
                        <a:latin typeface="Times New Roman" pitchFamily="18" charset="0"/>
                        <a:cs typeface="Times New Roman" pitchFamily="18" charset="0"/>
                      </a:endParaRP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594</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594</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val="10003"/>
                  </a:ext>
                </a:extLst>
              </a:tr>
              <a:tr h="52099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основных общеобразовательных программ основного общего образования</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945</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945</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extLst>
                  <a:ext uri="{0D108BD9-81ED-4DB2-BD59-A6C34878D82A}">
                    <a16:rowId xmlns:a16="http://schemas.microsoft.com/office/drawing/2014/main" val="10004"/>
                  </a:ext>
                </a:extLst>
              </a:tr>
              <a:tr h="52099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основных общеобразовательных программ среднего общего образования</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120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120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2" marB="34292" anchor="ct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val="10005"/>
                  </a:ext>
                </a:extLst>
              </a:tr>
              <a:tr h="51639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ru-RU" sz="1200" dirty="0">
                          <a:latin typeface="Times New Roman" pitchFamily="18" charset="0"/>
                          <a:cs typeface="Times New Roman" pitchFamily="18" charset="0"/>
                        </a:rPr>
                        <a:t>Реализация дополнительных общеразвивающих программ</a:t>
                      </a:r>
                    </a:p>
                  </a:txBody>
                  <a:tcPr marL="68577" marR="68577" marT="34291" marB="34291"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Количество человеко-час</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265 004</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265 004</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ru-RU" sz="1200" dirty="0">
                          <a:latin typeface="Times New Roman" pitchFamily="18" charset="0"/>
                          <a:cs typeface="Times New Roman" pitchFamily="18" charset="0"/>
                        </a:rPr>
                        <a:t>100,0</a:t>
                      </a:r>
                    </a:p>
                  </a:txBody>
                  <a:tcPr marL="68577" marR="68577" marT="34291" marB="34291"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AF6F2"/>
                    </a:solidFill>
                  </a:tcPr>
                </a:tc>
                <a:extLst>
                  <a:ext uri="{0D108BD9-81ED-4DB2-BD59-A6C34878D82A}">
                    <a16:rowId xmlns:a16="http://schemas.microsoft.com/office/drawing/2014/main" val="10006"/>
                  </a:ext>
                </a:extLst>
              </a:tr>
              <a:tr h="648053">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Реализация дополнительных общеразвивающих программ (персонифицированное финансирование)</a:t>
                      </a:r>
                    </a:p>
                    <a:p>
                      <a:endParaRPr lang="ru-RU" sz="1200" dirty="0">
                        <a:latin typeface="Times New Roman" pitchFamily="18" charset="0"/>
                        <a:cs typeface="Times New Roman" pitchFamily="18" charset="0"/>
                      </a:endParaRPr>
                    </a:p>
                  </a:txBody>
                  <a:tcPr marL="68577" marR="68577" marT="34291" marB="34291"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Количество человеко-час</a:t>
                      </a: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89 424</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89 424</a:t>
                      </a:r>
                    </a:p>
                  </a:txBody>
                  <a:tcPr marL="68577" marR="68577" marT="34291" marB="34291"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100,0</a:t>
                      </a:r>
                    </a:p>
                  </a:txBody>
                  <a:tcPr marL="68577" marR="68577" marT="34291" marB="34291"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val="10007"/>
                  </a:ext>
                </a:extLst>
              </a:tr>
            </a:tbl>
          </a:graphicData>
        </a:graphic>
      </p:graphicFrame>
      <p:sp>
        <p:nvSpPr>
          <p:cNvPr id="2" name="Двойная стрелка вверх/вниз 1"/>
          <p:cNvSpPr/>
          <p:nvPr/>
        </p:nvSpPr>
        <p:spPr>
          <a:xfrm>
            <a:off x="4476321" y="1052623"/>
            <a:ext cx="531614" cy="669852"/>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Oval 13"/>
          <p:cNvSpPr>
            <a:spLocks noChangeArrowheads="1"/>
          </p:cNvSpPr>
          <p:nvPr/>
        </p:nvSpPr>
        <p:spPr bwMode="auto">
          <a:xfrm>
            <a:off x="8326062" y="6538252"/>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46</a:t>
            </a:r>
          </a:p>
        </p:txBody>
      </p:sp>
    </p:spTree>
    <p:extLst>
      <p:ext uri="{BB962C8B-B14F-4D97-AF65-F5344CB8AC3E}">
        <p14:creationId xmlns:p14="http://schemas.microsoft.com/office/powerpoint/2010/main" val="22613911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fu7\Desktop\Безымянный.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43427" y="2257"/>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630202" y="2257"/>
            <a:ext cx="657225"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284188" y="-35843"/>
            <a:ext cx="8525707"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graphicFrame>
        <p:nvGraphicFramePr>
          <p:cNvPr id="9" name="Таблица 8"/>
          <p:cNvGraphicFramePr>
            <a:graphicFrameLocks noGrp="1"/>
          </p:cNvGraphicFramePr>
          <p:nvPr>
            <p:extLst>
              <p:ext uri="{D42A27DB-BD31-4B8C-83A1-F6EECF244321}">
                <p14:modId xmlns:p14="http://schemas.microsoft.com/office/powerpoint/2010/main" val="4134335891"/>
              </p:ext>
            </p:extLst>
          </p:nvPr>
        </p:nvGraphicFramePr>
        <p:xfrm>
          <a:off x="103740" y="1701207"/>
          <a:ext cx="8977742" cy="2764478"/>
        </p:xfrm>
        <a:graphic>
          <a:graphicData uri="http://schemas.openxmlformats.org/drawingml/2006/table">
            <a:tbl>
              <a:tblPr firstRow="1" bandRow="1"/>
              <a:tblGrid>
                <a:gridCol w="3339352">
                  <a:extLst>
                    <a:ext uri="{9D8B030D-6E8A-4147-A177-3AD203B41FA5}">
                      <a16:colId xmlns:a16="http://schemas.microsoft.com/office/drawing/2014/main" val="20000"/>
                    </a:ext>
                  </a:extLst>
                </a:gridCol>
                <a:gridCol w="976546">
                  <a:extLst>
                    <a:ext uri="{9D8B030D-6E8A-4147-A177-3AD203B41FA5}">
                      <a16:colId xmlns:a16="http://schemas.microsoft.com/office/drawing/2014/main" val="20001"/>
                    </a:ext>
                  </a:extLst>
                </a:gridCol>
                <a:gridCol w="1340531">
                  <a:extLst>
                    <a:ext uri="{9D8B030D-6E8A-4147-A177-3AD203B41FA5}">
                      <a16:colId xmlns:a16="http://schemas.microsoft.com/office/drawing/2014/main" val="20002"/>
                    </a:ext>
                  </a:extLst>
                </a:gridCol>
                <a:gridCol w="1431810">
                  <a:extLst>
                    <a:ext uri="{9D8B030D-6E8A-4147-A177-3AD203B41FA5}">
                      <a16:colId xmlns:a16="http://schemas.microsoft.com/office/drawing/2014/main" val="20003"/>
                    </a:ext>
                  </a:extLst>
                </a:gridCol>
                <a:gridCol w="1889503">
                  <a:extLst>
                    <a:ext uri="{9D8B030D-6E8A-4147-A177-3AD203B41FA5}">
                      <a16:colId xmlns:a16="http://schemas.microsoft.com/office/drawing/2014/main" val="20004"/>
                    </a:ext>
                  </a:extLst>
                </a:gridCol>
              </a:tblGrid>
              <a:tr h="801149">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Наименование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Ед.изм.</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 год</a:t>
                      </a:r>
                    </a:p>
                    <a:p>
                      <a:pPr algn="ctr"/>
                      <a:r>
                        <a:rPr lang="ru-RU" sz="1200" dirty="0">
                          <a:solidFill>
                            <a:schemeClr val="tx1"/>
                          </a:solidFill>
                          <a:latin typeface="Times New Roman" pitchFamily="18" charset="0"/>
                          <a:cs typeface="Times New Roman" pitchFamily="18" charset="0"/>
                        </a:rPr>
                        <a:t>план</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a:t>
                      </a:r>
                      <a:r>
                        <a:rPr lang="ru-RU" sz="1200" baseline="0" dirty="0">
                          <a:solidFill>
                            <a:schemeClr val="tx1"/>
                          </a:solidFill>
                          <a:latin typeface="Times New Roman" pitchFamily="18" charset="0"/>
                          <a:cs typeface="Times New Roman" pitchFamily="18" charset="0"/>
                        </a:rPr>
                        <a:t> год</a:t>
                      </a:r>
                    </a:p>
                    <a:p>
                      <a:pPr algn="ctr"/>
                      <a:r>
                        <a:rPr lang="ru-RU" sz="1200" baseline="0" dirty="0">
                          <a:solidFill>
                            <a:schemeClr val="tx1"/>
                          </a:solidFill>
                          <a:latin typeface="Times New Roman" pitchFamily="18" charset="0"/>
                          <a:cs typeface="Times New Roman" pitchFamily="18" charset="0"/>
                        </a:rPr>
                        <a:t>факт</a:t>
                      </a:r>
                      <a:endParaRPr lang="ru-RU" sz="1200" dirty="0">
                        <a:solidFill>
                          <a:schemeClr val="tx1"/>
                        </a:solidFill>
                        <a:latin typeface="Times New Roman" pitchFamily="18" charset="0"/>
                        <a:cs typeface="Times New Roman" pitchFamily="18" charset="0"/>
                      </a:endParaRP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tx1"/>
                          </a:solidFill>
                          <a:latin typeface="Times New Roman" pitchFamily="18" charset="0"/>
                          <a:cs typeface="Times New Roman" pitchFamily="18" charset="0"/>
                        </a:rPr>
                        <a:t>% </a:t>
                      </a:r>
                    </a:p>
                    <a:p>
                      <a:pPr algn="ctr"/>
                      <a:r>
                        <a:rPr lang="ru-RU" sz="1200" dirty="0">
                          <a:solidFill>
                            <a:schemeClr val="tx1"/>
                          </a:solidFill>
                          <a:latin typeface="Times New Roman" pitchFamily="18" charset="0"/>
                          <a:cs typeface="Times New Roman" pitchFamily="18" charset="0"/>
                        </a:rPr>
                        <a:t>выполнения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extLst>
                  <a:ext uri="{0D108BD9-81ED-4DB2-BD59-A6C34878D82A}">
                    <a16:rowId xmlns:a16="http://schemas.microsoft.com/office/drawing/2014/main" val="10000"/>
                  </a:ext>
                </a:extLst>
              </a:tr>
              <a:tr h="687422">
                <a:tc>
                  <a:txBody>
                    <a:bodyPr/>
                    <a:lstStyle/>
                    <a:p>
                      <a:r>
                        <a:rPr lang="ru-RU" sz="1200" dirty="0">
                          <a:latin typeface="Times New Roman" pitchFamily="18" charset="0"/>
                          <a:cs typeface="Times New Roman" pitchFamily="18" charset="0"/>
                        </a:rPr>
                        <a:t>Содержание (эксплуатация) имущества, находящегося в государственной (муниципальной)</a:t>
                      </a:r>
                      <a:r>
                        <a:rPr lang="ru-RU" sz="1200" baseline="0" dirty="0">
                          <a:latin typeface="Times New Roman" pitchFamily="18" charset="0"/>
                          <a:cs typeface="Times New Roman" pitchFamily="18" charset="0"/>
                        </a:rPr>
                        <a:t> собственности</a:t>
                      </a:r>
                      <a:endParaRPr lang="ru-RU" sz="1200" dirty="0">
                        <a:latin typeface="Times New Roman" pitchFamily="18" charset="0"/>
                        <a:cs typeface="Times New Roman" pitchFamily="18" charset="0"/>
                      </a:endParaRP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Единиц</a:t>
                      </a: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a:t>
                      </a: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a:t>
                      </a: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100,0</a:t>
                      </a:r>
                    </a:p>
                  </a:txBody>
                  <a:tcPr marL="68577" marR="68577" marT="34291" marB="34291">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val="10001"/>
                  </a:ext>
                </a:extLst>
              </a:tr>
              <a:tr h="1275907">
                <a:tc>
                  <a:txBody>
                    <a:bodyPr/>
                    <a:lstStyle/>
                    <a:p>
                      <a:r>
                        <a:rPr lang="ru-RU" sz="1200" dirty="0">
                          <a:latin typeface="Times New Roman" pitchFamily="18" charset="0"/>
                          <a:cs typeface="Times New Roman" pitchFamily="18" charset="0"/>
                        </a:rPr>
                        <a:t>Формирование бюджетной отчетности для главного распорядителя, распорядителя, получателя бюджетных средств, главного администратора, администратора источников финансирования дефицита бюджета, главного администратора, администратора</a:t>
                      </a:r>
                      <a:r>
                        <a:rPr lang="ru-RU" sz="1200" baseline="0" dirty="0">
                          <a:latin typeface="Times New Roman" pitchFamily="18" charset="0"/>
                          <a:cs typeface="Times New Roman" pitchFamily="18" charset="0"/>
                        </a:rPr>
                        <a:t> доходов</a:t>
                      </a:r>
                      <a:endParaRPr lang="ru-RU" sz="1200" dirty="0">
                        <a:latin typeface="Times New Roman" pitchFamily="18" charset="0"/>
                        <a:cs typeface="Times New Roman" pitchFamily="18" charset="0"/>
                      </a:endParaRP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ru-RU" sz="12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Times New Roman" pitchFamily="18" charset="0"/>
                          <a:cs typeface="Times New Roman" pitchFamily="18" charset="0"/>
                        </a:rPr>
                        <a:t>Единиц</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48</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48</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100,0</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5DCEAF">
                        <a:tint val="20000"/>
                      </a:srgbClr>
                    </a:solidFill>
                  </a:tcPr>
                </a:tc>
                <a:extLst>
                  <a:ext uri="{0D108BD9-81ED-4DB2-BD59-A6C34878D82A}">
                    <a16:rowId xmlns:a16="http://schemas.microsoft.com/office/drawing/2014/main" val="10002"/>
                  </a:ext>
                </a:extLst>
              </a:tr>
            </a:tbl>
          </a:graphicData>
        </a:graphic>
      </p:graphicFrame>
      <p:sp>
        <p:nvSpPr>
          <p:cNvPr id="11" name="Прямоугольник 10"/>
          <p:cNvSpPr/>
          <p:nvPr/>
        </p:nvSpPr>
        <p:spPr>
          <a:xfrm>
            <a:off x="95693" y="683960"/>
            <a:ext cx="8963247" cy="347398"/>
          </a:xfrm>
          <a:prstGeom prst="rect">
            <a:avLst/>
          </a:prstGeom>
          <a:gradFill>
            <a:gsLst>
              <a:gs pos="11000">
                <a:srgbClr val="B5E1D0"/>
              </a:gs>
              <a:gs pos="4000">
                <a:srgbClr val="4EB68E"/>
              </a:gs>
              <a:gs pos="100000">
                <a:srgbClr val="C6E8DB"/>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fontAlgn="base">
              <a:spcBef>
                <a:spcPct val="0"/>
              </a:spcBef>
              <a:spcAft>
                <a:spcPct val="0"/>
              </a:spcAft>
              <a:defRPr/>
            </a:pPr>
            <a:r>
              <a:rPr lang="ru-RU" sz="1500" b="1"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sp>
        <p:nvSpPr>
          <p:cNvPr id="12" name="Двойная стрелка вверх/вниз 11"/>
          <p:cNvSpPr/>
          <p:nvPr/>
        </p:nvSpPr>
        <p:spPr>
          <a:xfrm>
            <a:off x="4476321" y="1063256"/>
            <a:ext cx="446553" cy="595423"/>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原创设计师QQ598969553        _9"/>
          <p:cNvSpPr/>
          <p:nvPr>
            <p:custDataLst>
              <p:tags r:id="rId1"/>
            </p:custDataLst>
          </p:nvPr>
        </p:nvSpPr>
        <p:spPr>
          <a:xfrm>
            <a:off x="8705817" y="6396694"/>
            <a:ext cx="353123" cy="290735"/>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1" name="原创设计师QQ598969553        _10"/>
          <p:cNvSpPr/>
          <p:nvPr>
            <p:custDataLst>
              <p:tags r:id="rId2"/>
            </p:custDataLst>
          </p:nvPr>
        </p:nvSpPr>
        <p:spPr>
          <a:xfrm>
            <a:off x="2699052" y="6419299"/>
            <a:ext cx="220303" cy="179286"/>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2" name="原创设计师QQ598969553        _11"/>
          <p:cNvSpPr/>
          <p:nvPr>
            <p:custDataLst>
              <p:tags r:id="rId3"/>
            </p:custDataLst>
          </p:nvPr>
        </p:nvSpPr>
        <p:spPr>
          <a:xfrm>
            <a:off x="8793045" y="4602534"/>
            <a:ext cx="470830" cy="387647"/>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3" name="原创设计师QQ598969553        _12"/>
          <p:cNvSpPr/>
          <p:nvPr>
            <p:custDataLst>
              <p:tags r:id="rId4"/>
            </p:custDataLst>
          </p:nvPr>
        </p:nvSpPr>
        <p:spPr>
          <a:xfrm>
            <a:off x="129741" y="6374217"/>
            <a:ext cx="470830" cy="387647"/>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4" name="原创设计师QQ598969553        _13"/>
          <p:cNvSpPr/>
          <p:nvPr>
            <p:custDataLst>
              <p:tags r:id="rId5"/>
            </p:custDataLst>
          </p:nvPr>
        </p:nvSpPr>
        <p:spPr>
          <a:xfrm>
            <a:off x="74655" y="5837116"/>
            <a:ext cx="290501" cy="236413"/>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5" name="原创设计师QQ598969553        _14"/>
          <p:cNvSpPr/>
          <p:nvPr>
            <p:custDataLst>
              <p:tags r:id="rId6"/>
            </p:custDataLst>
          </p:nvPr>
        </p:nvSpPr>
        <p:spPr>
          <a:xfrm>
            <a:off x="6640451" y="4650541"/>
            <a:ext cx="235415" cy="193823"/>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6" name="原创设计师QQ598969553        _15"/>
          <p:cNvSpPr/>
          <p:nvPr>
            <p:custDataLst>
              <p:tags r:id="rId7"/>
            </p:custDataLst>
          </p:nvPr>
        </p:nvSpPr>
        <p:spPr>
          <a:xfrm>
            <a:off x="554461" y="4655101"/>
            <a:ext cx="287604" cy="234057"/>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7" name="原创设计师QQ598969553        _16"/>
          <p:cNvSpPr/>
          <p:nvPr>
            <p:custDataLst>
              <p:tags r:id="rId8"/>
            </p:custDataLst>
          </p:nvPr>
        </p:nvSpPr>
        <p:spPr>
          <a:xfrm>
            <a:off x="7304815" y="6585829"/>
            <a:ext cx="191275" cy="155662"/>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8" name="原创设计师QQ598969553        _17"/>
          <p:cNvSpPr/>
          <p:nvPr>
            <p:custDataLst>
              <p:tags r:id="rId9"/>
            </p:custDataLst>
          </p:nvPr>
        </p:nvSpPr>
        <p:spPr>
          <a:xfrm>
            <a:off x="8801669" y="5720838"/>
            <a:ext cx="294269" cy="242279"/>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29" name="原创设计师QQ598969553        _18"/>
          <p:cNvSpPr/>
          <p:nvPr>
            <p:custDataLst>
              <p:tags r:id="rId10"/>
            </p:custDataLst>
          </p:nvPr>
        </p:nvSpPr>
        <p:spPr>
          <a:xfrm>
            <a:off x="7726437" y="4539141"/>
            <a:ext cx="264842" cy="218051"/>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0" name="原创设计师QQ598969553        _19"/>
          <p:cNvSpPr/>
          <p:nvPr>
            <p:custDataLst>
              <p:tags r:id="rId11"/>
            </p:custDataLst>
          </p:nvPr>
        </p:nvSpPr>
        <p:spPr>
          <a:xfrm>
            <a:off x="2598906" y="4675218"/>
            <a:ext cx="235415" cy="193824"/>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1" name="原创设计师QQ598969553        _20"/>
          <p:cNvSpPr/>
          <p:nvPr>
            <p:custDataLst>
              <p:tags r:id="rId12"/>
            </p:custDataLst>
          </p:nvPr>
        </p:nvSpPr>
        <p:spPr>
          <a:xfrm>
            <a:off x="8334661" y="6656088"/>
            <a:ext cx="164115" cy="135120"/>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2" name="原创设计师QQ598969553        _21"/>
          <p:cNvSpPr/>
          <p:nvPr>
            <p:custDataLst>
              <p:tags r:id="rId13"/>
            </p:custDataLst>
          </p:nvPr>
        </p:nvSpPr>
        <p:spPr>
          <a:xfrm>
            <a:off x="7858858" y="6573222"/>
            <a:ext cx="176561" cy="145368"/>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3" name="原创设计师QQ598969553        _22"/>
          <p:cNvSpPr/>
          <p:nvPr>
            <p:custDataLst>
              <p:tags r:id="rId14"/>
            </p:custDataLst>
          </p:nvPr>
        </p:nvSpPr>
        <p:spPr>
          <a:xfrm>
            <a:off x="3250035" y="6438381"/>
            <a:ext cx="147134" cy="121140"/>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4" name="原创设计师QQ598969553        _23"/>
          <p:cNvSpPr/>
          <p:nvPr>
            <p:custDataLst>
              <p:tags r:id="rId15"/>
            </p:custDataLst>
          </p:nvPr>
        </p:nvSpPr>
        <p:spPr>
          <a:xfrm>
            <a:off x="8910752" y="5173398"/>
            <a:ext cx="117708" cy="96912"/>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5" name="原创设计师QQ598969553        _24"/>
          <p:cNvSpPr/>
          <p:nvPr>
            <p:custDataLst>
              <p:tags r:id="rId16"/>
            </p:custDataLst>
          </p:nvPr>
        </p:nvSpPr>
        <p:spPr>
          <a:xfrm>
            <a:off x="5987657" y="4750640"/>
            <a:ext cx="205988" cy="169596"/>
          </a:xfrm>
          <a:prstGeom prst="ellipse">
            <a:avLst/>
          </a:prstGeom>
          <a:gradFill flip="none" rotWithShape="1">
            <a:gsLst>
              <a:gs pos="100000">
                <a:srgbClr val="B71F22"/>
              </a:gs>
              <a:gs pos="0">
                <a:srgbClr val="B71F22">
                  <a:lumMod val="75000"/>
                </a:srgbClr>
              </a:gs>
            </a:gsLst>
            <a:lin ang="8100000" scaled="0"/>
            <a:tileRect/>
          </a:gra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9" name="原创设计师QQ598969553        _20"/>
          <p:cNvSpPr/>
          <p:nvPr>
            <p:custDataLst>
              <p:tags r:id="rId17"/>
            </p:custDataLst>
          </p:nvPr>
        </p:nvSpPr>
        <p:spPr>
          <a:xfrm>
            <a:off x="267104" y="5078953"/>
            <a:ext cx="164115" cy="135120"/>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41" name="原创设计师QQ598969553        _16"/>
          <p:cNvSpPr/>
          <p:nvPr>
            <p:custDataLst>
              <p:tags r:id="rId18"/>
            </p:custDataLst>
          </p:nvPr>
        </p:nvSpPr>
        <p:spPr>
          <a:xfrm>
            <a:off x="4433815" y="4842405"/>
            <a:ext cx="191275" cy="155662"/>
          </a:xfrm>
          <a:prstGeom prst="ellipse">
            <a:avLst/>
          </a:prstGeom>
          <a:gradFill flip="none" rotWithShape="1">
            <a:gsLst>
              <a:gs pos="100000">
                <a:sysClr val="window" lastClr="FFFFFF"/>
              </a:gs>
              <a:gs pos="0">
                <a:srgbClr val="E0E0E0"/>
              </a:gs>
            </a:gsLst>
            <a:lin ang="8100000" scaled="0"/>
            <a:tileRect/>
          </a:gradFill>
          <a:ln w="15875" cap="flat" cmpd="sng" algn="ctr">
            <a:gradFill>
              <a:gsLst>
                <a:gs pos="100000">
                  <a:sysClr val="window" lastClr="FFFFFF">
                    <a:lumMod val="85000"/>
                  </a:sysClr>
                </a:gs>
                <a:gs pos="0">
                  <a:sysClr val="window" lastClr="FFFFFF"/>
                </a:gs>
              </a:gsLst>
              <a:lin ang="8100000" scaled="0"/>
            </a:grad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sp>
        <p:nvSpPr>
          <p:cNvPr id="42" name="原创设计师QQ598969553        _20"/>
          <p:cNvSpPr/>
          <p:nvPr>
            <p:custDataLst>
              <p:tags r:id="rId19"/>
            </p:custDataLst>
          </p:nvPr>
        </p:nvSpPr>
        <p:spPr>
          <a:xfrm>
            <a:off x="4226853" y="6631294"/>
            <a:ext cx="164115" cy="135120"/>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grpSp>
        <p:nvGrpSpPr>
          <p:cNvPr id="8" name="Группа 7"/>
          <p:cNvGrpSpPr/>
          <p:nvPr/>
        </p:nvGrpSpPr>
        <p:grpSpPr>
          <a:xfrm>
            <a:off x="702014" y="4747451"/>
            <a:ext cx="7714704" cy="1980343"/>
            <a:chOff x="499987" y="4747451"/>
            <a:chExt cx="7714704" cy="1980343"/>
          </a:xfrm>
        </p:grpSpPr>
        <p:grpSp>
          <p:nvGrpSpPr>
            <p:cNvPr id="3" name="Группа 2"/>
            <p:cNvGrpSpPr/>
            <p:nvPr/>
          </p:nvGrpSpPr>
          <p:grpSpPr>
            <a:xfrm>
              <a:off x="499987" y="5032940"/>
              <a:ext cx="1807270" cy="1529355"/>
              <a:chOff x="894353" y="4695502"/>
              <a:chExt cx="1807270" cy="1529355"/>
            </a:xfrm>
          </p:grpSpPr>
          <p:sp>
            <p:nvSpPr>
              <p:cNvPr id="47" name="原创设计师QQ598969553        _7"/>
              <p:cNvSpPr/>
              <p:nvPr/>
            </p:nvSpPr>
            <p:spPr bwMode="auto">
              <a:xfrm>
                <a:off x="894353" y="4695502"/>
                <a:ext cx="1807270" cy="1529355"/>
              </a:xfrm>
              <a:prstGeom prst="ellipse">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3810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3" name="Picture 2"/>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917245" y="4716768"/>
                <a:ext cx="1731216" cy="1496205"/>
              </a:xfrm>
              <a:prstGeom prst="ellipse">
                <a:avLst/>
              </a:prstGeom>
              <a:noFill/>
              <a:ln w="19050">
                <a:no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grpSp>
        <p:sp>
          <p:nvSpPr>
            <p:cNvPr id="50" name="原创设计师QQ598969553        _7"/>
            <p:cNvSpPr/>
            <p:nvPr/>
          </p:nvSpPr>
          <p:spPr bwMode="auto">
            <a:xfrm>
              <a:off x="4433815" y="5198439"/>
              <a:ext cx="1722428" cy="1529355"/>
            </a:xfrm>
            <a:prstGeom prst="ellipse">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3810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1" name="原创设计师QQ598969553        _7"/>
            <p:cNvSpPr/>
            <p:nvPr/>
          </p:nvSpPr>
          <p:spPr bwMode="auto">
            <a:xfrm>
              <a:off x="2465076" y="4747451"/>
              <a:ext cx="1766712" cy="1529355"/>
            </a:xfrm>
            <a:prstGeom prst="ellipse">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3810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2" name="原创设计师QQ598969553        _7"/>
            <p:cNvSpPr/>
            <p:nvPr/>
          </p:nvSpPr>
          <p:spPr bwMode="auto">
            <a:xfrm>
              <a:off x="6437153" y="4867339"/>
              <a:ext cx="1777538" cy="1529355"/>
            </a:xfrm>
            <a:prstGeom prst="ellipse">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38100"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pic>
        <p:nvPicPr>
          <p:cNvPr id="4100" name="Picture 4" descr="https://sun9-72.userapi.com/impf/c845522/v845522956/1624d7/54tg-DT_cSk.jpg?size=448x336&amp;quality=96&amp;sign=f2622782777f0126369b910067f6d49f&amp;type=album"/>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688419" y="4747451"/>
            <a:ext cx="1731323" cy="1508439"/>
          </a:xfrm>
          <a:prstGeom prst="ellipse">
            <a:avLst/>
          </a:prstGeom>
          <a:noFill/>
          <a:ln w="19050">
            <a:noFill/>
            <a:miter lim="800000"/>
            <a:headEnd/>
            <a:tailEnd/>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pic>
      <p:pic>
        <p:nvPicPr>
          <p:cNvPr id="4104" name="Picture 8" descr="https://sun9-74.userapi.com/impg/UXRjmCTiXg8aP5s3QhItU9mAZF7lJp_f2VYnzQ/5qYhi5ique4.jpg?size=1280x961&amp;quality=95&amp;sign=ee1c94330a242697920a16b877e14a51&amp;type=album"/>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4647966" y="5204143"/>
            <a:ext cx="1697990" cy="1539963"/>
          </a:xfrm>
          <a:prstGeom prst="ellipse">
            <a:avLst/>
          </a:prstGeom>
          <a:noFill/>
          <a:ln w="19050">
            <a:noFill/>
            <a:miter lim="800000"/>
            <a:headEnd/>
            <a:tailEnd/>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pic>
      <p:sp>
        <p:nvSpPr>
          <p:cNvPr id="55" name="原创设计师QQ598969553        _20"/>
          <p:cNvSpPr/>
          <p:nvPr>
            <p:custDataLst>
              <p:tags r:id="rId20"/>
            </p:custDataLst>
          </p:nvPr>
        </p:nvSpPr>
        <p:spPr>
          <a:xfrm>
            <a:off x="6558394" y="6441382"/>
            <a:ext cx="164115" cy="135120"/>
          </a:xfrm>
          <a:prstGeom prst="ellipse">
            <a:avLst/>
          </a:prstGeom>
          <a:solidFill>
            <a:srgbClr val="252F32"/>
          </a:solidFill>
          <a:ln w="15875" cap="flat" cmpd="sng" algn="ctr">
            <a:noFill/>
            <a:prstDash val="solid"/>
          </a:ln>
          <a:effectLst>
            <a:outerShdw blurRad="279400" dist="101600" dir="8100000" algn="tr" rotWithShape="0">
              <a:prstClr val="black">
                <a:alpha val="40000"/>
              </a:prstClr>
            </a:outerShdw>
          </a:effectLst>
        </p:spPr>
        <p:txBody>
          <a:bodyPr lIns="101522" tIns="50759" rIns="101522" bIns="50759"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lt"/>
            </a:endParaRPr>
          </a:p>
        </p:txBody>
      </p:sp>
      <p:pic>
        <p:nvPicPr>
          <p:cNvPr id="4108" name="Picture 12" descr="https://sun9-49.userapi.com/impg/oWEm9JiZAJsV4XlW1H5jtDsZzlwY5VDFaT4iWQ/_wgzqps1mbI.jpg?size=1280x960&amp;quality=95&amp;sign=d63f3b10c71e9d9ed039676fe32832c8&amp;type=album"/>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6640451" y="4878525"/>
            <a:ext cx="1780731" cy="1507536"/>
          </a:xfrm>
          <a:prstGeom prst="ellipse">
            <a:avLst/>
          </a:prstGeom>
          <a:noFill/>
          <a:ln w="19050">
            <a:noFill/>
            <a:miter lim="800000"/>
            <a:headEnd/>
            <a:tailEnd/>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Lst>
        </p:spPr>
      </p:pic>
      <p:sp>
        <p:nvSpPr>
          <p:cNvPr id="38" name="Oval 13"/>
          <p:cNvSpPr>
            <a:spLocks noChangeArrowheads="1"/>
          </p:cNvSpPr>
          <p:nvPr/>
        </p:nvSpPr>
        <p:spPr bwMode="auto">
          <a:xfrm>
            <a:off x="8397757" y="6508171"/>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46.1</a:t>
            </a:r>
          </a:p>
        </p:txBody>
      </p:sp>
    </p:spTree>
    <p:extLst>
      <p:ext uri="{BB962C8B-B14F-4D97-AF65-F5344CB8AC3E}">
        <p14:creationId xmlns:p14="http://schemas.microsoft.com/office/powerpoint/2010/main" val="3500811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82155"/>
            <a:ext cx="9143999" cy="673259"/>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образования городского округа город Первомайск Нижегородской области»</a:t>
            </a:r>
          </a:p>
        </p:txBody>
      </p:sp>
      <p:graphicFrame>
        <p:nvGraphicFramePr>
          <p:cNvPr id="9" name="Таблица 8"/>
          <p:cNvGraphicFramePr>
            <a:graphicFrameLocks noGrp="1"/>
          </p:cNvGraphicFramePr>
          <p:nvPr>
            <p:extLst>
              <p:ext uri="{D42A27DB-BD31-4B8C-83A1-F6EECF244321}">
                <p14:modId xmlns:p14="http://schemas.microsoft.com/office/powerpoint/2010/main" val="3011660782"/>
              </p:ext>
            </p:extLst>
          </p:nvPr>
        </p:nvGraphicFramePr>
        <p:xfrm>
          <a:off x="93106" y="2062728"/>
          <a:ext cx="8976463" cy="4032878"/>
        </p:xfrm>
        <a:graphic>
          <a:graphicData uri="http://schemas.openxmlformats.org/drawingml/2006/table">
            <a:tbl>
              <a:tblPr firstRow="1" bandRow="1"/>
              <a:tblGrid>
                <a:gridCol w="3190349">
                  <a:extLst>
                    <a:ext uri="{9D8B030D-6E8A-4147-A177-3AD203B41FA5}">
                      <a16:colId xmlns:a16="http://schemas.microsoft.com/office/drawing/2014/main" val="20000"/>
                    </a:ext>
                  </a:extLst>
                </a:gridCol>
                <a:gridCol w="761820">
                  <a:extLst>
                    <a:ext uri="{9D8B030D-6E8A-4147-A177-3AD203B41FA5}">
                      <a16:colId xmlns:a16="http://schemas.microsoft.com/office/drawing/2014/main" val="20001"/>
                    </a:ext>
                  </a:extLst>
                </a:gridCol>
                <a:gridCol w="1249030">
                  <a:extLst>
                    <a:ext uri="{9D8B030D-6E8A-4147-A177-3AD203B41FA5}">
                      <a16:colId xmlns:a16="http://schemas.microsoft.com/office/drawing/2014/main" val="20002"/>
                    </a:ext>
                  </a:extLst>
                </a:gridCol>
                <a:gridCol w="1116153">
                  <a:extLst>
                    <a:ext uri="{9D8B030D-6E8A-4147-A177-3AD203B41FA5}">
                      <a16:colId xmlns:a16="http://schemas.microsoft.com/office/drawing/2014/main" val="20003"/>
                    </a:ext>
                  </a:extLst>
                </a:gridCol>
                <a:gridCol w="1364188">
                  <a:extLst>
                    <a:ext uri="{9D8B030D-6E8A-4147-A177-3AD203B41FA5}">
                      <a16:colId xmlns:a16="http://schemas.microsoft.com/office/drawing/2014/main" val="20004"/>
                    </a:ext>
                  </a:extLst>
                </a:gridCol>
                <a:gridCol w="1294923">
                  <a:extLst>
                    <a:ext uri="{9D8B030D-6E8A-4147-A177-3AD203B41FA5}">
                      <a16:colId xmlns:a16="http://schemas.microsoft.com/office/drawing/2014/main" val="20005"/>
                    </a:ext>
                  </a:extLst>
                </a:gridCol>
              </a:tblGrid>
              <a:tr h="666185">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Наименование муниципальной услуги (работы)</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Ед.изм.</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2023 год</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2024 год</a:t>
                      </a: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 год </a:t>
                      </a:r>
                    </a:p>
                    <a:p>
                      <a:pPr algn="ctr"/>
                      <a:r>
                        <a:rPr lang="ru-RU" sz="1200" dirty="0">
                          <a:solidFill>
                            <a:schemeClr val="tx1"/>
                          </a:solidFill>
                          <a:latin typeface="Times New Roman" pitchFamily="18" charset="0"/>
                          <a:cs typeface="Times New Roman" pitchFamily="18" charset="0"/>
                        </a:rPr>
                        <a:t>план</a:t>
                      </a:r>
                    </a:p>
                  </a:txBody>
                  <a:tcPr marL="68577" marR="68577" marT="34292" marB="34292">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2025 год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факт</a:t>
                      </a:r>
                    </a:p>
                    <a:p>
                      <a:pPr algn="ctr"/>
                      <a:endParaRPr lang="ru-RU" sz="1200" dirty="0">
                        <a:latin typeface="Times New Roman" pitchFamily="18" charset="0"/>
                        <a:cs typeface="Times New Roman" pitchFamily="18" charset="0"/>
                      </a:endParaRPr>
                    </a:p>
                  </a:txBody>
                  <a:tcPr marL="68577" marR="68577" marT="34292" marB="34292">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4F4EE"/>
                        </a:gs>
                        <a:gs pos="100000">
                          <a:srgbClr val="9DD7C1"/>
                        </a:gs>
                      </a:gsLst>
                      <a:lin ang="5400000" scaled="0"/>
                    </a:gradFill>
                  </a:tcPr>
                </a:tc>
                <a:extLst>
                  <a:ext uri="{0D108BD9-81ED-4DB2-BD59-A6C34878D82A}">
                    <a16:rowId xmlns:a16="http://schemas.microsoft.com/office/drawing/2014/main" val="10000"/>
                  </a:ext>
                </a:extLst>
              </a:tr>
              <a:tr h="1066922">
                <a:tc>
                  <a:txBody>
                    <a:bodyPr/>
                    <a:lstStyle/>
                    <a:p>
                      <a:endParaRPr lang="ru-RU" sz="1200" dirty="0">
                        <a:latin typeface="Times New Roman" pitchFamily="18" charset="0"/>
                        <a:cs typeface="Times New Roman" pitchFamily="18" charset="0"/>
                      </a:endParaRPr>
                    </a:p>
                    <a:p>
                      <a:r>
                        <a:rPr lang="ru-RU" sz="1200" dirty="0">
                          <a:latin typeface="Times New Roman" pitchFamily="18" charset="0"/>
                          <a:cs typeface="Times New Roman" pitchFamily="18" charset="0"/>
                        </a:rPr>
                        <a:t>Удельный вес численности населения в возрасте 5-18 лет, охваченного образованием, в общей численности населения в возрасте 5-18 лет</a:t>
                      </a:r>
                    </a:p>
                  </a:txBody>
                  <a:tcPr marL="68579" marR="68579" marT="34290" marB="34290">
                    <a:lnL w="12700" cmpd="sng">
                      <a:solidFill>
                        <a:sysClr val="window" lastClr="FFFFFF"/>
                      </a:solidFill>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a:t>
                      </a:r>
                    </a:p>
                  </a:txBody>
                  <a:tcPr marL="68579" marR="68579" marT="34290" marB="34290">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99,7</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99,7</a:t>
                      </a:r>
                    </a:p>
                  </a:txBody>
                  <a:tcPr marL="68577" marR="68577" marT="34291" marB="34291">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99,7</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99,7</a:t>
                      </a:r>
                    </a:p>
                  </a:txBody>
                  <a:tcPr marL="68577" marR="68577" marT="34291" marB="34291">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40000"/>
                      </a:srgbClr>
                    </a:solidFill>
                  </a:tcPr>
                </a:tc>
                <a:extLst>
                  <a:ext uri="{0D108BD9-81ED-4DB2-BD59-A6C34878D82A}">
                    <a16:rowId xmlns:a16="http://schemas.microsoft.com/office/drawing/2014/main" val="10001"/>
                  </a:ext>
                </a:extLst>
              </a:tr>
              <a:tr h="1456660">
                <a:tc>
                  <a:txBody>
                    <a:bodyPr/>
                    <a:lstStyle/>
                    <a:p>
                      <a:endParaRPr lang="ru-RU" sz="1200" dirty="0">
                        <a:latin typeface="Times New Roman" pitchFamily="18" charset="0"/>
                        <a:cs typeface="Times New Roman" pitchFamily="18" charset="0"/>
                      </a:endParaRPr>
                    </a:p>
                    <a:p>
                      <a:r>
                        <a:rPr lang="ru-RU" sz="1200" dirty="0">
                          <a:latin typeface="Times New Roman" pitchFamily="18" charset="0"/>
                          <a:cs typeface="Times New Roman" pitchFamily="18" charset="0"/>
                        </a:rPr>
                        <a:t>Охват детей в возрасте 5-18 лет дополнительными образовательными программами (удельный вес</a:t>
                      </a:r>
                      <a:r>
                        <a:rPr lang="ru-RU" sz="1200" baseline="0" dirty="0">
                          <a:latin typeface="Times New Roman" pitchFamily="18" charset="0"/>
                          <a:cs typeface="Times New Roman" pitchFamily="18" charset="0"/>
                        </a:rPr>
                        <a:t> численности детей, получающих услуги дополнительного образования, в общей численности детей в возрасте 5-18 лет)</a:t>
                      </a:r>
                    </a:p>
                    <a:p>
                      <a:endParaRPr lang="ru-RU" sz="900" dirty="0">
                        <a:latin typeface="Times New Roman" pitchFamily="18" charset="0"/>
                        <a:cs typeface="Times New Roman" pitchFamily="18" charset="0"/>
                      </a:endParaRPr>
                    </a:p>
                  </a:txBody>
                  <a:tcPr marL="68579" marR="68579" marT="34290" marB="34290">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a:t>
                      </a:r>
                    </a:p>
                  </a:txBody>
                  <a:tcPr marL="68579" marR="68579" marT="34290" marB="3429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85,0</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85,0</a:t>
                      </a:r>
                    </a:p>
                  </a:txBody>
                  <a:tcPr marL="68577" marR="68577" marT="34291" marB="34291">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85,0</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tc>
                  <a:txBody>
                    <a:bodyPr/>
                    <a:lstStyle/>
                    <a:p>
                      <a:pPr algn="ctr"/>
                      <a:endParaRPr lang="ru-RU" sz="1200" dirty="0">
                        <a:latin typeface="Times New Roman" pitchFamily="18" charset="0"/>
                        <a:cs typeface="Times New Roman" pitchFamily="18" charset="0"/>
                      </a:endParaRPr>
                    </a:p>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85,0</a:t>
                      </a:r>
                    </a:p>
                  </a:txBody>
                  <a:tcPr marL="68577" marR="68577" marT="34291" marB="34291">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5DCEAF">
                        <a:tint val="20000"/>
                      </a:srgbClr>
                    </a:solidFill>
                  </a:tcPr>
                </a:tc>
                <a:extLst>
                  <a:ext uri="{0D108BD9-81ED-4DB2-BD59-A6C34878D82A}">
                    <a16:rowId xmlns:a16="http://schemas.microsoft.com/office/drawing/2014/main" val="10002"/>
                  </a:ext>
                </a:extLst>
              </a:tr>
              <a:tr h="679952">
                <a:tc>
                  <a:txBody>
                    <a:bodyPr/>
                    <a:lstStyle/>
                    <a:p>
                      <a:endParaRPr lang="ru-RU" sz="1200" dirty="0">
                        <a:latin typeface="Times New Roman" pitchFamily="18" charset="0"/>
                        <a:cs typeface="Times New Roman" pitchFamily="18" charset="0"/>
                      </a:endParaRPr>
                    </a:p>
                    <a:p>
                      <a:r>
                        <a:rPr lang="ru-RU" sz="1200" dirty="0">
                          <a:latin typeface="Times New Roman" pitchFamily="18" charset="0"/>
                          <a:cs typeface="Times New Roman" pitchFamily="18" charset="0"/>
                        </a:rPr>
                        <a:t>Охват детей от 1 года до 7 лет дошкольным образованием</a:t>
                      </a:r>
                    </a:p>
                  </a:txBody>
                  <a:tcPr marL="68579" marR="68579" marT="34290" marB="34290">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a:t>
                      </a:r>
                    </a:p>
                  </a:txBody>
                  <a:tcPr marL="68579" marR="68579" marT="34290" marB="34290">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85,6</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85,8</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75,5</a:t>
                      </a:r>
                    </a:p>
                  </a:txBody>
                  <a:tcPr marL="68577" marR="68577" marT="34291" marB="3429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tc>
                  <a:txBody>
                    <a:bodyPr/>
                    <a:lstStyle/>
                    <a:p>
                      <a:pPr algn="ctr"/>
                      <a:endParaRPr lang="ru-RU" sz="1200" dirty="0">
                        <a:latin typeface="Times New Roman" pitchFamily="18" charset="0"/>
                        <a:cs typeface="Times New Roman" pitchFamily="18" charset="0"/>
                      </a:endParaRPr>
                    </a:p>
                    <a:p>
                      <a:pPr algn="ctr"/>
                      <a:r>
                        <a:rPr lang="ru-RU" sz="1200" dirty="0">
                          <a:latin typeface="Times New Roman" pitchFamily="18" charset="0"/>
                          <a:cs typeface="Times New Roman" pitchFamily="18" charset="0"/>
                        </a:rPr>
                        <a:t>85,9</a:t>
                      </a:r>
                    </a:p>
                  </a:txBody>
                  <a:tcPr marL="68577" marR="68577" marT="34291" marB="34291">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2EDE3"/>
                    </a:solidFill>
                  </a:tcPr>
                </a:tc>
                <a:extLst>
                  <a:ext uri="{0D108BD9-81ED-4DB2-BD59-A6C34878D82A}">
                    <a16:rowId xmlns:a16="http://schemas.microsoft.com/office/drawing/2014/main" val="10003"/>
                  </a:ext>
                </a:extLst>
              </a:tr>
            </a:tbl>
          </a:graphicData>
        </a:graphic>
      </p:graphicFrame>
      <p:sp>
        <p:nvSpPr>
          <p:cNvPr id="8" name="Прямоугольник 7"/>
          <p:cNvSpPr/>
          <p:nvPr/>
        </p:nvSpPr>
        <p:spPr>
          <a:xfrm>
            <a:off x="95693" y="885986"/>
            <a:ext cx="8963247" cy="347398"/>
          </a:xfrm>
          <a:prstGeom prst="rect">
            <a:avLst/>
          </a:prstGeom>
          <a:gradFill>
            <a:gsLst>
              <a:gs pos="11000">
                <a:srgbClr val="B5E1D0"/>
              </a:gs>
              <a:gs pos="4000">
                <a:srgbClr val="4EB68E"/>
              </a:gs>
              <a:gs pos="100000">
                <a:srgbClr val="C6E8DB"/>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defTabSz="914400" fontAlgn="base">
              <a:spcBef>
                <a:spcPct val="0"/>
              </a:spcBef>
              <a:spcAft>
                <a:spcPct val="0"/>
              </a:spcAft>
              <a:defRPr/>
            </a:pPr>
            <a:r>
              <a:rPr lang="ru-RU" sz="1600" b="1"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1" name="Двойная стрелка вверх/вниз 10"/>
          <p:cNvSpPr/>
          <p:nvPr/>
        </p:nvSpPr>
        <p:spPr>
          <a:xfrm>
            <a:off x="4239667" y="1363956"/>
            <a:ext cx="483335" cy="609364"/>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Oval 13"/>
          <p:cNvSpPr>
            <a:spLocks noChangeArrowheads="1"/>
          </p:cNvSpPr>
          <p:nvPr/>
        </p:nvSpPr>
        <p:spPr bwMode="auto">
          <a:xfrm>
            <a:off x="8278994" y="648692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47</a:t>
            </a:r>
          </a:p>
        </p:txBody>
      </p:sp>
    </p:spTree>
    <p:extLst>
      <p:ext uri="{BB962C8B-B14F-4D97-AF65-F5344CB8AC3E}">
        <p14:creationId xmlns:p14="http://schemas.microsoft.com/office/powerpoint/2010/main" val="2770353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55882"/>
            <a:ext cx="90455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3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sp>
        <p:nvSpPr>
          <p:cNvPr id="13" name="TextBox 16"/>
          <p:cNvSpPr txBox="1">
            <a:spLocks noChangeArrowheads="1"/>
          </p:cNvSpPr>
          <p:nvPr/>
        </p:nvSpPr>
        <p:spPr bwMode="auto">
          <a:xfrm>
            <a:off x="103567" y="2182318"/>
            <a:ext cx="8942008"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Утверждена:</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Постановлением администрации городского округа город Первомайск Нижегородской области от 28.10.2014 года № 1105 «Об утверждении муниципальной программы «Развитие культуры городского округа город Первомайск  Нижегородской области».</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Срок действия программы:</a:t>
            </a:r>
            <a:r>
              <a:rPr lang="ru-RU" dirty="0">
                <a:solidFill>
                  <a:prstClr val="black"/>
                </a:solidFill>
                <a:latin typeface="Times New Roman" pitchFamily="18" charset="0"/>
                <a:cs typeface="Times New Roman" pitchFamily="18" charset="0"/>
              </a:rPr>
              <a:t>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2015-2028 годы.</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Муниципальный заказчик – координатор: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Отдел культуры администрации городского округа город Первомайск Нижегородской области</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Цель:</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Создание условий и возможностей для повышения роли культуры в воспитании и просвещении населения городского округа город Первомайск Нижегородской области в ее лучших традициях и достижениях,</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 сохранение культурного наследия и единого культурно-информационного пространства</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Целевая группа программы:</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Жители городского округа город Первомайск</a:t>
            </a:r>
          </a:p>
        </p:txBody>
      </p:sp>
      <p:grpSp>
        <p:nvGrpSpPr>
          <p:cNvPr id="15" name="Группа 14"/>
          <p:cNvGrpSpPr/>
          <p:nvPr/>
        </p:nvGrpSpPr>
        <p:grpSpPr>
          <a:xfrm>
            <a:off x="337802" y="740612"/>
            <a:ext cx="8493353" cy="567224"/>
            <a:chOff x="720229" y="2515184"/>
            <a:chExt cx="2305050" cy="706359"/>
          </a:xfrm>
          <a:gradFill>
            <a:gsLst>
              <a:gs pos="0">
                <a:srgbClr val="F07CD7"/>
              </a:gs>
              <a:gs pos="100000">
                <a:srgbClr val="F6B8E6"/>
              </a:gs>
            </a:gsLst>
            <a:lin ang="5400000" scaled="0"/>
          </a:gradFill>
        </p:grpSpPr>
        <p:sp>
          <p:nvSpPr>
            <p:cNvPr id="16" name="Rectangle 12"/>
            <p:cNvSpPr>
              <a:spLocks noChangeArrowheads="1"/>
            </p:cNvSpPr>
            <p:nvPr/>
          </p:nvSpPr>
          <p:spPr bwMode="auto">
            <a:xfrm rot="10800000">
              <a:off x="720229" y="2608375"/>
              <a:ext cx="2305050" cy="613168"/>
            </a:xfrm>
            <a:prstGeom prst="rect">
              <a:avLst/>
            </a:prstGeom>
            <a:gradFill>
              <a:gsLst>
                <a:gs pos="89000">
                  <a:srgbClr val="F6B8E6"/>
                </a:gs>
                <a:gs pos="23000">
                  <a:srgbClr val="F6B8E6"/>
                </a:gs>
                <a:gs pos="6000">
                  <a:srgbClr val="EC6ACA"/>
                </a:gs>
                <a:gs pos="100000">
                  <a:srgbClr val="E830C1"/>
                </a:gs>
              </a:gsLst>
              <a:lin ang="5400000" scaled="0"/>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AutoShape 13"/>
            <p:cNvSpPr>
              <a:spLocks noChangeArrowheads="1"/>
            </p:cNvSpPr>
            <p:nvPr/>
          </p:nvSpPr>
          <p:spPr bwMode="auto">
            <a:xfrm rot="10800000">
              <a:off x="720229" y="2515184"/>
              <a:ext cx="2305050" cy="115927"/>
            </a:xfrm>
            <a:custGeom>
              <a:avLst/>
              <a:gdLst>
                <a:gd name="G0" fmla="+- 5489 0 0"/>
                <a:gd name="G1" fmla="+- 21600 0 5489"/>
                <a:gd name="G2" fmla="*/ 5489 1 2"/>
                <a:gd name="G3" fmla="+- 21600 0 G2"/>
                <a:gd name="G4" fmla="+/ 5489 21600 2"/>
                <a:gd name="G5" fmla="+/ G1 0 2"/>
                <a:gd name="G6" fmla="*/ 21600 21600 5489"/>
                <a:gd name="G7" fmla="*/ G6 1 2"/>
                <a:gd name="G8" fmla="+- 21600 0 G7"/>
                <a:gd name="G9" fmla="*/ 21600 1 2"/>
                <a:gd name="G10" fmla="+- 5489 0 G9"/>
                <a:gd name="G11" fmla="?: G10 G8 0"/>
                <a:gd name="G12" fmla="?: G10 G7 21600"/>
                <a:gd name="T0" fmla="*/ 18855 w 21600"/>
                <a:gd name="T1" fmla="*/ 10800 h 21600"/>
                <a:gd name="T2" fmla="*/ 10800 w 21600"/>
                <a:gd name="T3" fmla="*/ 21600 h 21600"/>
                <a:gd name="T4" fmla="*/ 2745 w 21600"/>
                <a:gd name="T5" fmla="*/ 10800 h 21600"/>
                <a:gd name="T6" fmla="*/ 10800 w 21600"/>
                <a:gd name="T7" fmla="*/ 0 h 21600"/>
                <a:gd name="T8" fmla="*/ 4545 w 21600"/>
                <a:gd name="T9" fmla="*/ 4545 h 21600"/>
                <a:gd name="T10" fmla="*/ 17055 w 21600"/>
                <a:gd name="T11" fmla="*/ 17055 h 21600"/>
              </a:gdLst>
              <a:ahLst/>
              <a:cxnLst>
                <a:cxn ang="0">
                  <a:pos x="T0" y="T1"/>
                </a:cxn>
                <a:cxn ang="0">
                  <a:pos x="T2" y="T3"/>
                </a:cxn>
                <a:cxn ang="0">
                  <a:pos x="T4" y="T5"/>
                </a:cxn>
                <a:cxn ang="0">
                  <a:pos x="T6" y="T7"/>
                </a:cxn>
              </a:cxnLst>
              <a:rect l="T8" t="T9" r="T10" b="T11"/>
              <a:pathLst>
                <a:path w="21600" h="21600">
                  <a:moveTo>
                    <a:pt x="0" y="0"/>
                  </a:moveTo>
                  <a:lnTo>
                    <a:pt x="5489" y="21600"/>
                  </a:lnTo>
                  <a:lnTo>
                    <a:pt x="16111" y="21600"/>
                  </a:lnTo>
                  <a:lnTo>
                    <a:pt x="21600" y="0"/>
                  </a:lnTo>
                  <a:close/>
                </a:path>
              </a:pathLst>
            </a:custGeom>
            <a:gradFill>
              <a:gsLst>
                <a:gs pos="0">
                  <a:srgbClr val="F6B8E6"/>
                </a:gs>
                <a:gs pos="100000">
                  <a:schemeClr val="accent1">
                    <a:lumMod val="20000"/>
                    <a:lumOff val="80000"/>
                  </a:schemeClr>
                </a:gs>
              </a:gsLst>
              <a:lin ang="5400000" scaled="0"/>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 name="Группа 2"/>
          <p:cNvGrpSpPr/>
          <p:nvPr/>
        </p:nvGrpSpPr>
        <p:grpSpPr>
          <a:xfrm>
            <a:off x="314120" y="1318474"/>
            <a:ext cx="2258957" cy="825964"/>
            <a:chOff x="2083980" y="2465426"/>
            <a:chExt cx="2870791" cy="771450"/>
          </a:xfrm>
        </p:grpSpPr>
        <p:grpSp>
          <p:nvGrpSpPr>
            <p:cNvPr id="25" name="Group 7"/>
            <p:cNvGrpSpPr>
              <a:grpSpLocks/>
            </p:cNvGrpSpPr>
            <p:nvPr/>
          </p:nvGrpSpPr>
          <p:grpSpPr bwMode="auto">
            <a:xfrm flipV="1">
              <a:off x="2083980" y="2465426"/>
              <a:ext cx="2870791" cy="771450"/>
              <a:chOff x="0" y="0"/>
              <a:chExt cx="2790" cy="912"/>
            </a:xfrm>
          </p:grpSpPr>
          <p:sp>
            <p:nvSpPr>
              <p:cNvPr id="26"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AutoShape 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 name="Прямоугольник 1"/>
            <p:cNvSpPr/>
            <p:nvPr/>
          </p:nvSpPr>
          <p:spPr>
            <a:xfrm>
              <a:off x="2247109" y="2572145"/>
              <a:ext cx="2531994" cy="600164"/>
            </a:xfrm>
            <a:prstGeom prst="rect">
              <a:avLst/>
            </a:prstGeom>
          </p:spPr>
          <p:txBody>
            <a:bodyPr wrap="square">
              <a:spAutoFit/>
            </a:bodyPr>
            <a:lstStyle/>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МАУК «Центр культуры» централизованная </a:t>
              </a:r>
            </a:p>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клубная система</a:t>
              </a:r>
            </a:p>
          </p:txBody>
        </p:sp>
      </p:grpSp>
      <p:grpSp>
        <p:nvGrpSpPr>
          <p:cNvPr id="33" name="Группа 32"/>
          <p:cNvGrpSpPr/>
          <p:nvPr/>
        </p:nvGrpSpPr>
        <p:grpSpPr>
          <a:xfrm>
            <a:off x="2593121" y="1322012"/>
            <a:ext cx="2120728" cy="825964"/>
            <a:chOff x="2083980" y="2465426"/>
            <a:chExt cx="2870791" cy="771450"/>
          </a:xfrm>
        </p:grpSpPr>
        <p:grpSp>
          <p:nvGrpSpPr>
            <p:cNvPr id="34" name="Group 7"/>
            <p:cNvGrpSpPr>
              <a:grpSpLocks/>
            </p:cNvGrpSpPr>
            <p:nvPr/>
          </p:nvGrpSpPr>
          <p:grpSpPr bwMode="auto">
            <a:xfrm flipV="1">
              <a:off x="2083980" y="2465426"/>
              <a:ext cx="2870791" cy="771450"/>
              <a:chOff x="0" y="0"/>
              <a:chExt cx="2790" cy="912"/>
            </a:xfrm>
          </p:grpSpPr>
          <p:sp>
            <p:nvSpPr>
              <p:cNvPr id="36"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AutoShape 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5" name="Прямоугольник 34"/>
            <p:cNvSpPr/>
            <p:nvPr/>
          </p:nvSpPr>
          <p:spPr>
            <a:xfrm>
              <a:off x="2247109" y="2661527"/>
              <a:ext cx="2531994" cy="402448"/>
            </a:xfrm>
            <a:prstGeom prst="rect">
              <a:avLst/>
            </a:prstGeom>
          </p:spPr>
          <p:txBody>
            <a:bodyPr wrap="square">
              <a:spAutoFit/>
            </a:bodyPr>
            <a:lstStyle/>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МАУК «Центр культуры» краеведческий музей</a:t>
              </a:r>
            </a:p>
          </p:txBody>
        </p:sp>
      </p:grpSp>
      <p:grpSp>
        <p:nvGrpSpPr>
          <p:cNvPr id="38" name="Группа 37"/>
          <p:cNvGrpSpPr/>
          <p:nvPr/>
        </p:nvGrpSpPr>
        <p:grpSpPr>
          <a:xfrm>
            <a:off x="4733892" y="1325550"/>
            <a:ext cx="1990958" cy="825964"/>
            <a:chOff x="2083980" y="2465426"/>
            <a:chExt cx="2870791" cy="771450"/>
          </a:xfrm>
        </p:grpSpPr>
        <p:grpSp>
          <p:nvGrpSpPr>
            <p:cNvPr id="39" name="Group 7"/>
            <p:cNvGrpSpPr>
              <a:grpSpLocks/>
            </p:cNvGrpSpPr>
            <p:nvPr/>
          </p:nvGrpSpPr>
          <p:grpSpPr bwMode="auto">
            <a:xfrm flipV="1">
              <a:off x="2083980" y="2465426"/>
              <a:ext cx="2870791" cy="771450"/>
              <a:chOff x="0" y="0"/>
              <a:chExt cx="2790" cy="912"/>
            </a:xfrm>
          </p:grpSpPr>
          <p:sp>
            <p:nvSpPr>
              <p:cNvPr id="41"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AutoShape 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0" name="Прямоугольник 39"/>
            <p:cNvSpPr/>
            <p:nvPr/>
          </p:nvSpPr>
          <p:spPr>
            <a:xfrm>
              <a:off x="2247109" y="2641663"/>
              <a:ext cx="2531994" cy="402448"/>
            </a:xfrm>
            <a:prstGeom prst="rect">
              <a:avLst/>
            </a:prstGeom>
          </p:spPr>
          <p:txBody>
            <a:bodyPr wrap="square">
              <a:spAutoFit/>
            </a:bodyPr>
            <a:lstStyle/>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МАУ ДО </a:t>
              </a:r>
            </a:p>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Детская школа искусств</a:t>
              </a:r>
            </a:p>
          </p:txBody>
        </p:sp>
      </p:grpSp>
      <p:grpSp>
        <p:nvGrpSpPr>
          <p:cNvPr id="43" name="Группа 42"/>
          <p:cNvGrpSpPr/>
          <p:nvPr/>
        </p:nvGrpSpPr>
        <p:grpSpPr>
          <a:xfrm>
            <a:off x="6737268" y="1319089"/>
            <a:ext cx="2078119" cy="825964"/>
            <a:chOff x="2083980" y="2465426"/>
            <a:chExt cx="2870791" cy="771450"/>
          </a:xfrm>
        </p:grpSpPr>
        <p:grpSp>
          <p:nvGrpSpPr>
            <p:cNvPr id="44" name="Group 7"/>
            <p:cNvGrpSpPr>
              <a:grpSpLocks/>
            </p:cNvGrpSpPr>
            <p:nvPr/>
          </p:nvGrpSpPr>
          <p:grpSpPr bwMode="auto">
            <a:xfrm flipV="1">
              <a:off x="2083980" y="2465426"/>
              <a:ext cx="2870791" cy="771450"/>
              <a:chOff x="0" y="0"/>
              <a:chExt cx="2790" cy="912"/>
            </a:xfrm>
          </p:grpSpPr>
          <p:sp>
            <p:nvSpPr>
              <p:cNvPr id="46" name="AutoShape 8"/>
              <p:cNvSpPr>
                <a:spLocks noChangeArrowheads="1"/>
              </p:cNvSpPr>
              <p:nvPr/>
            </p:nvSpPr>
            <p:spPr bwMode="auto">
              <a:xfrm rot="10800000">
                <a:off x="0" y="142"/>
                <a:ext cx="2790" cy="770"/>
              </a:xfrm>
              <a:prstGeom prst="upArrowCallout">
                <a:avLst>
                  <a:gd name="adj1" fmla="val 82868"/>
                  <a:gd name="adj2" fmla="val 41434"/>
                  <a:gd name="adj3" fmla="val 17995"/>
                  <a:gd name="adj4" fmla="val 81949"/>
                </a:avLst>
              </a:prstGeom>
              <a:gradFill rotWithShape="1">
                <a:gsLst>
                  <a:gs pos="0">
                    <a:srgbClr val="DDDDDD"/>
                  </a:gs>
                  <a:gs pos="100000">
                    <a:srgbClr val="FFFFFF"/>
                  </a:gs>
                </a:gsLst>
                <a:lin ang="5400000" scaled="1"/>
              </a:gradFill>
              <a:ln w="317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AutoShape 9"/>
              <p:cNvSpPr>
                <a:spLocks noChangeArrowheads="1"/>
              </p:cNvSpPr>
              <p:nvPr/>
            </p:nvSpPr>
            <p:spPr bwMode="auto">
              <a:xfrm rot="10800000">
                <a:off x="0" y="0"/>
                <a:ext cx="2790" cy="132"/>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B2B2B2">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5" name="Прямоугольник 44"/>
            <p:cNvSpPr/>
            <p:nvPr/>
          </p:nvSpPr>
          <p:spPr>
            <a:xfrm>
              <a:off x="2247109" y="2641663"/>
              <a:ext cx="2531994" cy="402448"/>
            </a:xfrm>
            <a:prstGeom prst="rect">
              <a:avLst/>
            </a:prstGeom>
          </p:spPr>
          <p:txBody>
            <a:bodyPr wrap="square">
              <a:spAutoFit/>
            </a:bodyPr>
            <a:lstStyle/>
            <a:p>
              <a:pPr lvl="0" algn="ctr" fontAlgn="base">
                <a:spcBef>
                  <a:spcPct val="0"/>
                </a:spcBef>
                <a:spcAft>
                  <a:spcPct val="0"/>
                </a:spcAft>
                <a:defRPr/>
              </a:pPr>
              <a:r>
                <a:rPr lang="ru-RU" sz="1100" b="1" kern="0" dirty="0">
                  <a:solidFill>
                    <a:prstClr val="black"/>
                  </a:solidFill>
                  <a:latin typeface="Times New Roman" pitchFamily="18" charset="0"/>
                  <a:cs typeface="Times New Roman" pitchFamily="18" charset="0"/>
                </a:rPr>
                <a:t>МКУ «Центр по обслуживанию УК»</a:t>
              </a:r>
            </a:p>
          </p:txBody>
        </p:sp>
      </p:grpSp>
      <p:sp>
        <p:nvSpPr>
          <p:cNvPr id="8" name="Прямоугольник 7"/>
          <p:cNvSpPr/>
          <p:nvPr/>
        </p:nvSpPr>
        <p:spPr>
          <a:xfrm>
            <a:off x="950189" y="902996"/>
            <a:ext cx="7581014" cy="338554"/>
          </a:xfrm>
          <a:prstGeom prst="rect">
            <a:avLst/>
          </a:prstGeom>
        </p:spPr>
        <p:txBody>
          <a:bodyPr wrap="square">
            <a:spAutoFit/>
          </a:bodyPr>
          <a:lstStyle/>
          <a:p>
            <a:pPr lvl="0" algn="ctr" defTabSz="914400" fontAlgn="base">
              <a:spcBef>
                <a:spcPct val="0"/>
              </a:spcBef>
              <a:spcAft>
                <a:spcPct val="0"/>
              </a:spcAft>
              <a:defRPr/>
            </a:pPr>
            <a:r>
              <a:rPr lang="ru-RU" sz="1600" b="1" dirty="0">
                <a:solidFill>
                  <a:prstClr val="black"/>
                </a:solidFill>
                <a:latin typeface="Times New Roman" pitchFamily="18" charset="0"/>
                <a:cs typeface="Times New Roman" pitchFamily="18" charset="0"/>
              </a:rPr>
              <a:t>Оказание услуг в рамках муниципальной программы осуществляют </a:t>
            </a:r>
          </a:p>
        </p:txBody>
      </p:sp>
      <p:pic>
        <p:nvPicPr>
          <p:cNvPr id="51" name="Рисунок 5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7818" y="5158535"/>
            <a:ext cx="2733385" cy="1699464"/>
          </a:xfrm>
          <a:prstGeom prst="rect">
            <a:avLst/>
          </a:prstGeom>
          <a:ln>
            <a:noFill/>
          </a:ln>
          <a:effectLst>
            <a:softEdge rad="112500"/>
          </a:effectLst>
        </p:spPr>
      </p:pic>
      <p:pic>
        <p:nvPicPr>
          <p:cNvPr id="52" name="Рисунок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92930" y="5265810"/>
            <a:ext cx="2350938" cy="1624089"/>
          </a:xfrm>
          <a:prstGeom prst="rect">
            <a:avLst/>
          </a:prstGeom>
          <a:ln>
            <a:noFill/>
          </a:ln>
          <a:effectLst>
            <a:softEdge rad="112500"/>
          </a:effectLst>
        </p:spPr>
      </p:pic>
      <p:pic>
        <p:nvPicPr>
          <p:cNvPr id="53" name="Рисунок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9400" y="5323813"/>
            <a:ext cx="2274229" cy="1534187"/>
          </a:xfrm>
          <a:prstGeom prst="rect">
            <a:avLst/>
          </a:prstGeom>
          <a:ln>
            <a:noFill/>
          </a:ln>
          <a:effectLst>
            <a:softEdge rad="112500"/>
          </a:effectLst>
        </p:spPr>
      </p:pic>
      <p:sp>
        <p:nvSpPr>
          <p:cNvPr id="48"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48</a:t>
            </a:r>
          </a:p>
        </p:txBody>
      </p:sp>
    </p:spTree>
    <p:extLst>
      <p:ext uri="{BB962C8B-B14F-4D97-AF65-F5344CB8AC3E}">
        <p14:creationId xmlns:p14="http://schemas.microsoft.com/office/powerpoint/2010/main" val="42657865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105288" y="0"/>
            <a:ext cx="9144000" cy="6868633"/>
            <a:chOff x="0" y="-10633"/>
            <a:chExt cx="9144000" cy="6868633"/>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33"/>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Прямоугольник 9"/>
          <p:cNvSpPr/>
          <p:nvPr/>
        </p:nvSpPr>
        <p:spPr>
          <a:xfrm>
            <a:off x="0" y="-66515"/>
            <a:ext cx="9045575"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sp>
        <p:nvSpPr>
          <p:cNvPr id="57" name="圆角矩形 35"/>
          <p:cNvSpPr/>
          <p:nvPr/>
        </p:nvSpPr>
        <p:spPr bwMode="auto">
          <a:xfrm flipH="1">
            <a:off x="1658678" y="1613351"/>
            <a:ext cx="7440062" cy="404080"/>
          </a:xfrm>
          <a:prstGeom prst="roundRect">
            <a:avLst>
              <a:gd name="adj" fmla="val 50000"/>
            </a:avLst>
          </a:prstGeom>
          <a:gradFill flip="none" rotWithShape="1">
            <a:gsLst>
              <a:gs pos="88000">
                <a:srgbClr val="FF99FF"/>
              </a:gs>
              <a:gs pos="100000">
                <a:srgbClr val="FF47FF"/>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54" name="圆角矩形 35"/>
          <p:cNvSpPr/>
          <p:nvPr/>
        </p:nvSpPr>
        <p:spPr bwMode="auto">
          <a:xfrm flipH="1">
            <a:off x="1658676" y="2144071"/>
            <a:ext cx="7440063" cy="404080"/>
          </a:xfrm>
          <a:prstGeom prst="roundRect">
            <a:avLst>
              <a:gd name="adj" fmla="val 50000"/>
            </a:avLst>
          </a:prstGeom>
          <a:gradFill flip="none" rotWithShape="1">
            <a:gsLst>
              <a:gs pos="88000">
                <a:srgbClr val="9CFF7D"/>
              </a:gs>
              <a:gs pos="100000">
                <a:srgbClr val="66FF33"/>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51" name="圆角矩形 35"/>
          <p:cNvSpPr/>
          <p:nvPr/>
        </p:nvSpPr>
        <p:spPr bwMode="auto">
          <a:xfrm flipH="1">
            <a:off x="1658676" y="2669782"/>
            <a:ext cx="7440062" cy="404080"/>
          </a:xfrm>
          <a:prstGeom prst="roundRect">
            <a:avLst>
              <a:gd name="adj" fmla="val 50000"/>
            </a:avLst>
          </a:prstGeom>
          <a:gradFill flip="none" rotWithShape="1">
            <a:gsLst>
              <a:gs pos="88000">
                <a:srgbClr val="75ADFF"/>
              </a:gs>
              <a:gs pos="100000">
                <a:srgbClr val="0066FF"/>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48" name="圆角矩形 35"/>
          <p:cNvSpPr/>
          <p:nvPr/>
        </p:nvSpPr>
        <p:spPr bwMode="auto">
          <a:xfrm flipH="1">
            <a:off x="1658678" y="3195104"/>
            <a:ext cx="7440060" cy="404080"/>
          </a:xfrm>
          <a:prstGeom prst="roundRect">
            <a:avLst>
              <a:gd name="adj" fmla="val 50000"/>
            </a:avLst>
          </a:prstGeom>
          <a:gradFill flip="none" rotWithShape="1">
            <a:gsLst>
              <a:gs pos="88000">
                <a:srgbClr val="FF8B8B"/>
              </a:gs>
              <a:gs pos="100000">
                <a:srgbClr val="C00000"/>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44" name="圆角矩形 35"/>
          <p:cNvSpPr/>
          <p:nvPr/>
        </p:nvSpPr>
        <p:spPr bwMode="auto">
          <a:xfrm flipH="1">
            <a:off x="1658676" y="3704947"/>
            <a:ext cx="7440061" cy="404080"/>
          </a:xfrm>
          <a:prstGeom prst="roundRect">
            <a:avLst>
              <a:gd name="adj" fmla="val 50000"/>
            </a:avLst>
          </a:prstGeom>
          <a:gradFill flip="none" rotWithShape="1">
            <a:gsLst>
              <a:gs pos="88000">
                <a:srgbClr val="FFDE75"/>
              </a:gs>
              <a:gs pos="100000">
                <a:srgbClr val="FFC000"/>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42" name="圆角矩形 35"/>
          <p:cNvSpPr/>
          <p:nvPr/>
        </p:nvSpPr>
        <p:spPr bwMode="auto">
          <a:xfrm flipH="1">
            <a:off x="1658677" y="4230269"/>
            <a:ext cx="7440059" cy="404080"/>
          </a:xfrm>
          <a:prstGeom prst="roundRect">
            <a:avLst>
              <a:gd name="adj" fmla="val 50000"/>
            </a:avLst>
          </a:prstGeom>
          <a:gradFill flip="none" rotWithShape="1">
            <a:gsLst>
              <a:gs pos="88000">
                <a:srgbClr val="8FFFFF"/>
              </a:gs>
              <a:gs pos="100000">
                <a:srgbClr val="00FFFF"/>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endParaRPr>
          </a:p>
        </p:txBody>
      </p:sp>
      <p:sp>
        <p:nvSpPr>
          <p:cNvPr id="39" name="圆角矩形 35"/>
          <p:cNvSpPr/>
          <p:nvPr/>
        </p:nvSpPr>
        <p:spPr bwMode="auto">
          <a:xfrm flipH="1">
            <a:off x="1658677" y="4744569"/>
            <a:ext cx="7440057" cy="404080"/>
          </a:xfrm>
          <a:prstGeom prst="roundRect">
            <a:avLst>
              <a:gd name="adj" fmla="val 50000"/>
            </a:avLst>
          </a:prstGeom>
          <a:gradFill flip="none" rotWithShape="1">
            <a:gsLst>
              <a:gs pos="86000">
                <a:srgbClr val="FFA86D"/>
              </a:gs>
              <a:gs pos="100000">
                <a:srgbClr val="FF6600"/>
              </a:gs>
            </a:gsLst>
            <a:lin ang="5400000" scaled="1"/>
            <a:tileRect/>
          </a:gra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nvGrpSpPr>
          <p:cNvPr id="66" name="Группа 65"/>
          <p:cNvGrpSpPr/>
          <p:nvPr/>
        </p:nvGrpSpPr>
        <p:grpSpPr>
          <a:xfrm>
            <a:off x="61429" y="1547127"/>
            <a:ext cx="745273" cy="502022"/>
            <a:chOff x="18897" y="1547127"/>
            <a:chExt cx="745273" cy="502022"/>
          </a:xfrm>
        </p:grpSpPr>
        <p:sp>
          <p:nvSpPr>
            <p:cNvPr id="56" name="矩形 10"/>
            <p:cNvSpPr>
              <a:spLocks noChangeAspect="1"/>
            </p:cNvSpPr>
            <p:nvPr/>
          </p:nvSpPr>
          <p:spPr>
            <a:xfrm>
              <a:off x="18897" y="1547127"/>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00FF"/>
                </a:gs>
                <a:gs pos="100000">
                  <a:srgbClr val="E494CB"/>
                </a:gs>
              </a:gsLst>
              <a:lin ang="2700000" scaled="1"/>
            </a:gradFill>
            <a:ln w="12700" cap="flat" cmpd="sng" algn="ctr">
              <a:solidFill>
                <a:srgbClr val="FF00FF"/>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58" name="矩形 10"/>
            <p:cNvSpPr>
              <a:spLocks noChangeAspect="1"/>
            </p:cNvSpPr>
            <p:nvPr/>
          </p:nvSpPr>
          <p:spPr>
            <a:xfrm>
              <a:off x="142745" y="1555986"/>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75" name="Группа 74"/>
          <p:cNvGrpSpPr/>
          <p:nvPr/>
        </p:nvGrpSpPr>
        <p:grpSpPr>
          <a:xfrm>
            <a:off x="17361" y="2077847"/>
            <a:ext cx="777172" cy="502022"/>
            <a:chOff x="17361" y="2077847"/>
            <a:chExt cx="777172" cy="502022"/>
          </a:xfrm>
        </p:grpSpPr>
        <p:sp>
          <p:nvSpPr>
            <p:cNvPr id="53" name="矩形 10"/>
            <p:cNvSpPr>
              <a:spLocks noChangeAspect="1"/>
            </p:cNvSpPr>
            <p:nvPr/>
          </p:nvSpPr>
          <p:spPr>
            <a:xfrm>
              <a:off x="17361" y="2077847"/>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66FF33"/>
                </a:gs>
                <a:gs pos="100000">
                  <a:srgbClr val="70AD47">
                    <a:lumMod val="60000"/>
                    <a:lumOff val="40000"/>
                  </a:srgbClr>
                </a:gs>
              </a:gsLst>
              <a:lin ang="2700000" scaled="1"/>
            </a:gradFill>
            <a:ln w="12700" cap="flat" cmpd="sng" algn="ctr">
              <a:solidFill>
                <a:srgbClr val="66FF33"/>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55" name="矩形 10"/>
            <p:cNvSpPr>
              <a:spLocks noChangeAspect="1"/>
            </p:cNvSpPr>
            <p:nvPr/>
          </p:nvSpPr>
          <p:spPr>
            <a:xfrm>
              <a:off x="173108" y="2086706"/>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80" name="Группа 79"/>
          <p:cNvGrpSpPr/>
          <p:nvPr/>
        </p:nvGrpSpPr>
        <p:grpSpPr>
          <a:xfrm>
            <a:off x="27994" y="2614191"/>
            <a:ext cx="777172" cy="502022"/>
            <a:chOff x="27994" y="2614191"/>
            <a:chExt cx="777172" cy="502022"/>
          </a:xfrm>
        </p:grpSpPr>
        <p:sp>
          <p:nvSpPr>
            <p:cNvPr id="50" name="矩形 10"/>
            <p:cNvSpPr>
              <a:spLocks noChangeAspect="1"/>
            </p:cNvSpPr>
            <p:nvPr/>
          </p:nvSpPr>
          <p:spPr>
            <a:xfrm>
              <a:off x="27994" y="2614191"/>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3366FF"/>
                </a:gs>
                <a:gs pos="100000">
                  <a:srgbClr val="4F96FF"/>
                </a:gs>
              </a:gsLst>
              <a:lin ang="2700000" scaled="1"/>
            </a:gradFill>
            <a:ln w="12700" cap="flat" cmpd="sng" algn="ctr">
              <a:solidFill>
                <a:srgbClr val="00B0F0"/>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52" name="矩形 10"/>
            <p:cNvSpPr>
              <a:spLocks noChangeAspect="1"/>
            </p:cNvSpPr>
            <p:nvPr/>
          </p:nvSpPr>
          <p:spPr>
            <a:xfrm>
              <a:off x="183741" y="2623050"/>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87" name="Группа 86"/>
          <p:cNvGrpSpPr/>
          <p:nvPr/>
        </p:nvGrpSpPr>
        <p:grpSpPr>
          <a:xfrm>
            <a:off x="27994" y="3139513"/>
            <a:ext cx="777172" cy="502022"/>
            <a:chOff x="27994" y="3139513"/>
            <a:chExt cx="777172" cy="502022"/>
          </a:xfrm>
        </p:grpSpPr>
        <p:sp>
          <p:nvSpPr>
            <p:cNvPr id="47" name="矩形 10"/>
            <p:cNvSpPr>
              <a:spLocks noChangeAspect="1"/>
            </p:cNvSpPr>
            <p:nvPr/>
          </p:nvSpPr>
          <p:spPr>
            <a:xfrm>
              <a:off x="27994" y="3139513"/>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3300"/>
                </a:gs>
                <a:gs pos="100000">
                  <a:srgbClr val="FF3E11"/>
                </a:gs>
              </a:gsLst>
              <a:lin ang="2700000" scaled="1"/>
            </a:gradFill>
            <a:ln w="12700" cap="flat" cmpd="sng" algn="ctr">
              <a:solidFill>
                <a:srgbClr val="FF3E11"/>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49" name="矩形 10"/>
            <p:cNvSpPr>
              <a:spLocks noChangeAspect="1"/>
            </p:cNvSpPr>
            <p:nvPr/>
          </p:nvSpPr>
          <p:spPr>
            <a:xfrm>
              <a:off x="183741" y="3148372"/>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92" name="Группа 91"/>
          <p:cNvGrpSpPr/>
          <p:nvPr/>
        </p:nvGrpSpPr>
        <p:grpSpPr>
          <a:xfrm>
            <a:off x="34771" y="3649356"/>
            <a:ext cx="777172" cy="502022"/>
            <a:chOff x="34771" y="3649356"/>
            <a:chExt cx="777172" cy="502022"/>
          </a:xfrm>
        </p:grpSpPr>
        <p:sp>
          <p:nvSpPr>
            <p:cNvPr id="45" name="矩形 10"/>
            <p:cNvSpPr>
              <a:spLocks noChangeAspect="1"/>
            </p:cNvSpPr>
            <p:nvPr/>
          </p:nvSpPr>
          <p:spPr>
            <a:xfrm>
              <a:off x="34771" y="3649356"/>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C91D"/>
                </a:gs>
                <a:gs pos="100000">
                  <a:srgbClr val="FFC000">
                    <a:lumMod val="60000"/>
                    <a:lumOff val="40000"/>
                  </a:srgbClr>
                </a:gs>
              </a:gsLst>
              <a:lin ang="2700000" scaled="1"/>
            </a:gradFill>
            <a:ln w="12700" cap="flat" cmpd="sng" algn="ctr">
              <a:solidFill>
                <a:srgbClr val="FFFF00"/>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46" name="矩形 10"/>
            <p:cNvSpPr>
              <a:spLocks noChangeAspect="1"/>
            </p:cNvSpPr>
            <p:nvPr/>
          </p:nvSpPr>
          <p:spPr>
            <a:xfrm>
              <a:off x="190518" y="3658215"/>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99" name="Группа 98"/>
          <p:cNvGrpSpPr/>
          <p:nvPr/>
        </p:nvGrpSpPr>
        <p:grpSpPr>
          <a:xfrm>
            <a:off x="57870" y="4174678"/>
            <a:ext cx="748832" cy="502022"/>
            <a:chOff x="57870" y="4174678"/>
            <a:chExt cx="788964" cy="502022"/>
          </a:xfrm>
        </p:grpSpPr>
        <p:sp>
          <p:nvSpPr>
            <p:cNvPr id="41" name="矩形 10"/>
            <p:cNvSpPr>
              <a:spLocks noChangeAspect="1"/>
            </p:cNvSpPr>
            <p:nvPr/>
          </p:nvSpPr>
          <p:spPr>
            <a:xfrm>
              <a:off x="57870" y="4174678"/>
              <a:ext cx="631379"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66FFFF"/>
                </a:gs>
                <a:gs pos="100000">
                  <a:srgbClr val="9BFFFF"/>
                </a:gs>
              </a:gsLst>
              <a:lin ang="2700000" scaled="1"/>
            </a:gradFill>
            <a:ln w="12700" cap="flat" cmpd="sng" algn="ctr">
              <a:solidFill>
                <a:srgbClr val="9BFFFF"/>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43" name="矩形 10"/>
            <p:cNvSpPr>
              <a:spLocks noChangeAspect="1"/>
            </p:cNvSpPr>
            <p:nvPr/>
          </p:nvSpPr>
          <p:spPr>
            <a:xfrm>
              <a:off x="215980" y="4183537"/>
              <a:ext cx="630854"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105" name="Группа 104"/>
          <p:cNvGrpSpPr/>
          <p:nvPr/>
        </p:nvGrpSpPr>
        <p:grpSpPr>
          <a:xfrm>
            <a:off x="34771" y="4688978"/>
            <a:ext cx="794138" cy="502022"/>
            <a:chOff x="83634" y="4688978"/>
            <a:chExt cx="777172" cy="502022"/>
          </a:xfrm>
        </p:grpSpPr>
        <p:sp>
          <p:nvSpPr>
            <p:cNvPr id="38" name="矩形 10"/>
            <p:cNvSpPr>
              <a:spLocks noChangeAspect="1"/>
            </p:cNvSpPr>
            <p:nvPr/>
          </p:nvSpPr>
          <p:spPr>
            <a:xfrm>
              <a:off x="83634" y="4688978"/>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EB701D"/>
                </a:gs>
                <a:gs pos="100000">
                  <a:srgbClr val="ED7D31">
                    <a:lumMod val="60000"/>
                    <a:lumOff val="40000"/>
                  </a:srgbClr>
                </a:gs>
              </a:gsLst>
              <a:lin ang="2700000" scaled="1"/>
            </a:gradFill>
            <a:ln w="12700" cap="flat" cmpd="sng" algn="ctr">
              <a:solidFill>
                <a:srgbClr val="FF9F11"/>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40" name="矩形 10"/>
            <p:cNvSpPr>
              <a:spLocks noChangeAspect="1"/>
            </p:cNvSpPr>
            <p:nvPr/>
          </p:nvSpPr>
          <p:spPr>
            <a:xfrm>
              <a:off x="239381" y="4697837"/>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grpSp>
      <p:grpSp>
        <p:nvGrpSpPr>
          <p:cNvPr id="67" name="Группа 66"/>
          <p:cNvGrpSpPr/>
          <p:nvPr/>
        </p:nvGrpSpPr>
        <p:grpSpPr>
          <a:xfrm>
            <a:off x="862442" y="1550665"/>
            <a:ext cx="745273" cy="502022"/>
            <a:chOff x="18897" y="1547127"/>
            <a:chExt cx="745273" cy="502022"/>
          </a:xfrm>
        </p:grpSpPr>
        <p:sp>
          <p:nvSpPr>
            <p:cNvPr id="68" name="矩形 10"/>
            <p:cNvSpPr>
              <a:spLocks noChangeAspect="1"/>
            </p:cNvSpPr>
            <p:nvPr/>
          </p:nvSpPr>
          <p:spPr>
            <a:xfrm>
              <a:off x="18897" y="1547127"/>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00FF"/>
                </a:gs>
                <a:gs pos="100000">
                  <a:srgbClr val="E494CB"/>
                </a:gs>
              </a:gsLst>
              <a:lin ang="2700000" scaled="1"/>
            </a:gradFill>
            <a:ln w="12700" cap="flat" cmpd="sng" algn="ctr">
              <a:solidFill>
                <a:srgbClr val="FF00FF"/>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69" name="矩形 10"/>
            <p:cNvSpPr>
              <a:spLocks noChangeAspect="1"/>
            </p:cNvSpPr>
            <p:nvPr/>
          </p:nvSpPr>
          <p:spPr>
            <a:xfrm>
              <a:off x="142745" y="1555986"/>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70" name="TextBox 69"/>
            <p:cNvSpPr txBox="1"/>
            <p:nvPr/>
          </p:nvSpPr>
          <p:spPr>
            <a:xfrm>
              <a:off x="158453" y="1633290"/>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71,1</a:t>
              </a:r>
            </a:p>
          </p:txBody>
        </p:sp>
      </p:grpSp>
      <p:grpSp>
        <p:nvGrpSpPr>
          <p:cNvPr id="71" name="Группа 70"/>
          <p:cNvGrpSpPr/>
          <p:nvPr/>
        </p:nvGrpSpPr>
        <p:grpSpPr>
          <a:xfrm>
            <a:off x="105288" y="1179964"/>
            <a:ext cx="5955552" cy="374098"/>
            <a:chOff x="564581" y="1582241"/>
            <a:chExt cx="7940729" cy="393499"/>
          </a:xfrm>
        </p:grpSpPr>
        <p:sp>
          <p:nvSpPr>
            <p:cNvPr id="72" name="TextBox 71"/>
            <p:cNvSpPr txBox="1"/>
            <p:nvPr/>
          </p:nvSpPr>
          <p:spPr>
            <a:xfrm>
              <a:off x="6463044" y="1582241"/>
              <a:ext cx="2042266" cy="356112"/>
            </a:xfrm>
            <a:prstGeom prst="rect">
              <a:avLst/>
            </a:prstGeom>
            <a:noFill/>
          </p:spPr>
          <p:txBody>
            <a:bodyPr wrap="none" rtlCol="0">
              <a:spAutoFit/>
            </a:bodyPr>
            <a:lstStyle/>
            <a:p>
              <a:r>
                <a:rPr lang="ru-RU" sz="1600" b="1" i="1" dirty="0">
                  <a:solidFill>
                    <a:srgbClr val="5A2781"/>
                  </a:solidFill>
                  <a:latin typeface="Times New Roman" pitchFamily="18" charset="0"/>
                  <a:cs typeface="Times New Roman" pitchFamily="18" charset="0"/>
                </a:rPr>
                <a:t>Подпрограмма</a:t>
              </a:r>
            </a:p>
          </p:txBody>
        </p:sp>
        <p:sp>
          <p:nvSpPr>
            <p:cNvPr id="73" name="TextBox 72"/>
            <p:cNvSpPr txBox="1"/>
            <p:nvPr/>
          </p:nvSpPr>
          <p:spPr>
            <a:xfrm>
              <a:off x="564581" y="1619628"/>
              <a:ext cx="1232218" cy="356112"/>
            </a:xfrm>
            <a:prstGeom prst="rect">
              <a:avLst/>
            </a:prstGeom>
            <a:noFill/>
          </p:spPr>
          <p:txBody>
            <a:bodyPr wrap="none" rtlCol="0">
              <a:spAutoFit/>
            </a:bodyPr>
            <a:lstStyle/>
            <a:p>
              <a:r>
                <a:rPr lang="ru-RU" sz="1600" b="1" i="1" dirty="0">
                  <a:solidFill>
                    <a:srgbClr val="5A2781"/>
                  </a:solidFill>
                  <a:latin typeface="Times New Roman" pitchFamily="18" charset="0"/>
                  <a:cs typeface="Times New Roman" pitchFamily="18" charset="0"/>
                </a:rPr>
                <a:t>2024 год</a:t>
              </a:r>
            </a:p>
          </p:txBody>
        </p:sp>
        <p:sp>
          <p:nvSpPr>
            <p:cNvPr id="74" name="TextBox 73"/>
            <p:cNvSpPr txBox="1"/>
            <p:nvPr/>
          </p:nvSpPr>
          <p:spPr>
            <a:xfrm>
              <a:off x="1682333" y="1610292"/>
              <a:ext cx="1232218" cy="356112"/>
            </a:xfrm>
            <a:prstGeom prst="rect">
              <a:avLst/>
            </a:prstGeom>
            <a:noFill/>
          </p:spPr>
          <p:txBody>
            <a:bodyPr wrap="none" rtlCol="0">
              <a:spAutoFit/>
            </a:bodyPr>
            <a:lstStyle/>
            <a:p>
              <a:r>
                <a:rPr lang="ru-RU" sz="1600" b="1" i="1" dirty="0">
                  <a:solidFill>
                    <a:srgbClr val="5A2781"/>
                  </a:solidFill>
                  <a:latin typeface="Times New Roman" pitchFamily="18" charset="0"/>
                  <a:cs typeface="Times New Roman" pitchFamily="18" charset="0"/>
                </a:rPr>
                <a:t>2025 год</a:t>
              </a:r>
            </a:p>
          </p:txBody>
        </p:sp>
      </p:grpSp>
      <p:grpSp>
        <p:nvGrpSpPr>
          <p:cNvPr id="76" name="Группа 75"/>
          <p:cNvGrpSpPr/>
          <p:nvPr/>
        </p:nvGrpSpPr>
        <p:grpSpPr>
          <a:xfrm>
            <a:off x="850273" y="2092018"/>
            <a:ext cx="783257" cy="502022"/>
            <a:chOff x="17361" y="2077847"/>
            <a:chExt cx="783257" cy="502022"/>
          </a:xfrm>
        </p:grpSpPr>
        <p:sp>
          <p:nvSpPr>
            <p:cNvPr id="77" name="矩形 10"/>
            <p:cNvSpPr>
              <a:spLocks noChangeAspect="1"/>
            </p:cNvSpPr>
            <p:nvPr/>
          </p:nvSpPr>
          <p:spPr>
            <a:xfrm>
              <a:off x="17361" y="2077847"/>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66FF33"/>
                </a:gs>
                <a:gs pos="100000">
                  <a:srgbClr val="70AD47">
                    <a:lumMod val="60000"/>
                    <a:lumOff val="40000"/>
                  </a:srgbClr>
                </a:gs>
              </a:gsLst>
              <a:lin ang="2700000" scaled="1"/>
            </a:gradFill>
            <a:ln w="12700" cap="flat" cmpd="sng" algn="ctr">
              <a:solidFill>
                <a:srgbClr val="66FF33"/>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78" name="矩形 10"/>
            <p:cNvSpPr>
              <a:spLocks noChangeAspect="1"/>
            </p:cNvSpPr>
            <p:nvPr/>
          </p:nvSpPr>
          <p:spPr>
            <a:xfrm>
              <a:off x="173108" y="2086706"/>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79" name="TextBox 78"/>
            <p:cNvSpPr txBox="1"/>
            <p:nvPr/>
          </p:nvSpPr>
          <p:spPr>
            <a:xfrm>
              <a:off x="211995" y="2144071"/>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17,5</a:t>
              </a:r>
            </a:p>
          </p:txBody>
        </p:sp>
      </p:grpSp>
      <p:grpSp>
        <p:nvGrpSpPr>
          <p:cNvPr id="81" name="Группа 80"/>
          <p:cNvGrpSpPr/>
          <p:nvPr/>
        </p:nvGrpSpPr>
        <p:grpSpPr>
          <a:xfrm>
            <a:off x="850273" y="2617729"/>
            <a:ext cx="777172" cy="502022"/>
            <a:chOff x="27994" y="2614191"/>
            <a:chExt cx="777172" cy="502022"/>
          </a:xfrm>
        </p:grpSpPr>
        <p:sp>
          <p:nvSpPr>
            <p:cNvPr id="82" name="矩形 10"/>
            <p:cNvSpPr>
              <a:spLocks noChangeAspect="1"/>
            </p:cNvSpPr>
            <p:nvPr/>
          </p:nvSpPr>
          <p:spPr>
            <a:xfrm>
              <a:off x="27994" y="2614191"/>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3366FF"/>
                </a:gs>
                <a:gs pos="100000">
                  <a:srgbClr val="4F96FF"/>
                </a:gs>
              </a:gsLst>
              <a:lin ang="2700000" scaled="1"/>
            </a:gradFill>
            <a:ln w="12700" cap="flat" cmpd="sng" algn="ctr">
              <a:solidFill>
                <a:srgbClr val="00B0F0"/>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83" name="矩形 10"/>
            <p:cNvSpPr>
              <a:spLocks noChangeAspect="1"/>
            </p:cNvSpPr>
            <p:nvPr/>
          </p:nvSpPr>
          <p:spPr>
            <a:xfrm>
              <a:off x="183741" y="2623050"/>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84" name="TextBox 83"/>
            <p:cNvSpPr txBox="1"/>
            <p:nvPr/>
          </p:nvSpPr>
          <p:spPr>
            <a:xfrm>
              <a:off x="263911" y="2696327"/>
              <a:ext cx="47320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6,0</a:t>
              </a:r>
            </a:p>
          </p:txBody>
        </p:sp>
      </p:grpSp>
      <p:grpSp>
        <p:nvGrpSpPr>
          <p:cNvPr id="88" name="Группа 87"/>
          <p:cNvGrpSpPr/>
          <p:nvPr/>
        </p:nvGrpSpPr>
        <p:grpSpPr>
          <a:xfrm>
            <a:off x="850273" y="3153684"/>
            <a:ext cx="795444" cy="502022"/>
            <a:chOff x="27994" y="3139513"/>
            <a:chExt cx="795444" cy="502022"/>
          </a:xfrm>
        </p:grpSpPr>
        <p:sp>
          <p:nvSpPr>
            <p:cNvPr id="89" name="矩形 10"/>
            <p:cNvSpPr>
              <a:spLocks noChangeAspect="1"/>
            </p:cNvSpPr>
            <p:nvPr/>
          </p:nvSpPr>
          <p:spPr>
            <a:xfrm>
              <a:off x="27994" y="3139513"/>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3300"/>
                </a:gs>
                <a:gs pos="100000">
                  <a:srgbClr val="FF3E11"/>
                </a:gs>
              </a:gsLst>
              <a:lin ang="2700000" scaled="1"/>
            </a:gradFill>
            <a:ln w="12700" cap="flat" cmpd="sng" algn="ctr">
              <a:solidFill>
                <a:srgbClr val="FF3E11"/>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90" name="矩形 10"/>
            <p:cNvSpPr>
              <a:spLocks noChangeAspect="1"/>
            </p:cNvSpPr>
            <p:nvPr/>
          </p:nvSpPr>
          <p:spPr>
            <a:xfrm>
              <a:off x="183741" y="3148372"/>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91" name="TextBox 90"/>
            <p:cNvSpPr txBox="1"/>
            <p:nvPr/>
          </p:nvSpPr>
          <p:spPr>
            <a:xfrm>
              <a:off x="234815" y="3225977"/>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13,0</a:t>
              </a:r>
            </a:p>
          </p:txBody>
        </p:sp>
      </p:grpSp>
      <p:grpSp>
        <p:nvGrpSpPr>
          <p:cNvPr id="93" name="Группа 92"/>
          <p:cNvGrpSpPr/>
          <p:nvPr/>
        </p:nvGrpSpPr>
        <p:grpSpPr>
          <a:xfrm>
            <a:off x="846417" y="3674160"/>
            <a:ext cx="777172" cy="502022"/>
            <a:chOff x="34771" y="3649356"/>
            <a:chExt cx="777172" cy="502022"/>
          </a:xfrm>
        </p:grpSpPr>
        <p:sp>
          <p:nvSpPr>
            <p:cNvPr id="94" name="矩形 10"/>
            <p:cNvSpPr>
              <a:spLocks noChangeAspect="1"/>
            </p:cNvSpPr>
            <p:nvPr/>
          </p:nvSpPr>
          <p:spPr>
            <a:xfrm>
              <a:off x="34771" y="3649356"/>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FFC91D"/>
                </a:gs>
                <a:gs pos="100000">
                  <a:srgbClr val="FFC000">
                    <a:lumMod val="60000"/>
                    <a:lumOff val="40000"/>
                  </a:srgbClr>
                </a:gs>
              </a:gsLst>
              <a:lin ang="2700000" scaled="1"/>
            </a:gradFill>
            <a:ln w="12700" cap="flat" cmpd="sng" algn="ctr">
              <a:solidFill>
                <a:srgbClr val="FFFF00"/>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95" name="矩形 10"/>
            <p:cNvSpPr>
              <a:spLocks noChangeAspect="1"/>
            </p:cNvSpPr>
            <p:nvPr/>
          </p:nvSpPr>
          <p:spPr>
            <a:xfrm>
              <a:off x="190518" y="3658215"/>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96" name="TextBox 95"/>
            <p:cNvSpPr txBox="1"/>
            <p:nvPr/>
          </p:nvSpPr>
          <p:spPr>
            <a:xfrm>
              <a:off x="218895" y="3722154"/>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33,4</a:t>
              </a:r>
            </a:p>
          </p:txBody>
        </p:sp>
      </p:grpSp>
      <p:grpSp>
        <p:nvGrpSpPr>
          <p:cNvPr id="100" name="Группа 99"/>
          <p:cNvGrpSpPr/>
          <p:nvPr/>
        </p:nvGrpSpPr>
        <p:grpSpPr>
          <a:xfrm>
            <a:off x="850274" y="4188849"/>
            <a:ext cx="779524" cy="502022"/>
            <a:chOff x="57870" y="4174678"/>
            <a:chExt cx="788964" cy="502022"/>
          </a:xfrm>
        </p:grpSpPr>
        <p:sp>
          <p:nvSpPr>
            <p:cNvPr id="101" name="矩形 10"/>
            <p:cNvSpPr>
              <a:spLocks noChangeAspect="1"/>
            </p:cNvSpPr>
            <p:nvPr/>
          </p:nvSpPr>
          <p:spPr>
            <a:xfrm>
              <a:off x="57870" y="4174678"/>
              <a:ext cx="631379"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66FFFF"/>
                </a:gs>
                <a:gs pos="100000">
                  <a:srgbClr val="9BFFFF"/>
                </a:gs>
              </a:gsLst>
              <a:lin ang="2700000" scaled="1"/>
            </a:gradFill>
            <a:ln w="12700" cap="flat" cmpd="sng" algn="ctr">
              <a:solidFill>
                <a:srgbClr val="9BFFFF"/>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102" name="矩形 10"/>
            <p:cNvSpPr>
              <a:spLocks noChangeAspect="1"/>
            </p:cNvSpPr>
            <p:nvPr/>
          </p:nvSpPr>
          <p:spPr>
            <a:xfrm>
              <a:off x="215980" y="4183537"/>
              <a:ext cx="630854"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103" name="TextBox 102"/>
            <p:cNvSpPr txBox="1"/>
            <p:nvPr/>
          </p:nvSpPr>
          <p:spPr>
            <a:xfrm>
              <a:off x="312701" y="4251535"/>
              <a:ext cx="47893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2,8</a:t>
              </a:r>
            </a:p>
          </p:txBody>
        </p:sp>
      </p:grpSp>
      <p:grpSp>
        <p:nvGrpSpPr>
          <p:cNvPr id="106" name="Группа 105"/>
          <p:cNvGrpSpPr/>
          <p:nvPr/>
        </p:nvGrpSpPr>
        <p:grpSpPr>
          <a:xfrm>
            <a:off x="862442" y="4703149"/>
            <a:ext cx="806916" cy="502022"/>
            <a:chOff x="83634" y="4688978"/>
            <a:chExt cx="819752" cy="502022"/>
          </a:xfrm>
        </p:grpSpPr>
        <p:sp>
          <p:nvSpPr>
            <p:cNvPr id="107" name="矩形 10"/>
            <p:cNvSpPr>
              <a:spLocks noChangeAspect="1"/>
            </p:cNvSpPr>
            <p:nvPr/>
          </p:nvSpPr>
          <p:spPr>
            <a:xfrm>
              <a:off x="83634" y="4688978"/>
              <a:ext cx="621943"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a:gsLst>
                <a:gs pos="0">
                  <a:srgbClr val="EB701D"/>
                </a:gs>
                <a:gs pos="100000">
                  <a:srgbClr val="ED7D31">
                    <a:lumMod val="60000"/>
                    <a:lumOff val="40000"/>
                  </a:srgbClr>
                </a:gs>
              </a:gsLst>
              <a:lin ang="2700000" scaled="1"/>
            </a:gradFill>
            <a:ln w="12700" cap="flat" cmpd="sng" algn="ctr">
              <a:solidFill>
                <a:srgbClr val="FF9F11"/>
              </a:solidFill>
              <a:prstDash val="solid"/>
              <a:miter lim="800000"/>
            </a:ln>
            <a:effectLst>
              <a:innerShdw blurRad="152400" dist="50800" dir="18900000">
                <a:prstClr val="black">
                  <a:alpha val="40000"/>
                </a:prstClr>
              </a:innerShdw>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Impact" panose="020B0806030902050204" pitchFamily="34" charset="0"/>
                <a:cs typeface="+mn-cs"/>
              </a:endParaRPr>
            </a:p>
          </p:txBody>
        </p:sp>
        <p:sp>
          <p:nvSpPr>
            <p:cNvPr id="108" name="矩形 10"/>
            <p:cNvSpPr>
              <a:spLocks noChangeAspect="1"/>
            </p:cNvSpPr>
            <p:nvPr/>
          </p:nvSpPr>
          <p:spPr>
            <a:xfrm>
              <a:off x="239381" y="4697837"/>
              <a:ext cx="621425" cy="493163"/>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15875" cap="flat" cmpd="sng" algn="ctr">
              <a:gradFill>
                <a:gsLst>
                  <a:gs pos="100000">
                    <a:sysClr val="window" lastClr="FFFFFF">
                      <a:lumMod val="85000"/>
                    </a:sysClr>
                  </a:gs>
                  <a:gs pos="0">
                    <a:sysClr val="window" lastClr="FFFFFF"/>
                  </a:gs>
                </a:gsLst>
                <a:lin ang="8100000" scaled="0"/>
              </a:gradFill>
              <a:prstDash val="solid"/>
              <a:miter lim="800000"/>
            </a:ln>
            <a:effectLst>
              <a:outerShdw blurRad="444500" dist="254000" dir="8100000" algn="tr" rotWithShape="0">
                <a:prstClr val="black">
                  <a:alpha val="5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等线" panose="020F0502020204030204"/>
                <a:cs typeface="+mn-cs"/>
              </a:endParaRPr>
            </a:p>
          </p:txBody>
        </p:sp>
        <p:sp>
          <p:nvSpPr>
            <p:cNvPr id="109" name="TextBox 108"/>
            <p:cNvSpPr txBox="1"/>
            <p:nvPr/>
          </p:nvSpPr>
          <p:spPr>
            <a:xfrm>
              <a:off x="188148" y="4766192"/>
              <a:ext cx="71523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143,8</a:t>
              </a:r>
            </a:p>
          </p:txBody>
        </p:sp>
      </p:grpSp>
      <p:sp>
        <p:nvSpPr>
          <p:cNvPr id="111" name="TextBox 4"/>
          <p:cNvSpPr txBox="1">
            <a:spLocks noChangeArrowheads="1"/>
          </p:cNvSpPr>
          <p:nvPr/>
        </p:nvSpPr>
        <p:spPr bwMode="auto">
          <a:xfrm>
            <a:off x="3206307" y="1683296"/>
            <a:ext cx="39703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 Развитие культурно-досуговой деятельности</a:t>
            </a:r>
          </a:p>
        </p:txBody>
      </p:sp>
      <p:sp>
        <p:nvSpPr>
          <p:cNvPr id="112" name="TextBox 22"/>
          <p:cNvSpPr txBox="1">
            <a:spLocks noChangeArrowheads="1"/>
          </p:cNvSpPr>
          <p:nvPr/>
        </p:nvSpPr>
        <p:spPr bwMode="auto">
          <a:xfrm>
            <a:off x="2250221" y="2189019"/>
            <a:ext cx="64694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 Организация библиотечного обслуживания населения</a:t>
            </a:r>
          </a:p>
        </p:txBody>
      </p:sp>
      <p:sp>
        <p:nvSpPr>
          <p:cNvPr id="113" name="TextBox 24"/>
          <p:cNvSpPr txBox="1">
            <a:spLocks noChangeArrowheads="1"/>
          </p:cNvSpPr>
          <p:nvPr/>
        </p:nvSpPr>
        <p:spPr bwMode="auto">
          <a:xfrm>
            <a:off x="3614314" y="2710322"/>
            <a:ext cx="3968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 Развитие музейной деятельности</a:t>
            </a:r>
          </a:p>
        </p:txBody>
      </p:sp>
      <p:sp>
        <p:nvSpPr>
          <p:cNvPr id="114" name="TextBox 26"/>
          <p:cNvSpPr txBox="1">
            <a:spLocks noChangeArrowheads="1"/>
          </p:cNvSpPr>
          <p:nvPr/>
        </p:nvSpPr>
        <p:spPr bwMode="auto">
          <a:xfrm>
            <a:off x="2610718" y="3232205"/>
            <a:ext cx="59759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 Развитие дополнительного образования в области искусств</a:t>
            </a:r>
          </a:p>
        </p:txBody>
      </p:sp>
      <p:sp>
        <p:nvSpPr>
          <p:cNvPr id="115" name="TextBox 4"/>
          <p:cNvSpPr txBox="1">
            <a:spLocks noChangeArrowheads="1"/>
          </p:cNvSpPr>
          <p:nvPr/>
        </p:nvSpPr>
        <p:spPr bwMode="auto">
          <a:xfrm>
            <a:off x="1478993" y="3678746"/>
            <a:ext cx="781475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300" b="1" dirty="0">
                <a:solidFill>
                  <a:prstClr val="black"/>
                </a:solidFill>
                <a:latin typeface="Times New Roman" pitchFamily="18" charset="0"/>
                <a:cs typeface="Times New Roman" pitchFamily="18" charset="0"/>
              </a:rPr>
              <a:t> Финансово-хозяйственное, организационно-техническое обеспечение деятельности учреждений культуры</a:t>
            </a:r>
          </a:p>
        </p:txBody>
      </p:sp>
      <p:sp>
        <p:nvSpPr>
          <p:cNvPr id="116" name="TextBox 4"/>
          <p:cNvSpPr txBox="1">
            <a:spLocks noChangeArrowheads="1"/>
          </p:cNvSpPr>
          <p:nvPr/>
        </p:nvSpPr>
        <p:spPr bwMode="auto">
          <a:xfrm>
            <a:off x="2250221" y="4290400"/>
            <a:ext cx="65861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b="1" dirty="0">
                <a:solidFill>
                  <a:prstClr val="black"/>
                </a:solidFill>
                <a:latin typeface="Times New Roman" pitchFamily="18" charset="0"/>
                <a:cs typeface="Times New Roman" pitchFamily="18" charset="0"/>
              </a:rPr>
              <a:t>Обеспечение реализации муниципальной программы</a:t>
            </a:r>
          </a:p>
        </p:txBody>
      </p:sp>
      <p:sp>
        <p:nvSpPr>
          <p:cNvPr id="117" name="TextBox 4"/>
          <p:cNvSpPr txBox="1">
            <a:spLocks noChangeArrowheads="1"/>
          </p:cNvSpPr>
          <p:nvPr/>
        </p:nvSpPr>
        <p:spPr bwMode="auto">
          <a:xfrm>
            <a:off x="3416245" y="4776502"/>
            <a:ext cx="39703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fontAlgn="base" hangingPunct="1">
              <a:spcBef>
                <a:spcPct val="0"/>
              </a:spcBef>
              <a:spcAft>
                <a:spcPct val="0"/>
              </a:spcAft>
            </a:pPr>
            <a:r>
              <a:rPr lang="ru-RU" sz="1600" b="1" dirty="0">
                <a:latin typeface="Times New Roman" pitchFamily="18" charset="0"/>
                <a:cs typeface="Times New Roman" pitchFamily="18" charset="0"/>
              </a:rPr>
              <a:t>Всего расходов по программе</a:t>
            </a:r>
          </a:p>
        </p:txBody>
      </p:sp>
      <p:sp>
        <p:nvSpPr>
          <p:cNvPr id="85" name="Скругленный прямоугольник 84"/>
          <p:cNvSpPr/>
          <p:nvPr/>
        </p:nvSpPr>
        <p:spPr>
          <a:xfrm>
            <a:off x="183312" y="754914"/>
            <a:ext cx="8704016" cy="3693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6" name="TextBox 85"/>
          <p:cNvSpPr txBox="1"/>
          <p:nvPr/>
        </p:nvSpPr>
        <p:spPr>
          <a:xfrm>
            <a:off x="3048600" y="723014"/>
            <a:ext cx="3190682" cy="369332"/>
          </a:xfrm>
          <a:prstGeom prst="rect">
            <a:avLst/>
          </a:prstGeom>
          <a:noFill/>
        </p:spPr>
        <p:txBody>
          <a:bodyPr wrap="none" rtlCol="0">
            <a:spAutoFit/>
          </a:bodyPr>
          <a:lstStyle/>
          <a:p>
            <a:pPr lvl="0" algn="ctr" fontAlgn="base">
              <a:spcBef>
                <a:spcPct val="0"/>
              </a:spcBef>
              <a:spcAft>
                <a:spcPct val="0"/>
              </a:spcAft>
              <a:defRPr/>
            </a:pPr>
            <a:r>
              <a:rPr lang="ru-RU" sz="1600" b="1" dirty="0">
                <a:solidFill>
                  <a:prstClr val="black"/>
                </a:solidFill>
                <a:latin typeface="Times New Roman" pitchFamily="18" charset="0"/>
                <a:cs typeface="Times New Roman" pitchFamily="18" charset="0"/>
              </a:rPr>
              <a:t>Направление расходов</a:t>
            </a:r>
            <a:r>
              <a:rPr lang="ru-RU" b="1" dirty="0">
                <a:solidFill>
                  <a:prstClr val="black"/>
                </a:solidFill>
                <a:latin typeface="Times New Roman" pitchFamily="18" charset="0"/>
                <a:cs typeface="Times New Roman" pitchFamily="18" charset="0"/>
              </a:rPr>
              <a:t>, </a:t>
            </a:r>
            <a:r>
              <a:rPr lang="ru-RU" sz="1200" b="1" dirty="0">
                <a:solidFill>
                  <a:prstClr val="black"/>
                </a:solidFill>
                <a:latin typeface="Times New Roman" pitchFamily="18" charset="0"/>
                <a:cs typeface="Times New Roman" pitchFamily="18" charset="0"/>
              </a:rPr>
              <a:t>млн.рублей</a:t>
            </a:r>
          </a:p>
        </p:txBody>
      </p:sp>
      <p:sp>
        <p:nvSpPr>
          <p:cNvPr id="97" name="Прямоугольник 96"/>
          <p:cNvSpPr/>
          <p:nvPr/>
        </p:nvSpPr>
        <p:spPr>
          <a:xfrm>
            <a:off x="1169406" y="5778946"/>
            <a:ext cx="7326655" cy="665469"/>
          </a:xfrm>
          <a:prstGeom prst="rect">
            <a:avLst/>
          </a:prstGeom>
          <a:gradFill rotWithShape="1">
            <a:gsLst>
              <a:gs pos="2000">
                <a:srgbClr val="00FA71"/>
              </a:gs>
              <a:gs pos="8000">
                <a:srgbClr val="C6E8DB"/>
              </a:gs>
              <a:gs pos="99000">
                <a:srgbClr val="00FA71"/>
              </a:gs>
              <a:gs pos="93000">
                <a:srgbClr val="C6E8DB"/>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rgbClr val="A7EA52">
                <a:shade val="30000"/>
                <a:satMod val="120000"/>
              </a:srgbClr>
            </a:contourClr>
          </a:sp3d>
        </p:spPr>
        <p:txBody>
          <a:bodyPr lIns="57148" tIns="28574" rIns="57148" bIns="28574" anchor="ctr"/>
          <a:lstStyle/>
          <a:p>
            <a:pPr lvl="0" algn="ctr" defTabSz="914400" fontAlgn="base">
              <a:spcBef>
                <a:spcPct val="0"/>
              </a:spcBef>
              <a:spcAft>
                <a:spcPct val="0"/>
              </a:spcAft>
              <a:defRPr/>
            </a:pPr>
            <a:r>
              <a:rPr lang="ru-RU" sz="1200" b="1" kern="0" dirty="0">
                <a:solidFill>
                  <a:prstClr val="black"/>
                </a:solidFill>
                <a:latin typeface="Times New Roman" pitchFamily="18" charset="0"/>
                <a:cs typeface="Times New Roman" pitchFamily="18" charset="0"/>
              </a:rPr>
              <a:t>Расходы на культуру  в расчете на одного жителя по итогам реализации программы составили:</a:t>
            </a:r>
          </a:p>
          <a:p>
            <a:pPr lvl="0" algn="ctr" defTabSz="914400" fontAlgn="base">
              <a:spcBef>
                <a:spcPct val="0"/>
              </a:spcBef>
              <a:spcAft>
                <a:spcPct val="0"/>
              </a:spcAft>
              <a:defRPr/>
            </a:pPr>
            <a:r>
              <a:rPr lang="ru-RU" sz="1200" b="1" kern="0" dirty="0">
                <a:solidFill>
                  <a:prstClr val="black"/>
                </a:solidFill>
                <a:latin typeface="Times New Roman" pitchFamily="18" charset="0"/>
                <a:cs typeface="Times New Roman" pitchFamily="18" charset="0"/>
              </a:rPr>
              <a:t>в 2024 году – 7 688,68 рублей </a:t>
            </a:r>
          </a:p>
          <a:p>
            <a:pPr lvl="0" algn="ctr" defTabSz="914400" fontAlgn="base">
              <a:spcBef>
                <a:spcPct val="0"/>
              </a:spcBef>
              <a:spcAft>
                <a:spcPct val="0"/>
              </a:spcAft>
              <a:defRPr/>
            </a:pPr>
            <a:r>
              <a:rPr lang="ru-RU" sz="1200" b="1" kern="0" dirty="0">
                <a:solidFill>
                  <a:prstClr val="black"/>
                </a:solidFill>
                <a:latin typeface="Times New Roman" pitchFamily="18" charset="0"/>
                <a:cs typeface="Times New Roman" pitchFamily="18" charset="0"/>
              </a:rPr>
              <a:t>в 2025 году – 8 705,13 рублей</a:t>
            </a:r>
          </a:p>
        </p:txBody>
      </p:sp>
      <p:sp>
        <p:nvSpPr>
          <p:cNvPr id="98"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49</a:t>
            </a:r>
          </a:p>
        </p:txBody>
      </p:sp>
      <p:sp>
        <p:nvSpPr>
          <p:cNvPr id="2" name="TextBox 1">
            <a:extLst>
              <a:ext uri="{FF2B5EF4-FFF2-40B4-BE49-F238E27FC236}">
                <a16:creationId xmlns:a16="http://schemas.microsoft.com/office/drawing/2014/main" id="{3944C29F-BAF4-E14B-E7C1-CA582AB0932B}"/>
              </a:ext>
            </a:extLst>
          </p:cNvPr>
          <p:cNvSpPr txBox="1"/>
          <p:nvPr/>
        </p:nvSpPr>
        <p:spPr>
          <a:xfrm>
            <a:off x="153093" y="4791352"/>
            <a:ext cx="704039"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130,5</a:t>
            </a:r>
          </a:p>
        </p:txBody>
      </p:sp>
      <p:sp>
        <p:nvSpPr>
          <p:cNvPr id="3" name="TextBox 2">
            <a:extLst>
              <a:ext uri="{FF2B5EF4-FFF2-40B4-BE49-F238E27FC236}">
                <a16:creationId xmlns:a16="http://schemas.microsoft.com/office/drawing/2014/main" id="{3BCF769B-1B69-C95E-68CF-63E2837663CF}"/>
              </a:ext>
            </a:extLst>
          </p:cNvPr>
          <p:cNvSpPr txBox="1"/>
          <p:nvPr/>
        </p:nvSpPr>
        <p:spPr>
          <a:xfrm>
            <a:off x="256511" y="4275338"/>
            <a:ext cx="47320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3,5</a:t>
            </a:r>
          </a:p>
        </p:txBody>
      </p:sp>
      <p:sp>
        <p:nvSpPr>
          <p:cNvPr id="7" name="TextBox 6">
            <a:extLst>
              <a:ext uri="{FF2B5EF4-FFF2-40B4-BE49-F238E27FC236}">
                <a16:creationId xmlns:a16="http://schemas.microsoft.com/office/drawing/2014/main" id="{AAD9CF68-D41E-93D2-8B24-3A6843C8C353}"/>
              </a:ext>
            </a:extLst>
          </p:cNvPr>
          <p:cNvSpPr txBox="1"/>
          <p:nvPr/>
        </p:nvSpPr>
        <p:spPr>
          <a:xfrm>
            <a:off x="212375" y="3739409"/>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26,3</a:t>
            </a:r>
          </a:p>
        </p:txBody>
      </p:sp>
      <p:sp>
        <p:nvSpPr>
          <p:cNvPr id="8" name="TextBox 7">
            <a:extLst>
              <a:ext uri="{FF2B5EF4-FFF2-40B4-BE49-F238E27FC236}">
                <a16:creationId xmlns:a16="http://schemas.microsoft.com/office/drawing/2014/main" id="{FC371B30-4141-DD51-C4CD-FADE018EA6B1}"/>
              </a:ext>
            </a:extLst>
          </p:cNvPr>
          <p:cNvSpPr txBox="1"/>
          <p:nvPr/>
        </p:nvSpPr>
        <p:spPr>
          <a:xfrm>
            <a:off x="193918" y="3242053"/>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14,7</a:t>
            </a:r>
          </a:p>
        </p:txBody>
      </p:sp>
      <p:sp>
        <p:nvSpPr>
          <p:cNvPr id="9" name="TextBox 8">
            <a:extLst>
              <a:ext uri="{FF2B5EF4-FFF2-40B4-BE49-F238E27FC236}">
                <a16:creationId xmlns:a16="http://schemas.microsoft.com/office/drawing/2014/main" id="{68F68184-CE68-86B6-B7F6-DC81A52F9CA8}"/>
              </a:ext>
            </a:extLst>
          </p:cNvPr>
          <p:cNvSpPr txBox="1"/>
          <p:nvPr/>
        </p:nvSpPr>
        <p:spPr>
          <a:xfrm>
            <a:off x="264918" y="2701933"/>
            <a:ext cx="47320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4,7</a:t>
            </a:r>
          </a:p>
        </p:txBody>
      </p:sp>
      <p:sp>
        <p:nvSpPr>
          <p:cNvPr id="11" name="TextBox 10">
            <a:extLst>
              <a:ext uri="{FF2B5EF4-FFF2-40B4-BE49-F238E27FC236}">
                <a16:creationId xmlns:a16="http://schemas.microsoft.com/office/drawing/2014/main" id="{E981B1AF-2093-703D-578A-3C0439272965}"/>
              </a:ext>
            </a:extLst>
          </p:cNvPr>
          <p:cNvSpPr txBox="1"/>
          <p:nvPr/>
        </p:nvSpPr>
        <p:spPr>
          <a:xfrm>
            <a:off x="207298" y="2170655"/>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16,0</a:t>
            </a:r>
          </a:p>
        </p:txBody>
      </p:sp>
      <p:sp>
        <p:nvSpPr>
          <p:cNvPr id="12" name="TextBox 11">
            <a:extLst>
              <a:ext uri="{FF2B5EF4-FFF2-40B4-BE49-F238E27FC236}">
                <a16:creationId xmlns:a16="http://schemas.microsoft.com/office/drawing/2014/main" id="{07A90D76-48E3-0B87-A60C-42DFDE1DF827}"/>
              </a:ext>
            </a:extLst>
          </p:cNvPr>
          <p:cNvSpPr txBox="1"/>
          <p:nvPr/>
        </p:nvSpPr>
        <p:spPr>
          <a:xfrm>
            <a:off x="190518" y="1637150"/>
            <a:ext cx="58862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a:ln>
                  <a:noFill/>
                </a:ln>
                <a:solidFill>
                  <a:sysClr val="windowText" lastClr="000000"/>
                </a:solidFill>
                <a:effectLst/>
                <a:uLnTx/>
                <a:uFillTx/>
                <a:latin typeface="Times New Roman" pitchFamily="18" charset="0"/>
                <a:cs typeface="Times New Roman" pitchFamily="18" charset="0"/>
              </a:rPr>
              <a:t>65,3</a:t>
            </a:r>
          </a:p>
        </p:txBody>
      </p:sp>
    </p:spTree>
    <p:extLst>
      <p:ext uri="{BB962C8B-B14F-4D97-AF65-F5344CB8AC3E}">
        <p14:creationId xmlns:p14="http://schemas.microsoft.com/office/powerpoint/2010/main" val="21076186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53165" y="-66515"/>
            <a:ext cx="90455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3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graphicFrame>
        <p:nvGraphicFramePr>
          <p:cNvPr id="8" name="Таблица 7"/>
          <p:cNvGraphicFramePr>
            <a:graphicFrameLocks noGrp="1"/>
          </p:cNvGraphicFramePr>
          <p:nvPr>
            <p:extLst>
              <p:ext uri="{D42A27DB-BD31-4B8C-83A1-F6EECF244321}">
                <p14:modId xmlns:p14="http://schemas.microsoft.com/office/powerpoint/2010/main" val="4134113215"/>
              </p:ext>
            </p:extLst>
          </p:nvPr>
        </p:nvGraphicFramePr>
        <p:xfrm>
          <a:off x="138222" y="1582418"/>
          <a:ext cx="8931350" cy="4862690"/>
        </p:xfrm>
        <a:graphic>
          <a:graphicData uri="http://schemas.openxmlformats.org/drawingml/2006/table">
            <a:tbl>
              <a:tblPr firstRow="1" bandRow="1"/>
              <a:tblGrid>
                <a:gridCol w="3296094">
                  <a:extLst>
                    <a:ext uri="{9D8B030D-6E8A-4147-A177-3AD203B41FA5}">
                      <a16:colId xmlns:a16="http://schemas.microsoft.com/office/drawing/2014/main" val="20000"/>
                    </a:ext>
                  </a:extLst>
                </a:gridCol>
                <a:gridCol w="1233377">
                  <a:extLst>
                    <a:ext uri="{9D8B030D-6E8A-4147-A177-3AD203B41FA5}">
                      <a16:colId xmlns:a16="http://schemas.microsoft.com/office/drawing/2014/main" val="20001"/>
                    </a:ext>
                  </a:extLst>
                </a:gridCol>
                <a:gridCol w="1254642">
                  <a:extLst>
                    <a:ext uri="{9D8B030D-6E8A-4147-A177-3AD203B41FA5}">
                      <a16:colId xmlns:a16="http://schemas.microsoft.com/office/drawing/2014/main" val="20002"/>
                    </a:ext>
                  </a:extLst>
                </a:gridCol>
                <a:gridCol w="1137684">
                  <a:extLst>
                    <a:ext uri="{9D8B030D-6E8A-4147-A177-3AD203B41FA5}">
                      <a16:colId xmlns:a16="http://schemas.microsoft.com/office/drawing/2014/main" val="20003"/>
                    </a:ext>
                  </a:extLst>
                </a:gridCol>
                <a:gridCol w="2009553">
                  <a:extLst>
                    <a:ext uri="{9D8B030D-6E8A-4147-A177-3AD203B41FA5}">
                      <a16:colId xmlns:a16="http://schemas.microsoft.com/office/drawing/2014/main" val="20004"/>
                    </a:ext>
                  </a:extLst>
                </a:gridCol>
              </a:tblGrid>
              <a:tr h="788642">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Наименование муниципальной услуги (работы)</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Ед.изм.</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 год</a:t>
                      </a:r>
                    </a:p>
                    <a:p>
                      <a:pPr algn="ctr"/>
                      <a:r>
                        <a:rPr lang="ru-RU" sz="1400" dirty="0">
                          <a:solidFill>
                            <a:schemeClr val="tx1"/>
                          </a:solidFill>
                          <a:latin typeface="Times New Roman" pitchFamily="18" charset="0"/>
                          <a:cs typeface="Times New Roman" pitchFamily="18" charset="0"/>
                        </a:rPr>
                        <a:t>план</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 </a:t>
                      </a:r>
                      <a:r>
                        <a:rPr lang="ru-RU" sz="1400" baseline="0" dirty="0">
                          <a:solidFill>
                            <a:schemeClr val="tx1"/>
                          </a:solidFill>
                          <a:latin typeface="Times New Roman" pitchFamily="18" charset="0"/>
                          <a:cs typeface="Times New Roman" pitchFamily="18" charset="0"/>
                        </a:rPr>
                        <a:t>год</a:t>
                      </a:r>
                    </a:p>
                    <a:p>
                      <a:pPr algn="ctr"/>
                      <a:r>
                        <a:rPr lang="ru-RU" sz="1400" baseline="0" dirty="0">
                          <a:solidFill>
                            <a:schemeClr val="tx1"/>
                          </a:solidFill>
                          <a:latin typeface="Times New Roman" pitchFamily="18" charset="0"/>
                          <a:cs typeface="Times New Roman" pitchFamily="18" charset="0"/>
                        </a:rPr>
                        <a:t>факт</a:t>
                      </a:r>
                      <a:endParaRPr lang="ru-RU" sz="1400" dirty="0">
                        <a:solidFill>
                          <a:schemeClr val="tx1"/>
                        </a:solidFill>
                        <a:latin typeface="Times New Roman" pitchFamily="18" charset="0"/>
                        <a:cs typeface="Times New Roman" pitchFamily="18" charset="0"/>
                      </a:endParaRP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 выполнения муниципальной услуги (работы)</a:t>
                      </a:r>
                    </a:p>
                  </a:txBody>
                  <a:tcPr marL="91436" marR="91436" marT="45705" marB="45705"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val="10000"/>
                  </a:ext>
                </a:extLst>
              </a:tr>
              <a:tr h="673132">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Организация деятельности клубных формирований и формирований самодеятельного народного творчества</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Ед.</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86</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86</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53854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Организация и проведение культурно-массовых мероприятий</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Человек</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1 554</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1 554</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val="10002"/>
                  </a:ext>
                </a:extLst>
              </a:tr>
              <a:tr h="236442">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Показ кинофильмов</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Человек</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4 602</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4 602</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7"/>
                  </a:ext>
                </a:extLst>
              </a:tr>
              <a:tr h="724481">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Библиотечное,</a:t>
                      </a:r>
                      <a:r>
                        <a:rPr lang="ru-RU" sz="1400" baseline="0" dirty="0">
                          <a:latin typeface="Times New Roman" pitchFamily="18" charset="0"/>
                          <a:cs typeface="Times New Roman" pitchFamily="18" charset="0"/>
                        </a:rPr>
                        <a:t> библиографическое и информационное обслуживание пользователей библиотеки</a:t>
                      </a:r>
                      <a:endParaRPr lang="ru-RU" sz="1400" dirty="0">
                        <a:latin typeface="Times New Roman" pitchFamily="18" charset="0"/>
                        <a:cs typeface="Times New Roman" pitchFamily="18" charset="0"/>
                      </a:endParaRP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4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Ед.</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155 698</a:t>
                      </a:r>
                    </a:p>
                    <a:p>
                      <a:pPr algn="ctr"/>
                      <a:endParaRPr lang="ru-RU" sz="1400" dirty="0">
                        <a:latin typeface="Times New Roman" pitchFamily="18" charset="0"/>
                        <a:cs typeface="Times New Roman" pitchFamily="18" charset="0"/>
                      </a:endParaRP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 </a:t>
                      </a:r>
                    </a:p>
                    <a:p>
                      <a:pPr algn="ctr"/>
                      <a:r>
                        <a:rPr lang="ru-RU" sz="1400" dirty="0">
                          <a:latin typeface="Times New Roman" pitchFamily="18" charset="0"/>
                          <a:cs typeface="Times New Roman" pitchFamily="18" charset="0"/>
                        </a:rPr>
                        <a:t>155 698</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val="10003"/>
                  </a:ext>
                </a:extLst>
              </a:tr>
              <a:tr h="438674">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Публичный показ музейных предметов и музейных коллекций</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Человек</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13 102</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13 102</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4"/>
                  </a:ext>
                </a:extLst>
              </a:tr>
              <a:tr h="724481">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Реализация дополнительных предпрофессиональных программ в области искусств</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Человеко-час</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58 452,5</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58 152,5</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val="10005"/>
                  </a:ext>
                </a:extLst>
              </a:tr>
              <a:tr h="485162">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Реализация дополнительных общеразвивающих программ</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Человеко-час</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4 181</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4 181</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100,0</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6"/>
                  </a:ext>
                </a:extLst>
              </a:tr>
            </a:tbl>
          </a:graphicData>
        </a:graphic>
      </p:graphicFrame>
      <p:sp>
        <p:nvSpPr>
          <p:cNvPr id="9" name="Скругленный прямоугольник 8"/>
          <p:cNvSpPr/>
          <p:nvPr/>
        </p:nvSpPr>
        <p:spPr>
          <a:xfrm>
            <a:off x="141912" y="723004"/>
            <a:ext cx="8946195" cy="404043"/>
          </a:xfrm>
          <a:prstGeom prst="roundRect">
            <a:avLst/>
          </a:prstGeom>
          <a:gradFill rotWithShape="1">
            <a:gsLst>
              <a:gs pos="28000">
                <a:srgbClr val="D5F4FF"/>
              </a:gs>
              <a:gs pos="100000">
                <a:srgbClr val="C1EF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500" b="1"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sp>
        <p:nvSpPr>
          <p:cNvPr id="10" name="Двойная стрелка вверх/вниз 9"/>
          <p:cNvSpPr/>
          <p:nvPr/>
        </p:nvSpPr>
        <p:spPr>
          <a:xfrm>
            <a:off x="4476320" y="1127047"/>
            <a:ext cx="372127" cy="435938"/>
          </a:xfrm>
          <a:prstGeom prst="upDownArrow">
            <a:avLst/>
          </a:prstGeom>
          <a:gradFill>
            <a:gsLst>
              <a:gs pos="0">
                <a:srgbClr val="C1EFFF"/>
              </a:gs>
              <a:gs pos="100000">
                <a:srgbClr val="AFEA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50</a:t>
            </a:r>
          </a:p>
        </p:txBody>
      </p:sp>
    </p:spTree>
    <p:extLst>
      <p:ext uri="{BB962C8B-B14F-4D97-AF65-F5344CB8AC3E}">
        <p14:creationId xmlns:p14="http://schemas.microsoft.com/office/powerpoint/2010/main" val="3072912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10633"/>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3700016" y="-30036"/>
            <a:ext cx="1792410" cy="473204"/>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Введение</a:t>
            </a:r>
          </a:p>
        </p:txBody>
      </p:sp>
      <p:sp>
        <p:nvSpPr>
          <p:cNvPr id="6" name="Прямоугольник 1"/>
          <p:cNvSpPr>
            <a:spLocks noChangeArrowheads="1"/>
          </p:cNvSpPr>
          <p:nvPr/>
        </p:nvSpPr>
        <p:spPr bwMode="auto">
          <a:xfrm>
            <a:off x="322384" y="712909"/>
            <a:ext cx="8291147" cy="268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7148" tIns="28574" rIns="57148" bIns="28574">
            <a:spAutoFit/>
          </a:bodyPr>
          <a:lstStyle/>
          <a:p>
            <a:pPr indent="542925" algn="just" fontAlgn="base">
              <a:spcBef>
                <a:spcPct val="0"/>
              </a:spcBef>
              <a:spcAft>
                <a:spcPct val="0"/>
              </a:spcAft>
            </a:pPr>
            <a:r>
              <a:rPr lang="ru-RU" sz="1600" b="1" i="1" dirty="0">
                <a:solidFill>
                  <a:prstClr val="black"/>
                </a:solidFill>
                <a:latin typeface="Times New Roman" pitchFamily="18" charset="0"/>
                <a:cs typeface="Times New Roman" pitchFamily="18" charset="0"/>
              </a:rPr>
              <a:t>«</a:t>
            </a:r>
            <a:r>
              <a:rPr lang="ru-RU" b="1" i="1" dirty="0">
                <a:solidFill>
                  <a:prstClr val="black"/>
                </a:solidFill>
                <a:latin typeface="Times New Roman" pitchFamily="18" charset="0"/>
                <a:cs typeface="Times New Roman" pitchFamily="18" charset="0"/>
              </a:rPr>
              <a:t>Бюджет для граждан» составлен на основе решения городской Думы муниципального округа город Первомайск Нижегородской области «Об исполнении бюджета городского округа город Первомайск Нижегородской области за 2025 год». </a:t>
            </a:r>
          </a:p>
          <a:p>
            <a:pPr algn="just" fontAlgn="base">
              <a:spcBef>
                <a:spcPct val="0"/>
              </a:spcBef>
              <a:spcAft>
                <a:spcPct val="0"/>
              </a:spcAft>
            </a:pPr>
            <a:r>
              <a:rPr lang="ru-RU" b="1" i="1" dirty="0">
                <a:solidFill>
                  <a:prstClr val="black"/>
                </a:solidFill>
                <a:latin typeface="Times New Roman" pitchFamily="18" charset="0"/>
                <a:cs typeface="Times New Roman" pitchFamily="18" charset="0"/>
              </a:rPr>
              <a:t>         Отчет об исполнении бюджета городского округа город Первомайск Нижегородской области за 2025 год сформирован на основании сводной бюджетной отчетности главных распорядителей бюджетных средств, главных администраторов доходов бюджета, главных администраторов источников финансирования дефицита бюджета.</a:t>
            </a:r>
          </a:p>
          <a:p>
            <a:pPr fontAlgn="base">
              <a:spcBef>
                <a:spcPct val="0"/>
              </a:spcBef>
              <a:spcAft>
                <a:spcPct val="0"/>
              </a:spcAft>
            </a:pPr>
            <a:endParaRPr lang="ru-RU" sz="900" dirty="0">
              <a:solidFill>
                <a:prstClr val="black"/>
              </a:solidFill>
              <a:latin typeface="Monotype Corsiva" pitchFamily="66" charset="0"/>
            </a:endParaRPr>
          </a:p>
        </p:txBody>
      </p:sp>
      <p:grpSp>
        <p:nvGrpSpPr>
          <p:cNvPr id="7" name="Группа 6"/>
          <p:cNvGrpSpPr/>
          <p:nvPr/>
        </p:nvGrpSpPr>
        <p:grpSpPr>
          <a:xfrm>
            <a:off x="2017825" y="3663037"/>
            <a:ext cx="5156791" cy="2958269"/>
            <a:chOff x="3054222" y="3588736"/>
            <a:chExt cx="5532387" cy="3163756"/>
          </a:xfrm>
        </p:grpSpPr>
        <p:grpSp>
          <p:nvGrpSpPr>
            <p:cNvPr id="8" name="组合 2"/>
            <p:cNvGrpSpPr/>
            <p:nvPr/>
          </p:nvGrpSpPr>
          <p:grpSpPr>
            <a:xfrm>
              <a:off x="4057094" y="3588736"/>
              <a:ext cx="3500466" cy="3163756"/>
              <a:chOff x="-2500362" y="285728"/>
              <a:chExt cx="3500466" cy="3306597"/>
            </a:xfrm>
          </p:grpSpPr>
          <p:sp>
            <p:nvSpPr>
              <p:cNvPr id="13" name="椭圆 15"/>
              <p:cNvSpPr/>
              <p:nvPr/>
            </p:nvSpPr>
            <p:spPr>
              <a:xfrm>
                <a:off x="-2500362" y="285728"/>
                <a:ext cx="3500466" cy="3306597"/>
              </a:xfrm>
              <a:prstGeom prst="ellipse">
                <a:avLst/>
              </a:prstGeom>
              <a:gradFill flip="none" rotWithShape="1">
                <a:gsLst>
                  <a:gs pos="0">
                    <a:srgbClr val="66FF33"/>
                  </a:gs>
                  <a:gs pos="100000">
                    <a:srgbClr val="027C19"/>
                  </a:gs>
                </a:gsLst>
                <a:path path="rect">
                  <a:fillToRect l="100000" t="100000"/>
                </a:path>
                <a:tileRect r="-100000" b="-100000"/>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4" name="椭圆 16"/>
              <p:cNvSpPr/>
              <p:nvPr/>
            </p:nvSpPr>
            <p:spPr>
              <a:xfrm>
                <a:off x="-2461468" y="312014"/>
                <a:ext cx="3400855" cy="3280311"/>
              </a:xfrm>
              <a:prstGeom prst="ellipse">
                <a:avLst/>
              </a:prstGeom>
              <a:gradFill>
                <a:gsLst>
                  <a:gs pos="0">
                    <a:sysClr val="window" lastClr="FFFFFF"/>
                  </a:gs>
                  <a:gs pos="100000">
                    <a:sysClr val="window" lastClr="FFFFFF">
                      <a:alpha val="0"/>
                    </a:sysClr>
                  </a:gs>
                </a:gsLst>
                <a:path path="rect">
                  <a:fillToRect r="100000" b="100000"/>
                </a:path>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cxnSp>
            <p:nvCxnSpPr>
              <p:cNvPr id="15" name="直接连接符 17"/>
              <p:cNvCxnSpPr>
                <a:stCxn id="13" idx="2"/>
                <a:endCxn id="14" idx="6"/>
              </p:cNvCxnSpPr>
              <p:nvPr/>
            </p:nvCxnSpPr>
            <p:spPr>
              <a:xfrm>
                <a:off x="-2500362" y="1939027"/>
                <a:ext cx="3439749" cy="13143"/>
              </a:xfrm>
              <a:prstGeom prst="line">
                <a:avLst/>
              </a:prstGeom>
              <a:noFill/>
              <a:ln w="9525" cap="flat" cmpd="sng" algn="ctr">
                <a:solidFill>
                  <a:sysClr val="windowText" lastClr="000000"/>
                </a:solidFill>
                <a:prstDash val="dash"/>
              </a:ln>
              <a:effectLst>
                <a:outerShdw blurRad="50800" dist="38100" dir="5400000" algn="t" rotWithShape="0">
                  <a:prstClr val="black">
                    <a:alpha val="40000"/>
                  </a:prstClr>
                </a:outerShdw>
              </a:effectLst>
            </p:spPr>
          </p:cxnSp>
          <p:cxnSp>
            <p:nvCxnSpPr>
              <p:cNvPr id="16" name="直接连接符 18"/>
              <p:cNvCxnSpPr>
                <a:stCxn id="14" idx="0"/>
              </p:cNvCxnSpPr>
              <p:nvPr/>
            </p:nvCxnSpPr>
            <p:spPr>
              <a:xfrm>
                <a:off x="-761040" y="312014"/>
                <a:ext cx="10911" cy="3280311"/>
              </a:xfrm>
              <a:prstGeom prst="line">
                <a:avLst/>
              </a:prstGeom>
              <a:noFill/>
              <a:ln w="9525" cap="flat" cmpd="sng" algn="ctr">
                <a:solidFill>
                  <a:sysClr val="windowText" lastClr="000000"/>
                </a:solidFill>
                <a:prstDash val="dashDot"/>
              </a:ln>
              <a:effectLst>
                <a:outerShdw blurRad="50800" dist="38100" dir="2700000" algn="tl" rotWithShape="0">
                  <a:prstClr val="black">
                    <a:alpha val="40000"/>
                  </a:prstClr>
                </a:outerShdw>
              </a:effectLst>
            </p:spPr>
          </p:cxnSp>
        </p:grpSp>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78097" y="3762310"/>
              <a:ext cx="2652046" cy="1327763"/>
            </a:xfrm>
            <a:prstGeom prst="roundRect">
              <a:avLst/>
            </a:prstGeom>
            <a:noFill/>
            <a:ln w="381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8" descr="https://cdn.culture.ru/images/0c29202e-8b8f-5ec2-8cd9-c52257be07ab"/>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1570" y="3750587"/>
              <a:ext cx="2705039" cy="1371573"/>
            </a:xfrm>
            <a:prstGeom prst="roundRect">
              <a:avLst/>
            </a:prstGeom>
            <a:noFill/>
            <a:ln w="38100">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11" name="Picture 4" descr="https://avatars.mds.yandex.net/i?id=fb7a37be6e341b16369a051e01fbc40d_l-5235366-images-thumbs&amp;n=1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8971" b="26803"/>
            <a:stretch/>
          </p:blipFill>
          <p:spPr bwMode="auto">
            <a:xfrm>
              <a:off x="5885972" y="5254668"/>
              <a:ext cx="2700636" cy="1327763"/>
            </a:xfrm>
            <a:prstGeom prst="roundRect">
              <a:avLst/>
            </a:prstGeom>
            <a:noFill/>
            <a:ln w="38100">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12" name="Picture 6" descr="https://cdn.culture.ru/images/832d9911-9fcf-5e9f-9585-35d7bd3923d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54222" y="5254668"/>
              <a:ext cx="2691890" cy="1327763"/>
            </a:xfrm>
            <a:prstGeom prst="roundRect">
              <a:avLst/>
            </a:prstGeom>
            <a:noFill/>
            <a:ln w="38100">
              <a:solidFill>
                <a:schemeClr val="bg1"/>
              </a:solidFill>
              <a:miter lim="800000"/>
              <a:headEnd/>
              <a:tailEnd/>
            </a:ln>
            <a:effectLst/>
            <a:extLst>
              <a:ext uri="{909E8E84-426E-40DD-AFC4-6F175D3DCCD1}">
                <a14:hiddenFill xmlns:a14="http://schemas.microsoft.com/office/drawing/2010/main">
                  <a:solidFill>
                    <a:srgbClr val="FFFFFF"/>
                  </a:solidFill>
                </a14:hiddenFill>
              </a:ext>
            </a:extLst>
          </p:spPr>
        </p:pic>
      </p:grpSp>
      <p:sp>
        <p:nvSpPr>
          <p:cNvPr id="17"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a:t>
            </a:r>
          </a:p>
        </p:txBody>
      </p:sp>
    </p:spTree>
    <p:extLst>
      <p:ext uri="{BB962C8B-B14F-4D97-AF65-F5344CB8AC3E}">
        <p14:creationId xmlns:p14="http://schemas.microsoft.com/office/powerpoint/2010/main" val="37047637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1103"/>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Прямоугольник 7"/>
          <p:cNvSpPr/>
          <p:nvPr/>
        </p:nvSpPr>
        <p:spPr>
          <a:xfrm>
            <a:off x="53165" y="-49681"/>
            <a:ext cx="90455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graphicFrame>
        <p:nvGraphicFramePr>
          <p:cNvPr id="12" name="Таблица 11"/>
          <p:cNvGraphicFramePr>
            <a:graphicFrameLocks noGrp="1"/>
          </p:cNvGraphicFramePr>
          <p:nvPr>
            <p:extLst>
              <p:ext uri="{D42A27DB-BD31-4B8C-83A1-F6EECF244321}">
                <p14:modId xmlns:p14="http://schemas.microsoft.com/office/powerpoint/2010/main" val="737742476"/>
              </p:ext>
            </p:extLst>
          </p:nvPr>
        </p:nvGraphicFramePr>
        <p:xfrm>
          <a:off x="138222" y="1922401"/>
          <a:ext cx="8931350" cy="3691839"/>
        </p:xfrm>
        <a:graphic>
          <a:graphicData uri="http://schemas.openxmlformats.org/drawingml/2006/table">
            <a:tbl>
              <a:tblPr firstRow="1" bandRow="1"/>
              <a:tblGrid>
                <a:gridCol w="3285462">
                  <a:extLst>
                    <a:ext uri="{9D8B030D-6E8A-4147-A177-3AD203B41FA5}">
                      <a16:colId xmlns:a16="http://schemas.microsoft.com/office/drawing/2014/main" val="20000"/>
                    </a:ext>
                  </a:extLst>
                </a:gridCol>
                <a:gridCol w="1244009">
                  <a:extLst>
                    <a:ext uri="{9D8B030D-6E8A-4147-A177-3AD203B41FA5}">
                      <a16:colId xmlns:a16="http://schemas.microsoft.com/office/drawing/2014/main" val="20001"/>
                    </a:ext>
                  </a:extLst>
                </a:gridCol>
                <a:gridCol w="1265274">
                  <a:extLst>
                    <a:ext uri="{9D8B030D-6E8A-4147-A177-3AD203B41FA5}">
                      <a16:colId xmlns:a16="http://schemas.microsoft.com/office/drawing/2014/main" val="20002"/>
                    </a:ext>
                  </a:extLst>
                </a:gridCol>
                <a:gridCol w="1169582">
                  <a:extLst>
                    <a:ext uri="{9D8B030D-6E8A-4147-A177-3AD203B41FA5}">
                      <a16:colId xmlns:a16="http://schemas.microsoft.com/office/drawing/2014/main" val="20003"/>
                    </a:ext>
                  </a:extLst>
                </a:gridCol>
                <a:gridCol w="1967023">
                  <a:extLst>
                    <a:ext uri="{9D8B030D-6E8A-4147-A177-3AD203B41FA5}">
                      <a16:colId xmlns:a16="http://schemas.microsoft.com/office/drawing/2014/main" val="20004"/>
                    </a:ext>
                  </a:extLst>
                </a:gridCol>
              </a:tblGrid>
              <a:tr h="935796">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Наименование муниципальной услуги (работы)</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Ед.изм.</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 год</a:t>
                      </a:r>
                    </a:p>
                    <a:p>
                      <a:pPr algn="ctr"/>
                      <a:r>
                        <a:rPr lang="ru-RU" sz="1400" dirty="0">
                          <a:solidFill>
                            <a:schemeClr val="tx1"/>
                          </a:solidFill>
                          <a:latin typeface="Times New Roman" pitchFamily="18" charset="0"/>
                          <a:cs typeface="Times New Roman" pitchFamily="18" charset="0"/>
                        </a:rPr>
                        <a:t>план</a:t>
                      </a: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a:t>
                      </a:r>
                      <a:r>
                        <a:rPr lang="ru-RU" sz="1400" baseline="0" dirty="0">
                          <a:solidFill>
                            <a:schemeClr val="tx1"/>
                          </a:solidFill>
                          <a:latin typeface="Times New Roman" pitchFamily="18" charset="0"/>
                          <a:cs typeface="Times New Roman" pitchFamily="18" charset="0"/>
                        </a:rPr>
                        <a:t> год</a:t>
                      </a:r>
                    </a:p>
                    <a:p>
                      <a:pPr algn="ctr"/>
                      <a:r>
                        <a:rPr lang="ru-RU" sz="1400" baseline="0" dirty="0">
                          <a:solidFill>
                            <a:schemeClr val="tx1"/>
                          </a:solidFill>
                          <a:latin typeface="Times New Roman" pitchFamily="18" charset="0"/>
                          <a:cs typeface="Times New Roman" pitchFamily="18" charset="0"/>
                        </a:rPr>
                        <a:t>факт</a:t>
                      </a:r>
                      <a:endParaRPr lang="ru-RU" sz="1400" dirty="0">
                        <a:solidFill>
                          <a:schemeClr val="tx1"/>
                        </a:solidFill>
                        <a:latin typeface="Times New Roman" pitchFamily="18" charset="0"/>
                        <a:cs typeface="Times New Roman" pitchFamily="18" charset="0"/>
                      </a:endParaRPr>
                    </a:p>
                  </a:txBody>
                  <a:tcPr marL="91436" marR="91436" marT="45705" marB="45705">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 выполнения муниципальной услуги (работы)</a:t>
                      </a:r>
                    </a:p>
                  </a:txBody>
                  <a:tcPr marL="91436" marR="91436" marT="45705" marB="45705"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val="10000"/>
                  </a:ext>
                </a:extLst>
              </a:tr>
              <a:tr h="19054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Формирование бюджетной отчетности для главного распорядителя, распорядителя, получателя бюджетных средств, главного администратора, администратора источников финансирования дефицита бюджета, главного администратора, администратора</a:t>
                      </a:r>
                      <a:r>
                        <a:rPr lang="ru-RU" sz="1400" baseline="0" dirty="0">
                          <a:latin typeface="Times New Roman" pitchFamily="18" charset="0"/>
                          <a:cs typeface="Times New Roman" pitchFamily="18" charset="0"/>
                        </a:rPr>
                        <a:t> доходов</a:t>
                      </a:r>
                      <a:endParaRPr lang="ru-RU" sz="1400" dirty="0">
                        <a:latin typeface="Times New Roman" pitchFamily="18" charset="0"/>
                        <a:cs typeface="Times New Roman" pitchFamily="18" charset="0"/>
                      </a:endParaRP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400" dirty="0">
                        <a:latin typeface="Times New Roman" pitchFamily="18" charset="0"/>
                        <a:cs typeface="Times New Roman" pitchFamily="18"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Ед.</a:t>
                      </a: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4</a:t>
                      </a: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4</a:t>
                      </a: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100,0</a:t>
                      </a:r>
                    </a:p>
                  </a:txBody>
                  <a:tcPr marL="91436" marR="91436" marT="45729" marB="45729">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850598">
                <a:tc>
                  <a:txBody>
                    <a:bodyPr/>
                    <a:lstStyle/>
                    <a:p>
                      <a:r>
                        <a:rPr lang="ru-RU" sz="1400" dirty="0">
                          <a:latin typeface="Times New Roman" pitchFamily="18" charset="0"/>
                          <a:cs typeface="Times New Roman" pitchFamily="18" charset="0"/>
                        </a:rPr>
                        <a:t>Содержание (эксплуатация) имущества, находящегося в государственной (муниципальной) собственности</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dirty="0">
                          <a:latin typeface="Times New Roman" pitchFamily="18" charset="0"/>
                          <a:cs typeface="Times New Roman" pitchFamily="18" charset="0"/>
                        </a:rPr>
                        <a:t>Тыс.кв.метр</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p>
                      <a:pPr algn="ctr"/>
                      <a:r>
                        <a:rPr lang="ru-RU" sz="1400" dirty="0">
                          <a:latin typeface="Times New Roman" pitchFamily="18" charset="0"/>
                          <a:cs typeface="Times New Roman" pitchFamily="18" charset="0"/>
                        </a:rPr>
                        <a:t>69,4</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p>
                      <a:pPr algn="ctr"/>
                      <a:r>
                        <a:rPr lang="ru-RU" sz="1400" dirty="0">
                          <a:latin typeface="Times New Roman" pitchFamily="18" charset="0"/>
                          <a:cs typeface="Times New Roman" pitchFamily="18" charset="0"/>
                        </a:rPr>
                        <a:t>69,4</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p>
                      <a:pPr algn="ctr"/>
                      <a:r>
                        <a:rPr lang="ru-RU" sz="1400" dirty="0">
                          <a:latin typeface="Times New Roman" pitchFamily="18" charset="0"/>
                          <a:cs typeface="Times New Roman" pitchFamily="18" charset="0"/>
                        </a:rPr>
                        <a:t>100,0</a:t>
                      </a:r>
                    </a:p>
                  </a:txBody>
                  <a:tcPr marL="91436" marR="91436" marT="45729" marB="45729">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val="10002"/>
                  </a:ext>
                </a:extLst>
              </a:tr>
            </a:tbl>
          </a:graphicData>
        </a:graphic>
      </p:graphicFrame>
      <p:sp>
        <p:nvSpPr>
          <p:cNvPr id="10" name="Скругленный прямоугольник 9"/>
          <p:cNvSpPr/>
          <p:nvPr/>
        </p:nvSpPr>
        <p:spPr>
          <a:xfrm>
            <a:off x="141912" y="808729"/>
            <a:ext cx="8946195" cy="404043"/>
          </a:xfrm>
          <a:prstGeom prst="roundRect">
            <a:avLst/>
          </a:prstGeom>
          <a:gradFill rotWithShape="1">
            <a:gsLst>
              <a:gs pos="28000">
                <a:srgbClr val="D5F4FF"/>
              </a:gs>
              <a:gs pos="100000">
                <a:srgbClr val="C1EF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500" b="1"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sp>
        <p:nvSpPr>
          <p:cNvPr id="11" name="Двойная стрелка вверх/вниз 10"/>
          <p:cNvSpPr/>
          <p:nvPr/>
        </p:nvSpPr>
        <p:spPr>
          <a:xfrm>
            <a:off x="4264768" y="1250872"/>
            <a:ext cx="478682" cy="635078"/>
          </a:xfrm>
          <a:prstGeom prst="upDownArrow">
            <a:avLst/>
          </a:prstGeom>
          <a:gradFill>
            <a:gsLst>
              <a:gs pos="0">
                <a:srgbClr val="C1EFFF"/>
              </a:gs>
              <a:gs pos="100000">
                <a:srgbClr val="AFEA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50.1</a:t>
            </a:r>
          </a:p>
        </p:txBody>
      </p:sp>
    </p:spTree>
    <p:extLst>
      <p:ext uri="{BB962C8B-B14F-4D97-AF65-F5344CB8AC3E}">
        <p14:creationId xmlns:p14="http://schemas.microsoft.com/office/powerpoint/2010/main" val="8621801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53165" y="-28415"/>
            <a:ext cx="90455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культуры городского округа город Первомайск Нижегородской области»</a:t>
            </a:r>
          </a:p>
        </p:txBody>
      </p:sp>
      <p:graphicFrame>
        <p:nvGraphicFramePr>
          <p:cNvPr id="9" name="Таблица 8"/>
          <p:cNvGraphicFramePr>
            <a:graphicFrameLocks noGrp="1"/>
          </p:cNvGraphicFramePr>
          <p:nvPr>
            <p:extLst>
              <p:ext uri="{D42A27DB-BD31-4B8C-83A1-F6EECF244321}">
                <p14:modId xmlns:p14="http://schemas.microsoft.com/office/powerpoint/2010/main" val="842066691"/>
              </p:ext>
            </p:extLst>
          </p:nvPr>
        </p:nvGraphicFramePr>
        <p:xfrm>
          <a:off x="120645" y="2058068"/>
          <a:ext cx="8946195" cy="4189227"/>
        </p:xfrm>
        <a:graphic>
          <a:graphicData uri="http://schemas.openxmlformats.org/drawingml/2006/table">
            <a:tbl>
              <a:tblPr firstRow="1" bandRow="1"/>
              <a:tblGrid>
                <a:gridCol w="3855745">
                  <a:extLst>
                    <a:ext uri="{9D8B030D-6E8A-4147-A177-3AD203B41FA5}">
                      <a16:colId xmlns:a16="http://schemas.microsoft.com/office/drawing/2014/main" val="20000"/>
                    </a:ext>
                  </a:extLst>
                </a:gridCol>
                <a:gridCol w="823136">
                  <a:extLst>
                    <a:ext uri="{9D8B030D-6E8A-4147-A177-3AD203B41FA5}">
                      <a16:colId xmlns:a16="http://schemas.microsoft.com/office/drawing/2014/main" val="20001"/>
                    </a:ext>
                  </a:extLst>
                </a:gridCol>
                <a:gridCol w="1050582">
                  <a:extLst>
                    <a:ext uri="{9D8B030D-6E8A-4147-A177-3AD203B41FA5}">
                      <a16:colId xmlns:a16="http://schemas.microsoft.com/office/drawing/2014/main" val="20002"/>
                    </a:ext>
                  </a:extLst>
                </a:gridCol>
                <a:gridCol w="953106">
                  <a:extLst>
                    <a:ext uri="{9D8B030D-6E8A-4147-A177-3AD203B41FA5}">
                      <a16:colId xmlns:a16="http://schemas.microsoft.com/office/drawing/2014/main" val="20003"/>
                    </a:ext>
                  </a:extLst>
                </a:gridCol>
                <a:gridCol w="1158890">
                  <a:extLst>
                    <a:ext uri="{9D8B030D-6E8A-4147-A177-3AD203B41FA5}">
                      <a16:colId xmlns:a16="http://schemas.microsoft.com/office/drawing/2014/main" val="20004"/>
                    </a:ext>
                  </a:extLst>
                </a:gridCol>
                <a:gridCol w="1104736">
                  <a:extLst>
                    <a:ext uri="{9D8B030D-6E8A-4147-A177-3AD203B41FA5}">
                      <a16:colId xmlns:a16="http://schemas.microsoft.com/office/drawing/2014/main" val="20005"/>
                    </a:ext>
                  </a:extLst>
                </a:gridCol>
              </a:tblGrid>
              <a:tr h="677699">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Наименование индикатора муниципальной программы</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Ед.изм.</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2023 год</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2024 год</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 год</a:t>
                      </a:r>
                    </a:p>
                    <a:p>
                      <a:pPr algn="ctr"/>
                      <a:r>
                        <a:rPr lang="ru-RU" sz="1400" dirty="0">
                          <a:solidFill>
                            <a:schemeClr val="tx1"/>
                          </a:solidFill>
                          <a:latin typeface="Times New Roman" pitchFamily="18" charset="0"/>
                          <a:cs typeface="Times New Roman" pitchFamily="18" charset="0"/>
                        </a:rPr>
                        <a:t>план</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400" dirty="0">
                        <a:solidFill>
                          <a:schemeClr val="tx1"/>
                        </a:solidFill>
                        <a:latin typeface="Times New Roman" pitchFamily="18" charset="0"/>
                        <a:cs typeface="Times New Roman" pitchFamily="18" charset="0"/>
                      </a:endParaRPr>
                    </a:p>
                    <a:p>
                      <a:pPr algn="ctr"/>
                      <a:r>
                        <a:rPr lang="ru-RU" sz="1400" dirty="0">
                          <a:solidFill>
                            <a:schemeClr val="tx1"/>
                          </a:solidFill>
                          <a:latin typeface="Times New Roman" pitchFamily="18" charset="0"/>
                          <a:cs typeface="Times New Roman" pitchFamily="18" charset="0"/>
                        </a:rPr>
                        <a:t>2025</a:t>
                      </a:r>
                      <a:r>
                        <a:rPr lang="ru-RU" sz="1400" baseline="0" dirty="0">
                          <a:solidFill>
                            <a:schemeClr val="tx1"/>
                          </a:solidFill>
                          <a:latin typeface="Times New Roman" pitchFamily="18" charset="0"/>
                          <a:cs typeface="Times New Roman" pitchFamily="18" charset="0"/>
                        </a:rPr>
                        <a:t> год</a:t>
                      </a:r>
                    </a:p>
                    <a:p>
                      <a:pPr algn="ctr"/>
                      <a:r>
                        <a:rPr lang="ru-RU" sz="1400" baseline="0" dirty="0">
                          <a:solidFill>
                            <a:schemeClr val="tx1"/>
                          </a:solidFill>
                          <a:latin typeface="Times New Roman" pitchFamily="18" charset="0"/>
                          <a:cs typeface="Times New Roman" pitchFamily="18" charset="0"/>
                        </a:rPr>
                        <a:t>факт</a:t>
                      </a:r>
                    </a:p>
                    <a:p>
                      <a:pPr algn="ctr"/>
                      <a:endParaRPr lang="ru-RU" sz="1200" dirty="0">
                        <a:solidFill>
                          <a:schemeClr val="tx1"/>
                        </a:solidFill>
                        <a:latin typeface="Times New Roman" pitchFamily="18" charset="0"/>
                        <a:cs typeface="Times New Roman" pitchFamily="18" charset="0"/>
                      </a:endParaRP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val="10000"/>
                  </a:ext>
                </a:extLst>
              </a:tr>
              <a:tr h="999444">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Уровень удовлетворенности граждан городского округа город Первомайск Нижегородской области качеством предоставления муниципальных услуг</a:t>
                      </a:r>
                    </a:p>
                  </a:txBody>
                  <a:tcPr marL="91439" marR="91439" marT="45728" marB="4572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95,0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95,0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95,0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95,0</a:t>
                      </a:r>
                    </a:p>
                  </a:txBody>
                  <a:tcPr marL="91439" marR="91439" marT="45728" marB="4572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59542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Увеличение доли детей, привлекаемых к участию в творческих мероприятиях</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1,2</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1,2</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val="10002"/>
                  </a:ext>
                </a:extLst>
              </a:tr>
              <a:tr h="41467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Охват</a:t>
                      </a:r>
                      <a:r>
                        <a:rPr lang="ru-RU" sz="1400" baseline="0" dirty="0">
                          <a:latin typeface="Times New Roman" pitchFamily="18" charset="0"/>
                          <a:cs typeface="Times New Roman" pitchFamily="18" charset="0"/>
                        </a:rPr>
                        <a:t> населения библиотечным обслуживанием</a:t>
                      </a:r>
                      <a:endParaRPr lang="ru-RU" sz="1400" dirty="0">
                        <a:latin typeface="Times New Roman" pitchFamily="18" charset="0"/>
                        <a:cs typeface="Times New Roman" pitchFamily="18" charset="0"/>
                      </a:endParaRP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55,0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55,0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57,0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57,0</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731644">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Увеличение посещаемости музея городского округа город Первомайск Нижегородской области (посещение на 1 жителя в год)</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9,0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65,0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66,0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66,0</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0">
                          <a:srgbClr val="E5F8FF"/>
                        </a:gs>
                        <a:gs pos="100000">
                          <a:srgbClr val="D5F4FF"/>
                        </a:gs>
                      </a:gsLst>
                      <a:lin ang="5400000" scaled="0"/>
                    </a:gradFill>
                  </a:tcPr>
                </a:tc>
                <a:extLst>
                  <a:ext uri="{0D108BD9-81ED-4DB2-BD59-A6C34878D82A}">
                    <a16:rowId xmlns:a16="http://schemas.microsoft.com/office/drawing/2014/main" val="10004"/>
                  </a:ext>
                </a:extLst>
              </a:tr>
              <a:tr h="53363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Охват населения культурно-массовыми мероприятиями</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На 1 тыс.чел.</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79,0</a:t>
                      </a:r>
                    </a:p>
                  </a:txBody>
                  <a:tcPr marL="91439" marR="91439" marT="45728" marB="45728">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79,0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92,0</a:t>
                      </a:r>
                    </a:p>
                  </a:txBody>
                  <a:tcPr marL="91439" marR="91439" marT="45728" marB="45728">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92,0</a:t>
                      </a:r>
                    </a:p>
                  </a:txBody>
                  <a:tcPr marL="91439" marR="91439" marT="45728" marB="45728">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bl>
          </a:graphicData>
        </a:graphic>
      </p:graphicFrame>
      <p:sp>
        <p:nvSpPr>
          <p:cNvPr id="10" name="Скругленный прямоугольник 9"/>
          <p:cNvSpPr/>
          <p:nvPr/>
        </p:nvSpPr>
        <p:spPr>
          <a:xfrm>
            <a:off x="141912" y="888307"/>
            <a:ext cx="8946195" cy="362565"/>
          </a:xfrm>
          <a:prstGeom prst="roundRect">
            <a:avLst/>
          </a:prstGeom>
          <a:gradFill rotWithShape="1">
            <a:gsLst>
              <a:gs pos="28000">
                <a:srgbClr val="D5F4FF"/>
              </a:gs>
              <a:gs pos="100000">
                <a:srgbClr val="C1EF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700" b="1"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1" name="Двойная стрелка вверх/вниз 10"/>
          <p:cNvSpPr/>
          <p:nvPr/>
        </p:nvSpPr>
        <p:spPr>
          <a:xfrm>
            <a:off x="4274293" y="1282770"/>
            <a:ext cx="526307" cy="698430"/>
          </a:xfrm>
          <a:prstGeom prst="upDownArrow">
            <a:avLst/>
          </a:prstGeom>
          <a:gradFill>
            <a:gsLst>
              <a:gs pos="0">
                <a:srgbClr val="C1EFFF"/>
              </a:gs>
              <a:gs pos="100000">
                <a:srgbClr val="AFEA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51</a:t>
            </a:r>
          </a:p>
        </p:txBody>
      </p:sp>
    </p:spTree>
    <p:extLst>
      <p:ext uri="{BB962C8B-B14F-4D97-AF65-F5344CB8AC3E}">
        <p14:creationId xmlns:p14="http://schemas.microsoft.com/office/powerpoint/2010/main" val="2399617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23"/>
          <p:cNvSpPr txBox="1">
            <a:spLocks noChangeArrowheads="1"/>
          </p:cNvSpPr>
          <p:nvPr/>
        </p:nvSpPr>
        <p:spPr bwMode="auto">
          <a:xfrm>
            <a:off x="95690" y="2298923"/>
            <a:ext cx="882502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Утверждена:</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Постановлением администрации городского округа город Первомайск Нижегородской области от 27.10.2014 года № 1083 «Об утверждении муниципальной программы «Развитие физической культуры и спорта в городском  округе город Первомайск Нижегородской области».</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Срок действия программы:</a:t>
            </a:r>
            <a:r>
              <a:rPr lang="ru-RU" dirty="0">
                <a:solidFill>
                  <a:prstClr val="black"/>
                </a:solidFill>
                <a:latin typeface="Times New Roman" pitchFamily="18" charset="0"/>
                <a:cs typeface="Times New Roman" pitchFamily="18" charset="0"/>
              </a:rPr>
              <a:t>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2015-2028 годы.</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Муниципальный заказчик – координатор: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Отдел культуры администрации городского округа город Первомайск Нижегородской области</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Цель:</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Создание условий, обеспечивающих возможность гражданам систематически заниматься физической </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культурой и спортом, создание условий для успешного выступления спортсменов городского округа на различных соревнованиях</a:t>
            </a:r>
          </a:p>
          <a:p>
            <a:pPr eaLnBrk="1" fontAlgn="base" hangingPunct="1">
              <a:spcBef>
                <a:spcPct val="0"/>
              </a:spcBef>
              <a:spcAft>
                <a:spcPct val="0"/>
              </a:spcAft>
            </a:pPr>
            <a:r>
              <a:rPr lang="ru-RU" b="1" u="sng" dirty="0">
                <a:solidFill>
                  <a:prstClr val="black"/>
                </a:solidFill>
                <a:latin typeface="Times New Roman" pitchFamily="18" charset="0"/>
                <a:cs typeface="Times New Roman" pitchFamily="18" charset="0"/>
              </a:rPr>
              <a:t>Целевая группа программы:</a:t>
            </a:r>
          </a:p>
          <a:p>
            <a:pPr eaLnBrk="1" fontAlgn="base" hangingPunct="1">
              <a:spcBef>
                <a:spcPct val="0"/>
              </a:spcBef>
              <a:spcAft>
                <a:spcPct val="0"/>
              </a:spcAft>
            </a:pPr>
            <a:r>
              <a:rPr lang="ru-RU" dirty="0">
                <a:solidFill>
                  <a:prstClr val="black"/>
                </a:solidFill>
                <a:latin typeface="Times New Roman" pitchFamily="18" charset="0"/>
                <a:cs typeface="Times New Roman" pitchFamily="18" charset="0"/>
              </a:rPr>
              <a:t>Жители городского округа город Первомайск</a:t>
            </a:r>
          </a:p>
          <a:p>
            <a:pPr eaLnBrk="1" fontAlgn="base" hangingPunct="1">
              <a:spcBef>
                <a:spcPct val="0"/>
              </a:spcBef>
              <a:spcAft>
                <a:spcPct val="0"/>
              </a:spcAft>
            </a:pPr>
            <a:r>
              <a:rPr lang="ru-RU" dirty="0">
                <a:solidFill>
                  <a:prstClr val="black"/>
                </a:solidFill>
              </a:rPr>
              <a:t>               </a:t>
            </a:r>
          </a:p>
        </p:txBody>
      </p:sp>
      <p:sp>
        <p:nvSpPr>
          <p:cNvPr id="12" name="Прямоугольник 11"/>
          <p:cNvSpPr/>
          <p:nvPr/>
        </p:nvSpPr>
        <p:spPr>
          <a:xfrm>
            <a:off x="159488" y="-13350"/>
            <a:ext cx="8825024" cy="738664"/>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физической культуры и спорта в городском округе город Первомайск Нижегородской области»</a:t>
            </a:r>
          </a:p>
        </p:txBody>
      </p:sp>
      <p:grpSp>
        <p:nvGrpSpPr>
          <p:cNvPr id="7" name="Группа 6"/>
          <p:cNvGrpSpPr/>
          <p:nvPr/>
        </p:nvGrpSpPr>
        <p:grpSpPr>
          <a:xfrm>
            <a:off x="127588" y="906076"/>
            <a:ext cx="8910085" cy="1156643"/>
            <a:chOff x="315241" y="828561"/>
            <a:chExt cx="8500146" cy="1150311"/>
          </a:xfrm>
        </p:grpSpPr>
        <p:grpSp>
          <p:nvGrpSpPr>
            <p:cNvPr id="19" name="Группа 18"/>
            <p:cNvGrpSpPr/>
            <p:nvPr/>
          </p:nvGrpSpPr>
          <p:grpSpPr>
            <a:xfrm>
              <a:off x="315241" y="828561"/>
              <a:ext cx="8500146" cy="1150311"/>
              <a:chOff x="854414" y="4714884"/>
              <a:chExt cx="7358114" cy="1026193"/>
            </a:xfrm>
          </p:grpSpPr>
          <p:sp>
            <p:nvSpPr>
              <p:cNvPr id="20" name="AutoShape 4"/>
              <p:cNvSpPr>
                <a:spLocks noChangeArrowheads="1"/>
              </p:cNvSpPr>
              <p:nvPr>
                <p:custDataLst>
                  <p:tags r:id="rId1"/>
                </p:custDataLst>
              </p:nvPr>
            </p:nvSpPr>
            <p:spPr bwMode="white">
              <a:xfrm>
                <a:off x="854414" y="5081930"/>
                <a:ext cx="7358114" cy="659147"/>
              </a:xfrm>
              <a:prstGeom prst="roundRect">
                <a:avLst>
                  <a:gd name="adj" fmla="val 4784"/>
                </a:avLst>
              </a:prstGeom>
              <a:gradFill>
                <a:gsLst>
                  <a:gs pos="20000">
                    <a:schemeClr val="bg1">
                      <a:lumMod val="95000"/>
                    </a:schemeClr>
                  </a:gs>
                  <a:gs pos="6000">
                    <a:schemeClr val="bg1">
                      <a:lumMod val="75000"/>
                    </a:schemeClr>
                  </a:gs>
                  <a:gs pos="78000">
                    <a:schemeClr val="bg1"/>
                  </a:gs>
                  <a:gs pos="100000">
                    <a:srgbClr val="ABABAB"/>
                  </a:gs>
                </a:gsLst>
                <a:lin ang="5400000" scaled="0"/>
              </a:gradFill>
              <a:ln w="38100" cap="flat" cmpd="sng" algn="ctr">
                <a:gradFill>
                  <a:gsLst>
                    <a:gs pos="50000">
                      <a:srgbClr val="6EFF01"/>
                    </a:gs>
                    <a:gs pos="100000">
                      <a:srgbClr val="0F5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ysClr val="window" lastClr="FFFFFF"/>
                </a:contourClr>
              </a:sp3d>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21" name="AutoShape 3"/>
              <p:cNvSpPr>
                <a:spLocks noChangeArrowheads="1"/>
              </p:cNvSpPr>
              <p:nvPr/>
            </p:nvSpPr>
            <p:spPr bwMode="auto">
              <a:xfrm>
                <a:off x="1214413" y="4714884"/>
                <a:ext cx="6012420" cy="401317"/>
              </a:xfrm>
              <a:prstGeom prst="roundRect">
                <a:avLst/>
              </a:prstGeom>
              <a:gradFill flip="none" rotWithShape="1">
                <a:gsLst>
                  <a:gs pos="0">
                    <a:srgbClr val="B5FF7D"/>
                  </a:gs>
                  <a:gs pos="90000">
                    <a:srgbClr val="85FF85"/>
                  </a:gs>
                </a:gsLst>
                <a:lin ang="2700000" scaled="1"/>
                <a:tileRect/>
              </a:gradFill>
              <a:ln w="25400" cap="flat" cmpd="sng" algn="ctr">
                <a:noFill/>
                <a:prstDash val="solid"/>
              </a:ln>
              <a:effectLst>
                <a:outerShdw blurRad="225425" dist="38100" dir="5220000" algn="ctr">
                  <a:srgbClr val="000000">
                    <a:alpha val="33000"/>
                  </a:srgbClr>
                </a:outerShdw>
              </a:effectLst>
              <a:scene3d>
                <a:camera prst="orthographicFront"/>
                <a:lightRig rig="flat" dir="t"/>
              </a:scene3d>
              <a:sp3d contourW="19050">
                <a:bevelT prst="convex"/>
                <a:bevelB w="0" h="0"/>
                <a:contourClr>
                  <a:sysClr val="window" lastClr="FFFFFF"/>
                </a:contourClr>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zh-CN" sz="16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sp>
          <p:nvSpPr>
            <p:cNvPr id="2" name="Прямоугольник 1"/>
            <p:cNvSpPr/>
            <p:nvPr/>
          </p:nvSpPr>
          <p:spPr>
            <a:xfrm>
              <a:off x="717442" y="840792"/>
              <a:ext cx="7041792" cy="380474"/>
            </a:xfrm>
            <a:prstGeom prst="rect">
              <a:avLst/>
            </a:prstGeom>
          </p:spPr>
          <p:txBody>
            <a:bodyPr wrap="square">
              <a:spAutoFit/>
            </a:bodyPr>
            <a:lstStyle/>
            <a:p>
              <a:pPr lvl="0" algn="ctr" defTabSz="914400" fontAlgn="base">
                <a:spcBef>
                  <a:spcPct val="0"/>
                </a:spcBef>
                <a:spcAft>
                  <a:spcPct val="0"/>
                </a:spcAft>
                <a:defRPr/>
              </a:pPr>
              <a:r>
                <a:rPr lang="ru-RU" sz="1700" b="1" kern="0" dirty="0">
                  <a:latin typeface="Times New Roman" pitchFamily="18" charset="0"/>
                  <a:cs typeface="Times New Roman" pitchFamily="18" charset="0"/>
                </a:rPr>
                <a:t>Оказание услуг в рамках муниципальной программы осуществляет </a:t>
              </a:r>
            </a:p>
          </p:txBody>
        </p:sp>
        <p:sp>
          <p:nvSpPr>
            <p:cNvPr id="3" name="Прямоугольник 2"/>
            <p:cNvSpPr/>
            <p:nvPr/>
          </p:nvSpPr>
          <p:spPr>
            <a:xfrm>
              <a:off x="1435395" y="1433010"/>
              <a:ext cx="6826103" cy="369332"/>
            </a:xfrm>
            <a:prstGeom prst="rect">
              <a:avLst/>
            </a:prstGeom>
          </p:spPr>
          <p:txBody>
            <a:bodyPr wrap="square">
              <a:spAutoFit/>
            </a:bodyPr>
            <a:lstStyle/>
            <a:p>
              <a:pPr lvl="0" algn="ctr" defTabSz="914400" fontAlgn="base">
                <a:spcBef>
                  <a:spcPct val="0"/>
                </a:spcBef>
                <a:spcAft>
                  <a:spcPct val="0"/>
                </a:spcAft>
                <a:defRPr/>
              </a:pPr>
              <a:r>
                <a:rPr lang="ru-RU" b="1" kern="0" dirty="0">
                  <a:solidFill>
                    <a:prstClr val="black"/>
                  </a:solidFill>
                  <a:latin typeface="Times New Roman" pitchFamily="18" charset="0"/>
                  <a:cs typeface="Times New Roman" pitchFamily="18" charset="0"/>
                </a:rPr>
                <a:t>МАУ «Физкультурно-оздоровительный комплекс»</a:t>
              </a:r>
            </a:p>
          </p:txBody>
        </p:sp>
      </p:grpSp>
      <p:pic>
        <p:nvPicPr>
          <p:cNvPr id="3075" name="Picture 3" descr="C:\Users\fu7\Desktop\5l6rP0JU1Z8 (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8202" y="4800854"/>
            <a:ext cx="3700375" cy="1927956"/>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14"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52</a:t>
            </a:r>
          </a:p>
        </p:txBody>
      </p:sp>
    </p:spTree>
    <p:extLst>
      <p:ext uri="{BB962C8B-B14F-4D97-AF65-F5344CB8AC3E}">
        <p14:creationId xmlns:p14="http://schemas.microsoft.com/office/powerpoint/2010/main" val="36855268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Группа 68"/>
          <p:cNvGrpSpPr/>
          <p:nvPr/>
        </p:nvGrpSpPr>
        <p:grpSpPr>
          <a:xfrm>
            <a:off x="0" y="-3901"/>
            <a:ext cx="9144000" cy="6858000"/>
            <a:chOff x="0" y="0"/>
            <a:chExt cx="9144000" cy="6858000"/>
          </a:xfrm>
        </p:grpSpPr>
        <p:pic>
          <p:nvPicPr>
            <p:cNvPr id="70"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Прямоугольник 18"/>
          <p:cNvSpPr/>
          <p:nvPr/>
        </p:nvSpPr>
        <p:spPr>
          <a:xfrm>
            <a:off x="170121" y="-13350"/>
            <a:ext cx="8825024" cy="738664"/>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физической культуры и спорта в городском округе город Первомайск Нижегородской области»</a:t>
            </a:r>
          </a:p>
        </p:txBody>
      </p:sp>
      <p:sp>
        <p:nvSpPr>
          <p:cNvPr id="22" name="Прямоугольник 21"/>
          <p:cNvSpPr/>
          <p:nvPr/>
        </p:nvSpPr>
        <p:spPr>
          <a:xfrm>
            <a:off x="724879" y="4765352"/>
            <a:ext cx="7852516" cy="648580"/>
          </a:xfrm>
          <a:prstGeom prst="rect">
            <a:avLst/>
          </a:prstGeom>
          <a:gradFill rotWithShape="1">
            <a:gsLst>
              <a:gs pos="79000">
                <a:srgbClr val="FFFFA3"/>
              </a:gs>
              <a:gs pos="100000">
                <a:srgbClr val="FFFF00"/>
              </a:gs>
            </a:gsLst>
            <a:lin ang="5400000" scaled="0"/>
          </a:gradFill>
          <a:ln w="9525" cap="flat" cmpd="sng" algn="ctr">
            <a:no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Расходы на физическую культуру и спорт в расчете на одного жителя по итогам реализации программы составили:</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    в 2024 году – 4 760,50 рублей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    в 2025 году – </a:t>
            </a:r>
            <a:r>
              <a:rPr lang="ru-RU" sz="1200" kern="0" dirty="0">
                <a:latin typeface="Times New Roman" pitchFamily="18" charset="0"/>
                <a:cs typeface="Times New Roman" pitchFamily="18" charset="0"/>
              </a:rPr>
              <a:t>5 823,60 </a:t>
            </a:r>
            <a:r>
              <a:rPr kumimoji="0" lang="ru-RU" sz="1200" b="0" i="0" u="none" strike="noStrike" kern="0" cap="none" spc="0" normalizeH="0" baseline="0" noProof="0" dirty="0">
                <a:ln>
                  <a:noFill/>
                </a:ln>
                <a:solidFill>
                  <a:prstClr val="black"/>
                </a:solidFill>
                <a:effectLst/>
                <a:uLnTx/>
                <a:uFillTx/>
                <a:latin typeface="Times New Roman" pitchFamily="18" charset="0"/>
                <a:cs typeface="Times New Roman" pitchFamily="18" charset="0"/>
              </a:rPr>
              <a:t>рублей</a:t>
            </a:r>
          </a:p>
        </p:txBody>
      </p:sp>
      <p:grpSp>
        <p:nvGrpSpPr>
          <p:cNvPr id="30" name="Группа 29"/>
          <p:cNvGrpSpPr/>
          <p:nvPr/>
        </p:nvGrpSpPr>
        <p:grpSpPr>
          <a:xfrm>
            <a:off x="401855" y="1588012"/>
            <a:ext cx="5493380" cy="367646"/>
            <a:chOff x="909508" y="1616390"/>
            <a:chExt cx="6088586" cy="386711"/>
          </a:xfrm>
        </p:grpSpPr>
        <p:sp>
          <p:nvSpPr>
            <p:cNvPr id="31" name="TextBox 30"/>
            <p:cNvSpPr txBox="1"/>
            <p:nvPr/>
          </p:nvSpPr>
          <p:spPr>
            <a:xfrm>
              <a:off x="5210036" y="1630804"/>
              <a:ext cx="1788058" cy="372297"/>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Подпрограмма</a:t>
              </a:r>
            </a:p>
          </p:txBody>
        </p:sp>
        <p:sp>
          <p:nvSpPr>
            <p:cNvPr id="32" name="TextBox 31"/>
            <p:cNvSpPr txBox="1"/>
            <p:nvPr/>
          </p:nvSpPr>
          <p:spPr>
            <a:xfrm>
              <a:off x="909508" y="1619628"/>
              <a:ext cx="1073830" cy="372297"/>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2024 год</a:t>
              </a:r>
            </a:p>
          </p:txBody>
        </p:sp>
        <p:sp>
          <p:nvSpPr>
            <p:cNvPr id="33" name="TextBox 32"/>
            <p:cNvSpPr txBox="1"/>
            <p:nvPr/>
          </p:nvSpPr>
          <p:spPr>
            <a:xfrm>
              <a:off x="2186764" y="1616390"/>
              <a:ext cx="1073830" cy="372297"/>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2025 год</a:t>
              </a:r>
            </a:p>
          </p:txBody>
        </p:sp>
      </p:grpSp>
      <p:grpSp>
        <p:nvGrpSpPr>
          <p:cNvPr id="2051" name="Группа 2050"/>
          <p:cNvGrpSpPr/>
          <p:nvPr/>
        </p:nvGrpSpPr>
        <p:grpSpPr>
          <a:xfrm>
            <a:off x="172679" y="935674"/>
            <a:ext cx="8632075" cy="401232"/>
            <a:chOff x="183312" y="723014"/>
            <a:chExt cx="8632075" cy="401232"/>
          </a:xfrm>
        </p:grpSpPr>
        <p:sp>
          <p:nvSpPr>
            <p:cNvPr id="39" name="Скругленный прямоугольник 38"/>
            <p:cNvSpPr/>
            <p:nvPr/>
          </p:nvSpPr>
          <p:spPr>
            <a:xfrm>
              <a:off x="183312" y="754914"/>
              <a:ext cx="8632075" cy="3693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6" name="TextBox 45"/>
            <p:cNvSpPr txBox="1"/>
            <p:nvPr/>
          </p:nvSpPr>
          <p:spPr>
            <a:xfrm>
              <a:off x="3048600" y="723014"/>
              <a:ext cx="3190682" cy="369332"/>
            </a:xfrm>
            <a:prstGeom prst="rect">
              <a:avLst/>
            </a:prstGeom>
            <a:noFill/>
          </p:spPr>
          <p:txBody>
            <a:bodyPr wrap="none" rtlCol="0">
              <a:spAutoFit/>
            </a:bodyPr>
            <a:lstStyle/>
            <a:p>
              <a:pPr lvl="0" algn="ctr" fontAlgn="base">
                <a:spcBef>
                  <a:spcPct val="0"/>
                </a:spcBef>
                <a:spcAft>
                  <a:spcPct val="0"/>
                </a:spcAft>
                <a:defRPr/>
              </a:pPr>
              <a:r>
                <a:rPr lang="ru-RU" sz="1600" b="1" dirty="0">
                  <a:solidFill>
                    <a:prstClr val="black"/>
                  </a:solidFill>
                  <a:latin typeface="Times New Roman" pitchFamily="18" charset="0"/>
                  <a:cs typeface="Times New Roman" pitchFamily="18" charset="0"/>
                </a:rPr>
                <a:t>Направление расходов</a:t>
              </a:r>
              <a:r>
                <a:rPr lang="ru-RU" b="1" dirty="0">
                  <a:solidFill>
                    <a:prstClr val="black"/>
                  </a:solidFill>
                  <a:latin typeface="Times New Roman" pitchFamily="18" charset="0"/>
                  <a:cs typeface="Times New Roman" pitchFamily="18" charset="0"/>
                </a:rPr>
                <a:t>, </a:t>
              </a:r>
              <a:r>
                <a:rPr lang="ru-RU" sz="1200" b="1" dirty="0">
                  <a:solidFill>
                    <a:prstClr val="black"/>
                  </a:solidFill>
                  <a:latin typeface="Times New Roman" pitchFamily="18" charset="0"/>
                  <a:cs typeface="Times New Roman" pitchFamily="18" charset="0"/>
                </a:rPr>
                <a:t>млн.рублей</a:t>
              </a:r>
            </a:p>
          </p:txBody>
        </p:sp>
      </p:grpSp>
      <p:grpSp>
        <p:nvGrpSpPr>
          <p:cNvPr id="2050" name="Группа 2049"/>
          <p:cNvGrpSpPr/>
          <p:nvPr/>
        </p:nvGrpSpPr>
        <p:grpSpPr>
          <a:xfrm>
            <a:off x="158159" y="2119003"/>
            <a:ext cx="8773090" cy="1992261"/>
            <a:chOff x="158159" y="1885077"/>
            <a:chExt cx="8773090" cy="1992261"/>
          </a:xfrm>
        </p:grpSpPr>
        <p:grpSp>
          <p:nvGrpSpPr>
            <p:cNvPr id="7" name="Группа 6"/>
            <p:cNvGrpSpPr/>
            <p:nvPr/>
          </p:nvGrpSpPr>
          <p:grpSpPr>
            <a:xfrm>
              <a:off x="158159" y="1885077"/>
              <a:ext cx="8773090" cy="1992261"/>
              <a:chOff x="275115" y="1991427"/>
              <a:chExt cx="8773090" cy="1992261"/>
            </a:xfrm>
          </p:grpSpPr>
          <p:grpSp>
            <p:nvGrpSpPr>
              <p:cNvPr id="3" name="Группа 2"/>
              <p:cNvGrpSpPr/>
              <p:nvPr/>
            </p:nvGrpSpPr>
            <p:grpSpPr>
              <a:xfrm>
                <a:off x="275115" y="1991427"/>
                <a:ext cx="8773090" cy="528490"/>
                <a:chOff x="275115" y="1991427"/>
                <a:chExt cx="8773090" cy="528490"/>
              </a:xfrm>
            </p:grpSpPr>
            <p:sp>
              <p:nvSpPr>
                <p:cNvPr id="50" name="TG_AutoShape 111"/>
                <p:cNvSpPr>
                  <a:spLocks noChangeArrowheads="1"/>
                </p:cNvSpPr>
                <p:nvPr/>
              </p:nvSpPr>
              <p:spPr bwMode="gray">
                <a:xfrm>
                  <a:off x="275115" y="1991427"/>
                  <a:ext cx="8773090" cy="528490"/>
                </a:xfrm>
                <a:prstGeom prst="roundRect">
                  <a:avLst>
                    <a:gd name="adj" fmla="val 50000"/>
                  </a:avLst>
                </a:prstGeom>
                <a:gradFill flip="none" rotWithShape="1">
                  <a:gsLst>
                    <a:gs pos="0">
                      <a:srgbClr val="5DD5FF"/>
                    </a:gs>
                    <a:gs pos="35000">
                      <a:srgbClr val="53D2FF"/>
                    </a:gs>
                    <a:gs pos="86000">
                      <a:srgbClr val="89E0FF"/>
                    </a:gs>
                    <a:gs pos="66000">
                      <a:srgbClr val="79DCFF"/>
                    </a:gs>
                    <a:gs pos="100000">
                      <a:srgbClr val="00B0F0"/>
                    </a:gs>
                  </a:gsLst>
                  <a:lin ang="4800000" scaled="0"/>
                  <a:tileRect/>
                </a:gra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57" name="TextBox 4"/>
                <p:cNvSpPr txBox="1">
                  <a:spLocks noChangeArrowheads="1"/>
                </p:cNvSpPr>
                <p:nvPr/>
              </p:nvSpPr>
              <p:spPr bwMode="auto">
                <a:xfrm>
                  <a:off x="2974169" y="2081974"/>
                  <a:ext cx="53131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spcBef>
                      <a:spcPct val="0"/>
                    </a:spcBef>
                    <a:spcAft>
                      <a:spcPct val="0"/>
                    </a:spcAft>
                  </a:pPr>
                  <a:r>
                    <a:rPr lang="ru-RU" sz="1600" b="1" dirty="0">
                      <a:solidFill>
                        <a:srgbClr val="000000"/>
                      </a:solidFill>
                      <a:latin typeface="Times New Roman" pitchFamily="18" charset="0"/>
                      <a:cs typeface="Times New Roman" pitchFamily="18" charset="0"/>
                    </a:rPr>
                    <a:t>Развитие физической культуры и массового спорта</a:t>
                  </a:r>
                </a:p>
              </p:txBody>
            </p:sp>
            <p:sp>
              <p:nvSpPr>
                <p:cNvPr id="2" name="Прямоугольник с двумя скругленными противолежащими углами 1"/>
                <p:cNvSpPr/>
                <p:nvPr/>
              </p:nvSpPr>
              <p:spPr>
                <a:xfrm>
                  <a:off x="1739450" y="2017334"/>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58" name="Прямоугольник с двумя скругленными противолежащими углами 57"/>
                <p:cNvSpPr/>
                <p:nvPr/>
              </p:nvSpPr>
              <p:spPr>
                <a:xfrm>
                  <a:off x="467087" y="2021755"/>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grpSp>
          <p:grpSp>
            <p:nvGrpSpPr>
              <p:cNvPr id="59" name="Группа 58"/>
              <p:cNvGrpSpPr/>
              <p:nvPr/>
            </p:nvGrpSpPr>
            <p:grpSpPr>
              <a:xfrm>
                <a:off x="310551" y="2707376"/>
                <a:ext cx="8737653" cy="528490"/>
                <a:chOff x="275114" y="1991427"/>
                <a:chExt cx="8737653" cy="528490"/>
              </a:xfrm>
            </p:grpSpPr>
            <p:sp>
              <p:nvSpPr>
                <p:cNvPr id="60" name="TG_AutoShape 111"/>
                <p:cNvSpPr>
                  <a:spLocks noChangeArrowheads="1"/>
                </p:cNvSpPr>
                <p:nvPr/>
              </p:nvSpPr>
              <p:spPr bwMode="gray">
                <a:xfrm>
                  <a:off x="275114" y="1991427"/>
                  <a:ext cx="8737653" cy="528490"/>
                </a:xfrm>
                <a:prstGeom prst="roundRect">
                  <a:avLst>
                    <a:gd name="adj" fmla="val 50000"/>
                  </a:avLst>
                </a:prstGeom>
                <a:gradFill flip="none" rotWithShape="1">
                  <a:gsLst>
                    <a:gs pos="0">
                      <a:schemeClr val="accent2">
                        <a:lumMod val="60000"/>
                        <a:lumOff val="40000"/>
                      </a:schemeClr>
                    </a:gs>
                    <a:gs pos="35000">
                      <a:srgbClr val="F8A764"/>
                    </a:gs>
                    <a:gs pos="86000">
                      <a:srgbClr val="F6BA92"/>
                    </a:gs>
                    <a:gs pos="66000">
                      <a:srgbClr val="FFAB2F"/>
                    </a:gs>
                    <a:gs pos="100000">
                      <a:schemeClr val="accent2">
                        <a:lumMod val="60000"/>
                        <a:lumOff val="40000"/>
                      </a:schemeClr>
                    </a:gs>
                  </a:gsLst>
                  <a:lin ang="4800000" scaled="0"/>
                  <a:tileRect/>
                </a:gra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61" name="TextBox 4"/>
                <p:cNvSpPr txBox="1">
                  <a:spLocks noChangeArrowheads="1"/>
                </p:cNvSpPr>
                <p:nvPr/>
              </p:nvSpPr>
              <p:spPr bwMode="auto">
                <a:xfrm>
                  <a:off x="2823979" y="2081974"/>
                  <a:ext cx="6038598"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Bef>
                      <a:spcPct val="0"/>
                    </a:spcBef>
                    <a:spcAft>
                      <a:spcPct val="0"/>
                    </a:spcAft>
                  </a:pPr>
                  <a:r>
                    <a:rPr lang="ru-RU" sz="1700" b="1" dirty="0">
                      <a:solidFill>
                        <a:srgbClr val="000000"/>
                      </a:solidFill>
                      <a:latin typeface="Times New Roman" pitchFamily="18" charset="0"/>
                      <a:cs typeface="Times New Roman" pitchFamily="18" charset="0"/>
                    </a:rPr>
                    <a:t>Обеспечение реализации муниципальной программы</a:t>
                  </a:r>
                </a:p>
              </p:txBody>
            </p:sp>
            <p:sp>
              <p:nvSpPr>
                <p:cNvPr id="62" name="Прямоугольник с двумя скругленными противолежащими углами 61"/>
                <p:cNvSpPr/>
                <p:nvPr/>
              </p:nvSpPr>
              <p:spPr>
                <a:xfrm>
                  <a:off x="1739450" y="2017334"/>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63" name="Прямоугольник с двумя скругленными противолежащими углами 62"/>
                <p:cNvSpPr/>
                <p:nvPr/>
              </p:nvSpPr>
              <p:spPr>
                <a:xfrm>
                  <a:off x="467087" y="2021755"/>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grpSp>
          <p:grpSp>
            <p:nvGrpSpPr>
              <p:cNvPr id="64" name="Группа 63"/>
              <p:cNvGrpSpPr/>
              <p:nvPr/>
            </p:nvGrpSpPr>
            <p:grpSpPr>
              <a:xfrm>
                <a:off x="289391" y="3455198"/>
                <a:ext cx="8758813" cy="528490"/>
                <a:chOff x="275114" y="1991427"/>
                <a:chExt cx="8758813" cy="528490"/>
              </a:xfrm>
            </p:grpSpPr>
            <p:sp>
              <p:nvSpPr>
                <p:cNvPr id="65" name="TG_AutoShape 111"/>
                <p:cNvSpPr>
                  <a:spLocks noChangeArrowheads="1"/>
                </p:cNvSpPr>
                <p:nvPr/>
              </p:nvSpPr>
              <p:spPr bwMode="gray">
                <a:xfrm>
                  <a:off x="275114" y="1991427"/>
                  <a:ext cx="8758813" cy="528490"/>
                </a:xfrm>
                <a:prstGeom prst="roundRect">
                  <a:avLst>
                    <a:gd name="adj" fmla="val 50000"/>
                  </a:avLst>
                </a:prstGeom>
                <a:gradFill flip="none" rotWithShape="1">
                  <a:gsLst>
                    <a:gs pos="0">
                      <a:srgbClr val="A163CF"/>
                    </a:gs>
                    <a:gs pos="35000">
                      <a:srgbClr val="CDACE6"/>
                    </a:gs>
                    <a:gs pos="86000">
                      <a:srgbClr val="A163CF"/>
                    </a:gs>
                    <a:gs pos="66000">
                      <a:srgbClr val="CDACE6"/>
                    </a:gs>
                    <a:gs pos="100000">
                      <a:srgbClr val="7030A0"/>
                    </a:gs>
                  </a:gsLst>
                  <a:lin ang="4800000" scaled="0"/>
                  <a:tileRect/>
                </a:gra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66" name="TextBox 4"/>
                <p:cNvSpPr txBox="1">
                  <a:spLocks noChangeArrowheads="1"/>
                </p:cNvSpPr>
                <p:nvPr/>
              </p:nvSpPr>
              <p:spPr bwMode="auto">
                <a:xfrm>
                  <a:off x="2823979" y="2081974"/>
                  <a:ext cx="60385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spcBef>
                      <a:spcPct val="0"/>
                    </a:spcBef>
                    <a:spcAft>
                      <a:spcPct val="0"/>
                    </a:spcAft>
                  </a:pPr>
                  <a:r>
                    <a:rPr lang="ru-RU" b="1" dirty="0">
                      <a:latin typeface="Times New Roman" pitchFamily="18" charset="0"/>
                      <a:cs typeface="Times New Roman" pitchFamily="18" charset="0"/>
                    </a:rPr>
                    <a:t>Всего расходов по программе</a:t>
                  </a:r>
                </a:p>
              </p:txBody>
            </p:sp>
            <p:sp>
              <p:nvSpPr>
                <p:cNvPr id="67" name="Прямоугольник с двумя скругленными противолежащими углами 66"/>
                <p:cNvSpPr/>
                <p:nvPr/>
              </p:nvSpPr>
              <p:spPr>
                <a:xfrm>
                  <a:off x="1739450" y="2017334"/>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sp>
              <p:nvSpPr>
                <p:cNvPr id="68" name="Прямоугольник с двумя скругленными противолежащими углами 67"/>
                <p:cNvSpPr/>
                <p:nvPr/>
              </p:nvSpPr>
              <p:spPr>
                <a:xfrm>
                  <a:off x="467087" y="2021755"/>
                  <a:ext cx="882502" cy="467833"/>
                </a:xfrm>
                <a:prstGeom prst="round2DiagRect">
                  <a:avLst>
                    <a:gd name="adj1" fmla="val 0"/>
                    <a:gd name="adj2" fmla="val 50000"/>
                  </a:avLst>
                </a:prstGeom>
                <a:solidFill>
                  <a:schemeClr val="bg1"/>
                </a:solidFill>
                <a:ln w="19050">
                  <a:solidFill>
                    <a:srgbClr val="CDACE6"/>
                  </a:solidFill>
                </a:ln>
                <a:effectLst>
                  <a:glow rad="63500">
                    <a:schemeClr val="accent1">
                      <a:satMod val="175000"/>
                      <a:alpha val="40000"/>
                    </a:schemeClr>
                  </a:glow>
                </a:effectLst>
                <a:scene3d>
                  <a:camera prst="orthographicFront">
                    <a:rot lat="0" lon="0" rev="0"/>
                  </a:camera>
                  <a:lightRig rig="glow" dir="t">
                    <a:rot lat="0" lon="0" rev="5400000"/>
                  </a:lightRig>
                </a:scene3d>
                <a:sp3d>
                  <a:bevelT w="127000" h="127000"/>
                </a:sp3d>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b="1" dirty="0">
                    <a:ln w="18415" cmpd="sng">
                      <a:noFill/>
                      <a:prstDash val="solid"/>
                    </a:ln>
                    <a:solidFill>
                      <a:srgbClr val="FFFFFF"/>
                    </a:solidFill>
                    <a:effectLst>
                      <a:outerShdw blurRad="63500" dir="3600000" algn="tl" rotWithShape="0">
                        <a:srgbClr val="000000">
                          <a:alpha val="70000"/>
                        </a:srgbClr>
                      </a:outerShdw>
                    </a:effectLst>
                  </a:endParaRPr>
                </a:p>
              </p:txBody>
            </p:sp>
          </p:grpSp>
        </p:grpSp>
        <p:sp>
          <p:nvSpPr>
            <p:cNvPr id="8" name="TextBox 7"/>
            <p:cNvSpPr txBox="1"/>
            <p:nvPr/>
          </p:nvSpPr>
          <p:spPr>
            <a:xfrm>
              <a:off x="481328" y="3396864"/>
              <a:ext cx="588623" cy="369332"/>
            </a:xfrm>
            <a:prstGeom prst="rect">
              <a:avLst/>
            </a:prstGeom>
            <a:noFill/>
          </p:spPr>
          <p:txBody>
            <a:bodyPr wrap="none" rtlCol="0">
              <a:spAutoFit/>
            </a:bodyPr>
            <a:lstStyle/>
            <a:p>
              <a:r>
                <a:rPr lang="ru-RU" b="1" dirty="0">
                  <a:latin typeface="Times New Roman" pitchFamily="18" charset="0"/>
                  <a:cs typeface="Times New Roman" pitchFamily="18" charset="0"/>
                </a:rPr>
                <a:t>80,8</a:t>
              </a:r>
            </a:p>
          </p:txBody>
        </p:sp>
        <p:sp>
          <p:nvSpPr>
            <p:cNvPr id="74" name="TextBox 73"/>
            <p:cNvSpPr txBox="1"/>
            <p:nvPr/>
          </p:nvSpPr>
          <p:spPr>
            <a:xfrm>
              <a:off x="1767029" y="3383853"/>
              <a:ext cx="588623" cy="369332"/>
            </a:xfrm>
            <a:prstGeom prst="rect">
              <a:avLst/>
            </a:prstGeom>
            <a:noFill/>
          </p:spPr>
          <p:txBody>
            <a:bodyPr wrap="none" rtlCol="0">
              <a:spAutoFit/>
            </a:bodyPr>
            <a:lstStyle/>
            <a:p>
              <a:r>
                <a:rPr lang="ru-RU" b="1" dirty="0">
                  <a:latin typeface="Times New Roman" pitchFamily="18" charset="0"/>
                  <a:cs typeface="Times New Roman" pitchFamily="18" charset="0"/>
                </a:rPr>
                <a:t>96,2</a:t>
              </a:r>
            </a:p>
          </p:txBody>
        </p:sp>
        <p:sp>
          <p:nvSpPr>
            <p:cNvPr id="75" name="TextBox 74"/>
            <p:cNvSpPr txBox="1"/>
            <p:nvPr/>
          </p:nvSpPr>
          <p:spPr>
            <a:xfrm>
              <a:off x="532507" y="2662893"/>
              <a:ext cx="588623" cy="369332"/>
            </a:xfrm>
            <a:prstGeom prst="rect">
              <a:avLst/>
            </a:prstGeom>
            <a:noFill/>
          </p:spPr>
          <p:txBody>
            <a:bodyPr wrap="none" rtlCol="0">
              <a:spAutoFit/>
            </a:bodyPr>
            <a:lstStyle/>
            <a:p>
              <a:r>
                <a:rPr lang="ru-RU" b="1" dirty="0">
                  <a:latin typeface="Times New Roman" pitchFamily="18" charset="0"/>
                  <a:cs typeface="Times New Roman" pitchFamily="18" charset="0"/>
                </a:rPr>
                <a:t>79,7</a:t>
              </a:r>
            </a:p>
          </p:txBody>
        </p:sp>
        <p:sp>
          <p:nvSpPr>
            <p:cNvPr id="76" name="TextBox 75"/>
            <p:cNvSpPr txBox="1"/>
            <p:nvPr/>
          </p:nvSpPr>
          <p:spPr>
            <a:xfrm>
              <a:off x="1783710" y="2645840"/>
              <a:ext cx="588623" cy="369332"/>
            </a:xfrm>
            <a:prstGeom prst="rect">
              <a:avLst/>
            </a:prstGeom>
            <a:noFill/>
          </p:spPr>
          <p:txBody>
            <a:bodyPr wrap="none" rtlCol="0">
              <a:spAutoFit/>
            </a:bodyPr>
            <a:lstStyle/>
            <a:p>
              <a:r>
                <a:rPr lang="ru-RU" b="1" dirty="0">
                  <a:latin typeface="Times New Roman" pitchFamily="18" charset="0"/>
                  <a:cs typeface="Times New Roman" pitchFamily="18" charset="0"/>
                </a:rPr>
                <a:t>94,4</a:t>
              </a:r>
            </a:p>
          </p:txBody>
        </p:sp>
        <p:sp>
          <p:nvSpPr>
            <p:cNvPr id="77" name="TextBox 76"/>
            <p:cNvSpPr txBox="1"/>
            <p:nvPr/>
          </p:nvSpPr>
          <p:spPr>
            <a:xfrm>
              <a:off x="481328" y="1923580"/>
              <a:ext cx="473206" cy="369332"/>
            </a:xfrm>
            <a:prstGeom prst="rect">
              <a:avLst/>
            </a:prstGeom>
            <a:noFill/>
          </p:spPr>
          <p:txBody>
            <a:bodyPr wrap="none" rtlCol="0">
              <a:spAutoFit/>
            </a:bodyPr>
            <a:lstStyle/>
            <a:p>
              <a:r>
                <a:rPr lang="ru-RU" b="1" dirty="0">
                  <a:latin typeface="Times New Roman" pitchFamily="18" charset="0"/>
                  <a:cs typeface="Times New Roman" pitchFamily="18" charset="0"/>
                </a:rPr>
                <a:t>1,1</a:t>
              </a:r>
            </a:p>
          </p:txBody>
        </p:sp>
        <p:sp>
          <p:nvSpPr>
            <p:cNvPr id="78" name="TextBox 77"/>
            <p:cNvSpPr txBox="1"/>
            <p:nvPr/>
          </p:nvSpPr>
          <p:spPr>
            <a:xfrm>
              <a:off x="1773858" y="1923580"/>
              <a:ext cx="473206" cy="369332"/>
            </a:xfrm>
            <a:prstGeom prst="rect">
              <a:avLst/>
            </a:prstGeom>
            <a:noFill/>
          </p:spPr>
          <p:txBody>
            <a:bodyPr wrap="none" rtlCol="0">
              <a:spAutoFit/>
            </a:bodyPr>
            <a:lstStyle/>
            <a:p>
              <a:r>
                <a:rPr lang="ru-RU" b="1" dirty="0">
                  <a:latin typeface="Times New Roman" pitchFamily="18" charset="0"/>
                  <a:cs typeface="Times New Roman" pitchFamily="18" charset="0"/>
                </a:rPr>
                <a:t>1,8</a:t>
              </a:r>
            </a:p>
          </p:txBody>
        </p:sp>
      </p:grpSp>
      <p:sp>
        <p:nvSpPr>
          <p:cNvPr id="9" name="AutoShape 2" descr="https://fsd.multiurok.ru/html/2022/05/18/s_6284eb4c79f26/php7ugqGd_I-Olimpijskie-igry_html_ca75f07c8db294e9.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3" name="AutoShape 4" descr="https://fsd.multiurok.ru/html/2022/05/18/s_6284eb4c79f26/php7ugqGd_I-Olimpijskie-igry_html_ca75f07c8db294e9.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4" name="AutoShape 8" descr="https://e7.pngegg.com/pngimages/146/861/png-clipart-medicine-balls-jump-ropes-fitness-centre-barbell-plastic-pound-medicine-physical-fitness-stool.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1" name="AutoShape 12" descr="https://polesie-igrushki.ru/upload/iblock/ddc/ddc86de2e25b88fc62839c07161991dc.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pic>
        <p:nvPicPr>
          <p:cNvPr id="2062" name="Picture 14" descr="https://cdn2.static1-sima-land.com/items/3846588/1/700-nw.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2429" b="98714" l="1143" r="100000"/>
                    </a14:imgEffect>
                  </a14:imgLayer>
                </a14:imgProps>
              </a:ext>
              <a:ext uri="{28A0092B-C50C-407E-A947-70E740481C1C}">
                <a14:useLocalDpi xmlns:a14="http://schemas.microsoft.com/office/drawing/2010/main" val="0"/>
              </a:ext>
            </a:extLst>
          </a:blip>
          <a:srcRect/>
          <a:stretch>
            <a:fillRect/>
          </a:stretch>
        </p:blipFill>
        <p:spPr bwMode="auto">
          <a:xfrm>
            <a:off x="738687" y="6091182"/>
            <a:ext cx="657312" cy="657312"/>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s://sc02.alicdn.com/kf/H95da251ecd2a452c961c8056ed2f6107d.jpg"/>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10000" b="90000" l="3600" r="94133"/>
                    </a14:imgEffect>
                  </a14:imgLayer>
                </a14:imgProps>
              </a:ext>
              <a:ext uri="{28A0092B-C50C-407E-A947-70E740481C1C}">
                <a14:useLocalDpi xmlns:a14="http://schemas.microsoft.com/office/drawing/2010/main" val="0"/>
              </a:ext>
            </a:extLst>
          </a:blip>
          <a:srcRect/>
          <a:stretch>
            <a:fillRect/>
          </a:stretch>
        </p:blipFill>
        <p:spPr bwMode="auto">
          <a:xfrm>
            <a:off x="7379798" y="6021356"/>
            <a:ext cx="973627" cy="973627"/>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https://w7.pngwing.com/pngs/379/86/png-transparent-badminton-animation-sport-shuttlecock-racket-badminton-computer-sports-equipment-sports.png"/>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163" b="98699" l="0" r="99457">
                        <a14:foregroundMark x1="6413" y1="73496" x2="16522" y2="80000"/>
                        <a14:foregroundMark x1="20870" y1="82764" x2="37935" y2="87480"/>
                        <a14:foregroundMark x1="34565" y1="84065" x2="61304" y2="77561"/>
                        <a14:foregroundMark x1="37935" y1="78211" x2="57174" y2="69106"/>
                        <a14:foregroundMark x1="58696" y1="72195" x2="73152" y2="90244"/>
                        <a14:foregroundMark x1="40978" y1="93496" x2="79348" y2="94309"/>
                        <a14:foregroundMark x1="80217" y1="95610" x2="81522" y2="95122"/>
                        <a14:foregroundMark x1="77935" y1="74146" x2="95870" y2="80976"/>
                        <a14:foregroundMark x1="80326" y1="47967" x2="80326" y2="47967"/>
                        <a14:foregroundMark x1="80435" y1="46667" x2="89565" y2="41951"/>
                        <a14:foregroundMark x1="89783" y1="41951" x2="96739" y2="38211"/>
                        <a14:foregroundMark x1="98261" y1="37724" x2="99457" y2="37073"/>
                        <a14:foregroundMark x1="74130" y1="39512" x2="84565" y2="22927"/>
                        <a14:foregroundMark x1="64565" y1="34959" x2="68804" y2="19350"/>
                      </a14:backgroundRemoval>
                    </a14:imgEffect>
                  </a14:imgLayer>
                </a14:imgProps>
              </a:ext>
              <a:ext uri="{28A0092B-C50C-407E-A947-70E740481C1C}">
                <a14:useLocalDpi xmlns:a14="http://schemas.microsoft.com/office/drawing/2010/main" val="0"/>
              </a:ext>
            </a:extLst>
          </a:blip>
          <a:srcRect/>
          <a:stretch>
            <a:fillRect/>
          </a:stretch>
        </p:blipFill>
        <p:spPr bwMode="auto">
          <a:xfrm>
            <a:off x="4049304" y="6002456"/>
            <a:ext cx="1464489" cy="786780"/>
          </a:xfrm>
          <a:prstGeom prst="rect">
            <a:avLst/>
          </a:prstGeom>
          <a:noFill/>
          <a:extLst>
            <a:ext uri="{909E8E84-426E-40DD-AFC4-6F175D3DCCD1}">
              <a14:hiddenFill xmlns:a14="http://schemas.microsoft.com/office/drawing/2010/main">
                <a:solidFill>
                  <a:srgbClr val="FFFFFF"/>
                </a:solidFill>
              </a14:hiddenFill>
            </a:ext>
          </a:extLst>
        </p:spPr>
      </p:pic>
      <p:sp>
        <p:nvSpPr>
          <p:cNvPr id="24" name="AutoShape 20" descr="https://img2.freepng.ru/20180516/jfe/kisspng-world-table-tennis-championships-ping-pong-paddles-5afc1e0373b466.2881939115264721954739.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6" name="AutoShape 22" descr="https://img2.freepng.ru/20180516/jfe/kisspng-world-table-tennis-championships-ping-pong-paddles-5afc1e0373b466.2881939115264721954739.jpg"/>
          <p:cNvSpPr>
            <a:spLocks noChangeAspect="1" noChangeArrowheads="1"/>
          </p:cNvSpPr>
          <p:nvPr/>
        </p:nvSpPr>
        <p:spPr bwMode="auto">
          <a:xfrm>
            <a:off x="917575" y="6175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048" name="AutoShape 24" descr="https://img2.freepng.ru/20180516/jfe/kisspng-world-table-tennis-championships-ping-pong-paddles-5afc1e0373b466.2881939115264721954739.jpg"/>
          <p:cNvSpPr>
            <a:spLocks noChangeAspect="1" noChangeArrowheads="1"/>
          </p:cNvSpPr>
          <p:nvPr/>
        </p:nvSpPr>
        <p:spPr bwMode="auto">
          <a:xfrm>
            <a:off x="1069975" y="769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049" name="AutoShape 26" descr="https://img2.freepng.ru/20180516/jfe/kisspng-world-table-tennis-championships-ping-pong-paddles-5afc1e0373b466.2881939115264721954739.jpg"/>
          <p:cNvSpPr>
            <a:spLocks noChangeAspect="1" noChangeArrowheads="1"/>
          </p:cNvSpPr>
          <p:nvPr/>
        </p:nvSpPr>
        <p:spPr bwMode="auto">
          <a:xfrm>
            <a:off x="1222375" y="922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48"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53</a:t>
            </a:r>
          </a:p>
        </p:txBody>
      </p:sp>
    </p:spTree>
    <p:extLst>
      <p:ext uri="{BB962C8B-B14F-4D97-AF65-F5344CB8AC3E}">
        <p14:creationId xmlns:p14="http://schemas.microsoft.com/office/powerpoint/2010/main" val="31814864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Группа 4"/>
          <p:cNvGrpSpPr/>
          <p:nvPr/>
        </p:nvGrpSpPr>
        <p:grpSpPr>
          <a:xfrm>
            <a:off x="0" y="0"/>
            <a:ext cx="9144000" cy="6858000"/>
            <a:chOff x="0" y="0"/>
            <a:chExt cx="9144000" cy="6858000"/>
          </a:xfrm>
        </p:grpSpPr>
        <p:pic>
          <p:nvPicPr>
            <p:cNvPr id="6"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9" name="Таблица 8"/>
          <p:cNvGraphicFramePr>
            <a:graphicFrameLocks noGrp="1"/>
          </p:cNvGraphicFramePr>
          <p:nvPr>
            <p:extLst>
              <p:ext uri="{D42A27DB-BD31-4B8C-83A1-F6EECF244321}">
                <p14:modId xmlns:p14="http://schemas.microsoft.com/office/powerpoint/2010/main" val="712004301"/>
              </p:ext>
            </p:extLst>
          </p:nvPr>
        </p:nvGraphicFramePr>
        <p:xfrm>
          <a:off x="83878" y="1602701"/>
          <a:ext cx="8996324" cy="2583893"/>
        </p:xfrm>
        <a:graphic>
          <a:graphicData uri="http://schemas.openxmlformats.org/drawingml/2006/table">
            <a:tbl>
              <a:tblPr firstRow="1" bandRow="1"/>
              <a:tblGrid>
                <a:gridCol w="3309980">
                  <a:extLst>
                    <a:ext uri="{9D8B030D-6E8A-4147-A177-3AD203B41FA5}">
                      <a16:colId xmlns:a16="http://schemas.microsoft.com/office/drawing/2014/main" val="20000"/>
                    </a:ext>
                  </a:extLst>
                </a:gridCol>
                <a:gridCol w="1308327">
                  <a:extLst>
                    <a:ext uri="{9D8B030D-6E8A-4147-A177-3AD203B41FA5}">
                      <a16:colId xmlns:a16="http://schemas.microsoft.com/office/drawing/2014/main" val="20001"/>
                    </a:ext>
                  </a:extLst>
                </a:gridCol>
                <a:gridCol w="1313816">
                  <a:extLst>
                    <a:ext uri="{9D8B030D-6E8A-4147-A177-3AD203B41FA5}">
                      <a16:colId xmlns:a16="http://schemas.microsoft.com/office/drawing/2014/main" val="20002"/>
                    </a:ext>
                  </a:extLst>
                </a:gridCol>
                <a:gridCol w="1177700">
                  <a:extLst>
                    <a:ext uri="{9D8B030D-6E8A-4147-A177-3AD203B41FA5}">
                      <a16:colId xmlns:a16="http://schemas.microsoft.com/office/drawing/2014/main" val="20003"/>
                    </a:ext>
                  </a:extLst>
                </a:gridCol>
                <a:gridCol w="1886501">
                  <a:extLst>
                    <a:ext uri="{9D8B030D-6E8A-4147-A177-3AD203B41FA5}">
                      <a16:colId xmlns:a16="http://schemas.microsoft.com/office/drawing/2014/main" val="20004"/>
                    </a:ext>
                  </a:extLst>
                </a:gridCol>
              </a:tblGrid>
              <a:tr h="788248">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Наименование муниципальной услуги (работы)</a:t>
                      </a: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Ед.изм.</a:t>
                      </a: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 год</a:t>
                      </a:r>
                    </a:p>
                    <a:p>
                      <a:pPr algn="ctr"/>
                      <a:r>
                        <a:rPr lang="ru-RU" sz="1200" dirty="0">
                          <a:solidFill>
                            <a:schemeClr val="tx1"/>
                          </a:solidFill>
                          <a:latin typeface="Times New Roman" pitchFamily="18" charset="0"/>
                          <a:cs typeface="Times New Roman" pitchFamily="18" charset="0"/>
                        </a:rPr>
                        <a:t>план</a:t>
                      </a: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2025</a:t>
                      </a:r>
                      <a:r>
                        <a:rPr lang="ru-RU" sz="1200" baseline="0" dirty="0">
                          <a:solidFill>
                            <a:schemeClr val="tx1"/>
                          </a:solidFill>
                          <a:latin typeface="Times New Roman" pitchFamily="18" charset="0"/>
                          <a:cs typeface="Times New Roman" pitchFamily="18" charset="0"/>
                        </a:rPr>
                        <a:t> год</a:t>
                      </a:r>
                    </a:p>
                    <a:p>
                      <a:pPr algn="ctr"/>
                      <a:r>
                        <a:rPr lang="ru-RU" sz="1200" baseline="0" dirty="0">
                          <a:solidFill>
                            <a:schemeClr val="tx1"/>
                          </a:solidFill>
                          <a:latin typeface="Times New Roman" pitchFamily="18" charset="0"/>
                          <a:cs typeface="Times New Roman" pitchFamily="18" charset="0"/>
                        </a:rPr>
                        <a:t>факт</a:t>
                      </a:r>
                      <a:endParaRPr lang="ru-RU" sz="1200" dirty="0">
                        <a:solidFill>
                          <a:schemeClr val="tx1"/>
                        </a:solidFill>
                        <a:latin typeface="Times New Roman" pitchFamily="18" charset="0"/>
                        <a:cs typeface="Times New Roman" pitchFamily="18" charset="0"/>
                      </a:endParaRP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tx1"/>
                          </a:solidFill>
                          <a:latin typeface="Times New Roman" pitchFamily="18" charset="0"/>
                          <a:cs typeface="Times New Roman" pitchFamily="18" charset="0"/>
                        </a:rPr>
                        <a:t>% </a:t>
                      </a:r>
                    </a:p>
                    <a:p>
                      <a:pPr algn="ctr"/>
                      <a:r>
                        <a:rPr lang="ru-RU" sz="1200" dirty="0">
                          <a:solidFill>
                            <a:schemeClr val="tx1"/>
                          </a:solidFill>
                          <a:latin typeface="Times New Roman" pitchFamily="18" charset="0"/>
                          <a:cs typeface="Times New Roman" pitchFamily="18" charset="0"/>
                        </a:rPr>
                        <a:t>выполнения муниципальной услуги (работы)</a:t>
                      </a:r>
                    </a:p>
                  </a:txBody>
                  <a:tcPr marL="91436" marR="91436" marT="45571" marB="45571">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extLst>
                  <a:ext uri="{0D108BD9-81ED-4DB2-BD59-A6C34878D82A}">
                    <a16:rowId xmlns:a16="http://schemas.microsoft.com/office/drawing/2014/main" val="10000"/>
                  </a:ext>
                </a:extLst>
              </a:tr>
              <a:tr h="556136">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100" dirty="0">
                          <a:latin typeface="Times New Roman" pitchFamily="18" charset="0"/>
                          <a:cs typeface="Times New Roman" pitchFamily="18" charset="0"/>
                        </a:rPr>
                        <a:t>Организация и проведение официальных физкультурных (физкультурно-оздоровительных) мероприятий</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Единица</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275</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275</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marL="91436" marR="91436" marT="45571" marB="45571">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val="10001"/>
                  </a:ext>
                </a:extLst>
              </a:tr>
              <a:tr h="314325">
                <a:tc>
                  <a:txBody>
                    <a:bodyPr/>
                    <a:lstStyle/>
                    <a:p>
                      <a:r>
                        <a:rPr lang="ru-RU" sz="1100" dirty="0">
                          <a:latin typeface="Times New Roman" pitchFamily="18" charset="0"/>
                          <a:cs typeface="Times New Roman" pitchFamily="18" charset="0"/>
                        </a:rPr>
                        <a:t>Обеспечение доступа к объектам спорта (работа)</a:t>
                      </a:r>
                    </a:p>
                  </a:txBody>
                  <a:tcPr marL="91436" marR="91436" marT="45571" marB="45571">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tc>
                  <a:txBody>
                    <a:bodyPr/>
                    <a:lstStyle/>
                    <a:p>
                      <a:pPr algn="ctr"/>
                      <a:r>
                        <a:rPr lang="ru-RU" sz="1100" dirty="0">
                          <a:latin typeface="Times New Roman" pitchFamily="18" charset="0"/>
                          <a:cs typeface="Times New Roman" pitchFamily="18" charset="0"/>
                        </a:rPr>
                        <a:t>Человеко-час</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tc>
                  <a:txBody>
                    <a:bodyPr/>
                    <a:lstStyle/>
                    <a:p>
                      <a:pPr algn="ctr"/>
                      <a:r>
                        <a:rPr lang="ru-RU" sz="1100" dirty="0">
                          <a:latin typeface="Times New Roman" pitchFamily="18" charset="0"/>
                          <a:cs typeface="Times New Roman" pitchFamily="18" charset="0"/>
                        </a:rPr>
                        <a:t>400 000</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tc>
                  <a:txBody>
                    <a:bodyPr/>
                    <a:lstStyle/>
                    <a:p>
                      <a:pPr algn="ctr"/>
                      <a:r>
                        <a:rPr lang="ru-RU" sz="1100" dirty="0">
                          <a:latin typeface="Times New Roman" pitchFamily="18" charset="0"/>
                          <a:cs typeface="Times New Roman" pitchFamily="18" charset="0"/>
                        </a:rPr>
                        <a:t>400 000</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tc>
                  <a:txBody>
                    <a:bodyPr/>
                    <a:lstStyle/>
                    <a:p>
                      <a:pPr algn="ctr"/>
                      <a:r>
                        <a:rPr lang="ru-RU" sz="1100" dirty="0">
                          <a:latin typeface="Times New Roman" pitchFamily="18" charset="0"/>
                          <a:cs typeface="Times New Roman" pitchFamily="18" charset="0"/>
                        </a:rPr>
                        <a:t>100,0</a:t>
                      </a:r>
                    </a:p>
                  </a:txBody>
                  <a:tcPr marL="91436" marR="91436" marT="45571" marB="45571">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0FFD1"/>
                    </a:solidFill>
                  </a:tcPr>
                </a:tc>
                <a:extLst>
                  <a:ext uri="{0D108BD9-81ED-4DB2-BD59-A6C34878D82A}">
                    <a16:rowId xmlns:a16="http://schemas.microsoft.com/office/drawing/2014/main" val="10002"/>
                  </a:ext>
                </a:extLst>
              </a:tr>
              <a:tr h="314325">
                <a:tc>
                  <a:txBody>
                    <a:bodyPr/>
                    <a:lstStyle/>
                    <a:p>
                      <a:r>
                        <a:rPr lang="ru-RU" sz="1100" dirty="0">
                          <a:latin typeface="Times New Roman" pitchFamily="18" charset="0"/>
                          <a:cs typeface="Times New Roman" pitchFamily="18" charset="0"/>
                        </a:rPr>
                        <a:t>Реализация дополнительных общеразвивающих программ</a:t>
                      </a:r>
                    </a:p>
                  </a:txBody>
                  <a:tcPr marL="91436" marR="91436" marT="45571" marB="45571">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Человеко-час</a:t>
                      </a:r>
                    </a:p>
                    <a:p>
                      <a:pPr algn="ctr"/>
                      <a:endParaRPr lang="ru-RU" sz="1100" dirty="0">
                        <a:latin typeface="Times New Roman" pitchFamily="18" charset="0"/>
                        <a:cs typeface="Times New Roman" pitchFamily="18" charset="0"/>
                      </a:endParaRP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139 200</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139 200</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100,0</a:t>
                      </a:r>
                    </a:p>
                  </a:txBody>
                  <a:tcPr marL="91436" marR="91436" marT="45571" marB="45571">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val="10003"/>
                  </a:ext>
                </a:extLst>
              </a:tr>
              <a:tr h="314325">
                <a:tc>
                  <a:txBody>
                    <a:bodyPr/>
                    <a:lstStyle/>
                    <a:p>
                      <a:r>
                        <a:rPr lang="ru-RU" sz="1100" dirty="0">
                          <a:latin typeface="Times New Roman" pitchFamily="18" charset="0"/>
                          <a:cs typeface="Times New Roman" pitchFamily="18" charset="0"/>
                        </a:rPr>
                        <a:t>Проведение тестирования выполнения нормативов испытаний (тестов) комплекса ГТО (работа)</a:t>
                      </a:r>
                    </a:p>
                  </a:txBody>
                  <a:tcPr marL="91436" marR="91436" marT="45571" marB="45571">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Единица</a:t>
                      </a:r>
                    </a:p>
                    <a:p>
                      <a:pPr algn="ctr"/>
                      <a:endParaRPr lang="ru-RU" sz="1100" dirty="0">
                        <a:latin typeface="Times New Roman" pitchFamily="18" charset="0"/>
                        <a:cs typeface="Times New Roman" pitchFamily="18" charset="0"/>
                      </a:endParaRP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24</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24</a:t>
                      </a:r>
                    </a:p>
                  </a:txBody>
                  <a:tcPr marL="91436" marR="91436" marT="45571" marB="45571">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p>
                      <a:pPr algn="ctr"/>
                      <a:r>
                        <a:rPr lang="ru-RU" sz="1100" dirty="0">
                          <a:latin typeface="Times New Roman" pitchFamily="18" charset="0"/>
                          <a:cs typeface="Times New Roman" pitchFamily="18" charset="0"/>
                        </a:rPr>
                        <a:t>100,0</a:t>
                      </a:r>
                    </a:p>
                  </a:txBody>
                  <a:tcPr marL="91436" marR="91436" marT="45571" marB="45571">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val="10004"/>
                  </a:ext>
                </a:extLst>
              </a:tr>
            </a:tbl>
          </a:graphicData>
        </a:graphic>
      </p:graphicFrame>
      <p:sp>
        <p:nvSpPr>
          <p:cNvPr id="10" name="Прямоугольник 9"/>
          <p:cNvSpPr/>
          <p:nvPr/>
        </p:nvSpPr>
        <p:spPr>
          <a:xfrm>
            <a:off x="170121" y="-77148"/>
            <a:ext cx="8825024"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физической культуры и спорта в городском округе город Первомайск Нижегородской области»</a:t>
            </a:r>
          </a:p>
        </p:txBody>
      </p:sp>
      <p:pic>
        <p:nvPicPr>
          <p:cNvPr id="12" name="Рисунок 11"/>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19000"/>
                    </a14:imgEffect>
                  </a14:imgLayer>
                </a14:imgProps>
              </a:ext>
              <a:ext uri="{28A0092B-C50C-407E-A947-70E740481C1C}">
                <a14:useLocalDpi xmlns:a14="http://schemas.microsoft.com/office/drawing/2010/main" val="0"/>
              </a:ext>
            </a:extLst>
          </a:blip>
          <a:srcRect b="20085"/>
          <a:stretch/>
        </p:blipFill>
        <p:spPr>
          <a:xfrm>
            <a:off x="5079262" y="4632699"/>
            <a:ext cx="3114674" cy="1776959"/>
          </a:xfrm>
          <a:prstGeom prst="round2DiagRect">
            <a:avLst>
              <a:gd name="adj1" fmla="val 16667"/>
              <a:gd name="adj2" fmla="val 0"/>
            </a:avLst>
          </a:prstGeom>
          <a:ln w="9525" cap="sq">
            <a:solidFill>
              <a:srgbClr val="FFFFFF"/>
            </a:solidFill>
            <a:miter lim="800000"/>
          </a:ln>
          <a:effectLst>
            <a:outerShdw blurRad="254000" algn="tl" rotWithShape="0">
              <a:srgbClr val="000000">
                <a:alpha val="43000"/>
              </a:srgbClr>
            </a:outerShdw>
          </a:effectLst>
        </p:spPr>
      </p:pic>
      <p:pic>
        <p:nvPicPr>
          <p:cNvPr id="13"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606" y="4476085"/>
            <a:ext cx="2979702" cy="1933573"/>
          </a:xfrm>
          <a:prstGeom prst="round2DiagRect">
            <a:avLst>
              <a:gd name="adj1" fmla="val 16667"/>
              <a:gd name="adj2" fmla="val 0"/>
            </a:avLst>
          </a:prstGeom>
          <a:ln w="9525" cap="sq">
            <a:solidFill>
              <a:srgbClr val="FF0000"/>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4" name="Прямоугольник 13"/>
          <p:cNvSpPr/>
          <p:nvPr/>
        </p:nvSpPr>
        <p:spPr>
          <a:xfrm>
            <a:off x="95693" y="705225"/>
            <a:ext cx="8963247" cy="347398"/>
          </a:xfrm>
          <a:prstGeom prst="rect">
            <a:avLst/>
          </a:prstGeom>
          <a:gradFill>
            <a:gsLst>
              <a:gs pos="11000">
                <a:srgbClr val="A7FFA7"/>
              </a:gs>
              <a:gs pos="4000">
                <a:srgbClr val="66FF66"/>
              </a:gs>
              <a:gs pos="100000">
                <a:srgbClr val="C2FFAF"/>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defTabSz="914400" fontAlgn="base">
              <a:spcBef>
                <a:spcPct val="0"/>
              </a:spcBef>
              <a:spcAft>
                <a:spcPct val="0"/>
              </a:spcAft>
              <a:defRPr/>
            </a:pPr>
            <a:r>
              <a:rPr lang="ru-RU" sz="1600" b="1" kern="0" dirty="0">
                <a:solidFill>
                  <a:prstClr val="black"/>
                </a:solidFill>
                <a:latin typeface="Times New Roman" pitchFamily="18" charset="0"/>
                <a:cs typeface="Times New Roman" pitchFamily="18" charset="0"/>
              </a:rPr>
              <a:t>За счет бюджетных средств оказаны муниципальные услуги (работы)</a:t>
            </a:r>
          </a:p>
        </p:txBody>
      </p:sp>
      <p:sp>
        <p:nvSpPr>
          <p:cNvPr id="15" name="Двойная стрелка вверх/вниз 14"/>
          <p:cNvSpPr/>
          <p:nvPr/>
        </p:nvSpPr>
        <p:spPr>
          <a:xfrm>
            <a:off x="4423156" y="1095155"/>
            <a:ext cx="397696" cy="447895"/>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54</a:t>
            </a:r>
          </a:p>
        </p:txBody>
      </p:sp>
    </p:spTree>
    <p:extLst>
      <p:ext uri="{BB962C8B-B14F-4D97-AF65-F5344CB8AC3E}">
        <p14:creationId xmlns:p14="http://schemas.microsoft.com/office/powerpoint/2010/main" val="351861277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1098246367"/>
              </p:ext>
            </p:extLst>
          </p:nvPr>
        </p:nvGraphicFramePr>
        <p:xfrm>
          <a:off x="85057" y="1998073"/>
          <a:ext cx="8995148" cy="4383677"/>
        </p:xfrm>
        <a:graphic>
          <a:graphicData uri="http://schemas.openxmlformats.org/drawingml/2006/table">
            <a:tbl>
              <a:tblPr firstRow="1" bandRow="1"/>
              <a:tblGrid>
                <a:gridCol w="3583710">
                  <a:extLst>
                    <a:ext uri="{9D8B030D-6E8A-4147-A177-3AD203B41FA5}">
                      <a16:colId xmlns:a16="http://schemas.microsoft.com/office/drawing/2014/main" val="20000"/>
                    </a:ext>
                  </a:extLst>
                </a:gridCol>
                <a:gridCol w="1062718">
                  <a:extLst>
                    <a:ext uri="{9D8B030D-6E8A-4147-A177-3AD203B41FA5}">
                      <a16:colId xmlns:a16="http://schemas.microsoft.com/office/drawing/2014/main" val="20001"/>
                    </a:ext>
                  </a:extLst>
                </a:gridCol>
                <a:gridCol w="1063256">
                  <a:extLst>
                    <a:ext uri="{9D8B030D-6E8A-4147-A177-3AD203B41FA5}">
                      <a16:colId xmlns:a16="http://schemas.microsoft.com/office/drawing/2014/main" val="20002"/>
                    </a:ext>
                  </a:extLst>
                </a:gridCol>
                <a:gridCol w="1117787">
                  <a:extLst>
                    <a:ext uri="{9D8B030D-6E8A-4147-A177-3AD203B41FA5}">
                      <a16:colId xmlns:a16="http://schemas.microsoft.com/office/drawing/2014/main" val="20003"/>
                    </a:ext>
                  </a:extLst>
                </a:gridCol>
                <a:gridCol w="976827">
                  <a:extLst>
                    <a:ext uri="{9D8B030D-6E8A-4147-A177-3AD203B41FA5}">
                      <a16:colId xmlns:a16="http://schemas.microsoft.com/office/drawing/2014/main" val="20004"/>
                    </a:ext>
                  </a:extLst>
                </a:gridCol>
                <a:gridCol w="1190850">
                  <a:extLst>
                    <a:ext uri="{9D8B030D-6E8A-4147-A177-3AD203B41FA5}">
                      <a16:colId xmlns:a16="http://schemas.microsoft.com/office/drawing/2014/main" val="20005"/>
                    </a:ext>
                  </a:extLst>
                </a:gridCol>
              </a:tblGrid>
              <a:tr h="518242">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Наименование индикатора муниципальной программы</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Ед.изм.</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2023 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2024</a:t>
                      </a:r>
                      <a:r>
                        <a:rPr lang="ru-RU" sz="1400" baseline="0" dirty="0">
                          <a:solidFill>
                            <a:schemeClr val="tx1"/>
                          </a:solidFill>
                          <a:latin typeface="Times New Roman" pitchFamily="18" charset="0"/>
                          <a:cs typeface="Times New Roman" pitchFamily="18" charset="0"/>
                        </a:rPr>
                        <a:t> </a:t>
                      </a:r>
                      <a:r>
                        <a:rPr lang="ru-RU" sz="1400" dirty="0">
                          <a:solidFill>
                            <a:schemeClr val="tx1"/>
                          </a:solidFill>
                          <a:latin typeface="Times New Roman" pitchFamily="18" charset="0"/>
                          <a:cs typeface="Times New Roman" pitchFamily="18" charset="0"/>
                        </a:rPr>
                        <a:t>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2025 год</a:t>
                      </a:r>
                    </a:p>
                    <a:p>
                      <a:pPr algn="ctr"/>
                      <a:r>
                        <a:rPr lang="ru-RU" sz="1400" dirty="0">
                          <a:solidFill>
                            <a:schemeClr val="tx1"/>
                          </a:solidFill>
                          <a:latin typeface="Times New Roman" pitchFamily="18" charset="0"/>
                          <a:cs typeface="Times New Roman" pitchFamily="18" charset="0"/>
                        </a:rPr>
                        <a:t>план</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solidFill>
                            <a:schemeClr val="tx1"/>
                          </a:solidFill>
                          <a:latin typeface="Times New Roman" pitchFamily="18" charset="0"/>
                          <a:cs typeface="Times New Roman" pitchFamily="18" charset="0"/>
                        </a:rPr>
                        <a:t>2025</a:t>
                      </a:r>
                      <a:r>
                        <a:rPr lang="ru-RU" sz="1400" baseline="0" dirty="0">
                          <a:solidFill>
                            <a:schemeClr val="tx1"/>
                          </a:solidFill>
                          <a:latin typeface="Times New Roman" pitchFamily="18" charset="0"/>
                          <a:cs typeface="Times New Roman" pitchFamily="18" charset="0"/>
                        </a:rPr>
                        <a:t> год</a:t>
                      </a:r>
                    </a:p>
                    <a:p>
                      <a:pPr algn="ctr"/>
                      <a:r>
                        <a:rPr lang="ru-RU" sz="1400" baseline="0" dirty="0">
                          <a:solidFill>
                            <a:schemeClr val="tx1"/>
                          </a:solidFill>
                          <a:latin typeface="Times New Roman" pitchFamily="18" charset="0"/>
                          <a:cs typeface="Times New Roman" pitchFamily="18" charset="0"/>
                        </a:rPr>
                        <a:t>факт</a:t>
                      </a:r>
                      <a:endParaRPr lang="ru-RU" sz="1400" dirty="0">
                        <a:solidFill>
                          <a:schemeClr val="tx1"/>
                        </a:solidFill>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100000">
                          <a:srgbClr val="C2FFAF"/>
                        </a:gs>
                        <a:gs pos="0">
                          <a:srgbClr val="D9FFCD"/>
                        </a:gs>
                      </a:gsLst>
                      <a:lin ang="0" scaled="1"/>
                    </a:gradFill>
                  </a:tcPr>
                </a:tc>
                <a:extLst>
                  <a:ext uri="{0D108BD9-81ED-4DB2-BD59-A6C34878D82A}">
                    <a16:rowId xmlns:a16="http://schemas.microsoft.com/office/drawing/2014/main" val="10000"/>
                  </a:ext>
                </a:extLst>
              </a:tr>
              <a:tr h="94126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Численность населения городского округа город Первомайск, систематически занимающегося</a:t>
                      </a:r>
                      <a:r>
                        <a:rPr lang="ru-RU" sz="1400" baseline="0" dirty="0">
                          <a:latin typeface="Times New Roman" pitchFamily="18" charset="0"/>
                          <a:cs typeface="Times New Roman" pitchFamily="18" charset="0"/>
                        </a:rPr>
                        <a:t> физической культурой и спортом</a:t>
                      </a:r>
                      <a:endParaRPr lang="ru-RU" sz="14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Человек</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8 876</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 </a:t>
                      </a:r>
                    </a:p>
                    <a:p>
                      <a:pPr algn="ctr"/>
                      <a:r>
                        <a:rPr lang="ru-RU" sz="1400" dirty="0">
                          <a:latin typeface="Times New Roman" pitchFamily="18" charset="0"/>
                          <a:cs typeface="Times New Roman" pitchFamily="18" charset="0"/>
                        </a:rPr>
                        <a:t>9 366</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9 366</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 </a:t>
                      </a:r>
                    </a:p>
                    <a:p>
                      <a:pPr algn="ctr"/>
                      <a:r>
                        <a:rPr lang="ru-RU" sz="1400" dirty="0">
                          <a:latin typeface="Times New Roman" pitchFamily="18" charset="0"/>
                          <a:cs typeface="Times New Roman" pitchFamily="18" charset="0"/>
                        </a:rPr>
                        <a:t>9 410</a:t>
                      </a:r>
                    </a:p>
                  </a:txBody>
                  <a:tcPr marL="91439" marR="91439" marT="45727" marB="45727">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val="10001"/>
                  </a:ext>
                </a:extLst>
              </a:tr>
              <a:tr h="49973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Число имеющихся спортивных сооружений</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Единиц</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71</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65</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65</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65</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extLst>
                  <a:ext uri="{0D108BD9-81ED-4DB2-BD59-A6C34878D82A}">
                    <a16:rowId xmlns:a16="http://schemas.microsoft.com/office/drawing/2014/main" val="10002"/>
                  </a:ext>
                </a:extLst>
              </a:tr>
              <a:tr h="59542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Единовременная пропускная</a:t>
                      </a:r>
                      <a:r>
                        <a:rPr lang="ru-RU" sz="1400" baseline="0" dirty="0">
                          <a:latin typeface="Times New Roman" pitchFamily="18" charset="0"/>
                          <a:cs typeface="Times New Roman" pitchFamily="18" charset="0"/>
                        </a:rPr>
                        <a:t> способность действующих спортивных сооружений</a:t>
                      </a:r>
                      <a:endParaRPr lang="ru-RU" sz="14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Человек</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1 897</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1 704</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1 704</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400" dirty="0">
                          <a:latin typeface="Times New Roman" pitchFamily="18" charset="0"/>
                          <a:cs typeface="Times New Roman" pitchFamily="18" charset="0"/>
                        </a:rPr>
                        <a:t>1 704</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val="10003"/>
                  </a:ext>
                </a:extLst>
              </a:tr>
              <a:tr h="797442">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Число сборных команд городского округа, принявших участие в областных соревнований</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Группы</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15</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9FFCD"/>
                    </a:solidFill>
                  </a:tcPr>
                </a:tc>
                <a:extLst>
                  <a:ext uri="{0D108BD9-81ED-4DB2-BD59-A6C34878D82A}">
                    <a16:rowId xmlns:a16="http://schemas.microsoft.com/office/drawing/2014/main" val="10004"/>
                  </a:ext>
                </a:extLst>
              </a:tr>
              <a:tr h="1027946">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400" dirty="0">
                          <a:latin typeface="Times New Roman" pitchFamily="18" charset="0"/>
                          <a:cs typeface="Times New Roman" pitchFamily="18" charset="0"/>
                        </a:rPr>
                        <a:t>Доля учащихся и студентов, занимающихся физической культурой и спортом в секциях на постоянной основе, в общей численности обучающихся</a:t>
                      </a:r>
                      <a:r>
                        <a:rPr lang="ru-RU" sz="1400" baseline="0" dirty="0">
                          <a:latin typeface="Times New Roman" pitchFamily="18" charset="0"/>
                          <a:cs typeface="Times New Roman" pitchFamily="18" charset="0"/>
                        </a:rPr>
                        <a:t> и студентов</a:t>
                      </a:r>
                      <a:endParaRPr lang="ru-RU" sz="14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86,3</a:t>
                      </a:r>
                    </a:p>
                  </a:txBody>
                  <a:tcPr marL="91439" marR="91439" marT="45727" marB="45727">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37,4</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37,4</a:t>
                      </a:r>
                    </a:p>
                  </a:txBody>
                  <a:tcPr marL="91439" marR="91439" marT="45727" marB="45727">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endParaRPr lang="ru-RU" sz="1400" dirty="0">
                        <a:latin typeface="Times New Roman" pitchFamily="18" charset="0"/>
                        <a:cs typeface="Times New Roman" pitchFamily="18" charset="0"/>
                      </a:endParaRPr>
                    </a:p>
                    <a:p>
                      <a:pPr algn="ctr"/>
                      <a:r>
                        <a:rPr lang="ru-RU" sz="1400" dirty="0">
                          <a:latin typeface="Times New Roman" pitchFamily="18" charset="0"/>
                          <a:cs typeface="Times New Roman" pitchFamily="18" charset="0"/>
                        </a:rPr>
                        <a:t>32,9</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gradFill>
                      <a:gsLst>
                        <a:gs pos="100000">
                          <a:schemeClr val="bg1"/>
                        </a:gs>
                        <a:gs pos="0">
                          <a:schemeClr val="bg1">
                            <a:lumMod val="95000"/>
                          </a:schemeClr>
                        </a:gs>
                      </a:gsLst>
                      <a:lin ang="0" scaled="1"/>
                    </a:gradFill>
                  </a:tcPr>
                </a:tc>
                <a:extLst>
                  <a:ext uri="{0D108BD9-81ED-4DB2-BD59-A6C34878D82A}">
                    <a16:rowId xmlns:a16="http://schemas.microsoft.com/office/drawing/2014/main" val="10005"/>
                  </a:ext>
                </a:extLst>
              </a:tr>
            </a:tbl>
          </a:graphicData>
        </a:graphic>
      </p:graphicFrame>
      <p:sp>
        <p:nvSpPr>
          <p:cNvPr id="9" name="Прямоугольник 8"/>
          <p:cNvSpPr/>
          <p:nvPr/>
        </p:nvSpPr>
        <p:spPr>
          <a:xfrm>
            <a:off x="198696" y="29843"/>
            <a:ext cx="8825024" cy="738664"/>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«Развитие физической культуры и спорта в городском округе город Первомайск Нижегородской области»</a:t>
            </a:r>
          </a:p>
        </p:txBody>
      </p:sp>
      <p:sp>
        <p:nvSpPr>
          <p:cNvPr id="8" name="Прямоугольник 7"/>
          <p:cNvSpPr/>
          <p:nvPr/>
        </p:nvSpPr>
        <p:spPr>
          <a:xfrm>
            <a:off x="95693" y="943350"/>
            <a:ext cx="8963247" cy="347398"/>
          </a:xfrm>
          <a:prstGeom prst="rect">
            <a:avLst/>
          </a:prstGeom>
          <a:gradFill>
            <a:gsLst>
              <a:gs pos="11000">
                <a:srgbClr val="A7FFA7"/>
              </a:gs>
              <a:gs pos="4000">
                <a:srgbClr val="66FF66"/>
              </a:gs>
              <a:gs pos="100000">
                <a:srgbClr val="C2FFAF"/>
              </a:gs>
            </a:gsLst>
            <a:lin ang="5400000" scaled="0"/>
          </a:gradFill>
          <a:ln>
            <a:noFill/>
          </a:ln>
          <a:effectLst>
            <a:reflection blurRad="38100" stA="26000" endPos="23000" dist="25400" dir="5400000" sy="-100000" rotWithShape="0"/>
          </a:effectLst>
          <a:scene3d>
            <a:camera prst="orthographicFront">
              <a:rot lat="0" lon="0" rev="0"/>
            </a:camera>
            <a:lightRig rig="balanced" dir="tr"/>
          </a:scene3d>
          <a:sp3d contourW="14605" prstMaterial="plastic">
            <a:bevelT w="50800" prst="convex"/>
            <a:contourClr>
              <a:srgbClr val="A7EA52">
                <a:shade val="30000"/>
                <a:satMod val="120000"/>
              </a:srgbClr>
            </a:contourClr>
          </a:sp3d>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1" name="Двойная стрелка вверх/вниз 10"/>
          <p:cNvSpPr/>
          <p:nvPr/>
        </p:nvSpPr>
        <p:spPr>
          <a:xfrm>
            <a:off x="4423156" y="1304705"/>
            <a:ext cx="531614" cy="669850"/>
          </a:xfrm>
          <a:prstGeom prst="upDownArrow">
            <a:avLst/>
          </a:prstGeom>
          <a:gradFill>
            <a:gsLst>
              <a:gs pos="0">
                <a:srgbClr val="97FF97"/>
              </a:gs>
              <a:gs pos="100000">
                <a:srgbClr val="D0FCD5">
                  <a:alpha val="60000"/>
                </a:srgbClr>
              </a:gs>
            </a:gsLst>
            <a:lin ang="5400000" scaled="0"/>
          </a:gradFill>
          <a:ln>
            <a:solidFill>
              <a:srgbClr val="8BFF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55</a:t>
            </a:r>
          </a:p>
        </p:txBody>
      </p:sp>
    </p:spTree>
    <p:extLst>
      <p:ext uri="{BB962C8B-B14F-4D97-AF65-F5344CB8AC3E}">
        <p14:creationId xmlns:p14="http://schemas.microsoft.com/office/powerpoint/2010/main" val="12867092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0" y="19050"/>
            <a:ext cx="9037674" cy="969496"/>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9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«Обеспечение населения городского округа город Первомайск Нижегородской области качественными услугами в сфере жилищно-коммунального хозяйства»</a:t>
            </a:r>
          </a:p>
        </p:txBody>
      </p:sp>
      <p:sp>
        <p:nvSpPr>
          <p:cNvPr id="8" name="TextBox 10"/>
          <p:cNvSpPr txBox="1">
            <a:spLocks noChangeArrowheads="1"/>
          </p:cNvSpPr>
          <p:nvPr/>
        </p:nvSpPr>
        <p:spPr bwMode="auto">
          <a:xfrm>
            <a:off x="2068073" y="1217691"/>
            <a:ext cx="6533667" cy="4365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Утверждена:</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Постановлением администрации городского округа город Первомайск Нижегородской области от 29.10.2014 года № 1109 «Об утверждении муниципальной программы «Обеспечение населения городского округа город Первомайск Нижегородской области качественными услугами в сфере жилищно-коммунального хозяйства».</a:t>
            </a:r>
          </a:p>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Срок действия программы:</a:t>
            </a:r>
            <a:r>
              <a:rPr lang="ru-RU" sz="1600" dirty="0">
                <a:solidFill>
                  <a:prstClr val="black"/>
                </a:solidFill>
                <a:latin typeface="Times New Roman" pitchFamily="18" charset="0"/>
                <a:cs typeface="Times New Roman" pitchFamily="18" charset="0"/>
              </a:rPr>
              <a:t> </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2015-2028 годы.</a:t>
            </a:r>
          </a:p>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Муниципальный заказчик – координатор: </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Отдел жилищно-коммунального хозяйства администрации городского округа город Первомайск Нижегородской области</a:t>
            </a:r>
          </a:p>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Цель:</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Создание комфортной среды проживания и жизнедеятельности для человека, которая позволит не только удовлетворить жилищные потребности, но и обеспечит качество жизни в целом</a:t>
            </a:r>
          </a:p>
          <a:p>
            <a:pPr algn="just" eaLnBrk="1" fontAlgn="base" hangingPunct="1">
              <a:spcBef>
                <a:spcPct val="0"/>
              </a:spcBef>
              <a:spcAft>
                <a:spcPct val="0"/>
              </a:spcAft>
            </a:pPr>
            <a:r>
              <a:rPr lang="ru-RU" sz="1600" b="1" u="sng" dirty="0">
                <a:solidFill>
                  <a:prstClr val="black"/>
                </a:solidFill>
                <a:latin typeface="Times New Roman" pitchFamily="18" charset="0"/>
                <a:cs typeface="Times New Roman" pitchFamily="18" charset="0"/>
              </a:rPr>
              <a:t>Целевая группа программы:</a:t>
            </a:r>
          </a:p>
          <a:p>
            <a:pPr algn="just" eaLnBrk="1" fontAlgn="base" hangingPunct="1">
              <a:spcBef>
                <a:spcPct val="0"/>
              </a:spcBef>
              <a:spcAft>
                <a:spcPct val="0"/>
              </a:spcAft>
            </a:pPr>
            <a:r>
              <a:rPr lang="ru-RU" sz="1600" dirty="0">
                <a:solidFill>
                  <a:prstClr val="black"/>
                </a:solidFill>
                <a:latin typeface="Times New Roman" pitchFamily="18" charset="0"/>
                <a:cs typeface="Times New Roman" pitchFamily="18" charset="0"/>
              </a:rPr>
              <a:t>Жители городского округа город Первомайск</a:t>
            </a:r>
          </a:p>
        </p:txBody>
      </p:sp>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460" y="1538670"/>
            <a:ext cx="1791182" cy="1341657"/>
          </a:xfrm>
          <a:prstGeom prst="rect">
            <a:avLst/>
          </a:prstGeom>
          <a:ln>
            <a:noFill/>
          </a:ln>
          <a:effectLst>
            <a:softEdge rad="112500"/>
          </a:effectLst>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944" y="3737357"/>
            <a:ext cx="2068073" cy="1378715"/>
          </a:xfrm>
          <a:prstGeom prst="rect">
            <a:avLst/>
          </a:prstGeom>
          <a:ln>
            <a:noFill/>
          </a:ln>
          <a:effectLst>
            <a:softEdge rad="112500"/>
          </a:effectLst>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91039" y="5327686"/>
            <a:ext cx="2195736" cy="1463824"/>
          </a:xfrm>
          <a:prstGeom prst="rect">
            <a:avLst/>
          </a:prstGeom>
          <a:ln>
            <a:noFill/>
          </a:ln>
          <a:effectLst>
            <a:softEdge rad="112500"/>
          </a:effectLst>
        </p:spPr>
      </p:pic>
      <p:sp>
        <p:nvSpPr>
          <p:cNvPr id="12"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56</a:t>
            </a:r>
          </a:p>
        </p:txBody>
      </p:sp>
    </p:spTree>
    <p:extLst>
      <p:ext uri="{BB962C8B-B14F-4D97-AF65-F5344CB8AC3E}">
        <p14:creationId xmlns:p14="http://schemas.microsoft.com/office/powerpoint/2010/main" val="10738504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95697" y="0"/>
            <a:ext cx="9037674" cy="969496"/>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9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«Обеспечение населения городского округа город Первомайск Нижегородской области качественными услугами в сфере жилищно-коммунального хозяйства»</a:t>
            </a:r>
          </a:p>
        </p:txBody>
      </p:sp>
      <p:grpSp>
        <p:nvGrpSpPr>
          <p:cNvPr id="26" name="Группа 25"/>
          <p:cNvGrpSpPr/>
          <p:nvPr/>
        </p:nvGrpSpPr>
        <p:grpSpPr>
          <a:xfrm>
            <a:off x="95060" y="1360518"/>
            <a:ext cx="5800175" cy="357014"/>
            <a:chOff x="569473" y="1627574"/>
            <a:chExt cx="6428621" cy="375528"/>
          </a:xfrm>
        </p:grpSpPr>
        <p:sp>
          <p:nvSpPr>
            <p:cNvPr id="27" name="TextBox 26"/>
            <p:cNvSpPr txBox="1"/>
            <p:nvPr/>
          </p:nvSpPr>
          <p:spPr>
            <a:xfrm>
              <a:off x="5210036" y="1630804"/>
              <a:ext cx="1788058" cy="372297"/>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Подпрограмма</a:t>
              </a:r>
            </a:p>
          </p:txBody>
        </p:sp>
        <p:sp>
          <p:nvSpPr>
            <p:cNvPr id="28" name="TextBox 27"/>
            <p:cNvSpPr txBox="1"/>
            <p:nvPr/>
          </p:nvSpPr>
          <p:spPr>
            <a:xfrm>
              <a:off x="569473" y="1630804"/>
              <a:ext cx="1073830" cy="372298"/>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2024 год</a:t>
              </a:r>
            </a:p>
          </p:txBody>
        </p:sp>
        <p:sp>
          <p:nvSpPr>
            <p:cNvPr id="29" name="TextBox 28"/>
            <p:cNvSpPr txBox="1"/>
            <p:nvPr/>
          </p:nvSpPr>
          <p:spPr>
            <a:xfrm>
              <a:off x="1575674" y="1627574"/>
              <a:ext cx="1073830" cy="372298"/>
            </a:xfrm>
            <a:prstGeom prst="rect">
              <a:avLst/>
            </a:prstGeom>
            <a:noFill/>
          </p:spPr>
          <p:txBody>
            <a:bodyPr wrap="none" rtlCol="0">
              <a:spAutoFit/>
            </a:bodyPr>
            <a:lstStyle/>
            <a:p>
              <a:r>
                <a:rPr lang="ru-RU" sz="1700" b="1" i="1" dirty="0">
                  <a:solidFill>
                    <a:srgbClr val="532476"/>
                  </a:solidFill>
                  <a:latin typeface="Times New Roman" pitchFamily="18" charset="0"/>
                  <a:cs typeface="Times New Roman" pitchFamily="18" charset="0"/>
                </a:rPr>
                <a:t>2025 год</a:t>
              </a:r>
            </a:p>
          </p:txBody>
        </p:sp>
      </p:grpSp>
      <p:grpSp>
        <p:nvGrpSpPr>
          <p:cNvPr id="30" name="Группа 29"/>
          <p:cNvGrpSpPr/>
          <p:nvPr/>
        </p:nvGrpSpPr>
        <p:grpSpPr>
          <a:xfrm>
            <a:off x="172679" y="933905"/>
            <a:ext cx="8632075" cy="401232"/>
            <a:chOff x="183312" y="723014"/>
            <a:chExt cx="8632075" cy="401232"/>
          </a:xfrm>
        </p:grpSpPr>
        <p:sp>
          <p:nvSpPr>
            <p:cNvPr id="31" name="Скругленный прямоугольник 30"/>
            <p:cNvSpPr/>
            <p:nvPr/>
          </p:nvSpPr>
          <p:spPr>
            <a:xfrm>
              <a:off x="183312" y="754914"/>
              <a:ext cx="8632075" cy="3693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2" name="TextBox 31"/>
            <p:cNvSpPr txBox="1"/>
            <p:nvPr/>
          </p:nvSpPr>
          <p:spPr>
            <a:xfrm>
              <a:off x="3048600" y="723014"/>
              <a:ext cx="3190682" cy="369332"/>
            </a:xfrm>
            <a:prstGeom prst="rect">
              <a:avLst/>
            </a:prstGeom>
            <a:noFill/>
          </p:spPr>
          <p:txBody>
            <a:bodyPr wrap="none" rtlCol="0">
              <a:spAutoFit/>
            </a:bodyPr>
            <a:lstStyle/>
            <a:p>
              <a:pPr lvl="0" algn="ctr" fontAlgn="base">
                <a:spcBef>
                  <a:spcPct val="0"/>
                </a:spcBef>
                <a:spcAft>
                  <a:spcPct val="0"/>
                </a:spcAft>
                <a:defRPr/>
              </a:pPr>
              <a:r>
                <a:rPr lang="ru-RU" sz="1600" b="1" dirty="0">
                  <a:solidFill>
                    <a:prstClr val="black"/>
                  </a:solidFill>
                  <a:latin typeface="Times New Roman" pitchFamily="18" charset="0"/>
                  <a:cs typeface="Times New Roman" pitchFamily="18" charset="0"/>
                </a:rPr>
                <a:t>Направление расходов</a:t>
              </a:r>
              <a:r>
                <a:rPr lang="ru-RU" b="1" dirty="0">
                  <a:solidFill>
                    <a:prstClr val="black"/>
                  </a:solidFill>
                  <a:latin typeface="Times New Roman" pitchFamily="18" charset="0"/>
                  <a:cs typeface="Times New Roman" pitchFamily="18" charset="0"/>
                </a:rPr>
                <a:t>, </a:t>
              </a:r>
              <a:r>
                <a:rPr lang="ru-RU" sz="1200" b="1" dirty="0">
                  <a:solidFill>
                    <a:prstClr val="black"/>
                  </a:solidFill>
                  <a:latin typeface="Times New Roman" pitchFamily="18" charset="0"/>
                  <a:cs typeface="Times New Roman" pitchFamily="18" charset="0"/>
                </a:rPr>
                <a:t>млн.рублей</a:t>
              </a:r>
            </a:p>
          </p:txBody>
        </p:sp>
      </p:grpSp>
      <p:grpSp>
        <p:nvGrpSpPr>
          <p:cNvPr id="2" name="Группа 1"/>
          <p:cNvGrpSpPr/>
          <p:nvPr/>
        </p:nvGrpSpPr>
        <p:grpSpPr>
          <a:xfrm>
            <a:off x="66675" y="1702405"/>
            <a:ext cx="9354673" cy="368470"/>
            <a:chOff x="88400" y="1925634"/>
            <a:chExt cx="9354673" cy="368470"/>
          </a:xfrm>
        </p:grpSpPr>
        <p:grpSp>
          <p:nvGrpSpPr>
            <p:cNvPr id="10" name="Группа 9"/>
            <p:cNvGrpSpPr/>
            <p:nvPr/>
          </p:nvGrpSpPr>
          <p:grpSpPr>
            <a:xfrm>
              <a:off x="88400" y="1927235"/>
              <a:ext cx="9024376" cy="366869"/>
              <a:chOff x="523396" y="1641369"/>
              <a:chExt cx="6079658" cy="636328"/>
            </a:xfrm>
          </p:grpSpPr>
          <p:pic>
            <p:nvPicPr>
              <p:cNvPr id="13"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523396" y="2078194"/>
                <a:ext cx="1944000" cy="199503"/>
              </a:xfrm>
              <a:prstGeom prst="rect">
                <a:avLst/>
              </a:prstGeom>
              <a:noFill/>
              <a:ln w="9525">
                <a:noFill/>
                <a:miter lim="800000"/>
                <a:headEnd/>
                <a:tailEnd/>
              </a:ln>
            </p:spPr>
          </p:pic>
          <p:grpSp>
            <p:nvGrpSpPr>
              <p:cNvPr id="15" name="组合 40"/>
              <p:cNvGrpSpPr/>
              <p:nvPr/>
            </p:nvGrpSpPr>
            <p:grpSpPr>
              <a:xfrm>
                <a:off x="580174" y="1641369"/>
                <a:ext cx="6022880" cy="555685"/>
                <a:chOff x="2506821" y="1804327"/>
                <a:chExt cx="6022880" cy="555686"/>
              </a:xfrm>
            </p:grpSpPr>
            <p:sp>
              <p:nvSpPr>
                <p:cNvPr id="17" name="矩形 14"/>
                <p:cNvSpPr/>
                <p:nvPr/>
              </p:nvSpPr>
              <p:spPr>
                <a:xfrm>
                  <a:off x="2506821" y="1804337"/>
                  <a:ext cx="5986609" cy="555674"/>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8" name="单圆角矩形 3"/>
                <p:cNvSpPr/>
                <p:nvPr/>
              </p:nvSpPr>
              <p:spPr>
                <a:xfrm flipH="1" flipV="1">
                  <a:off x="3553043" y="1804327"/>
                  <a:ext cx="4976658" cy="555675"/>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26CE00"/>
                    </a:gs>
                    <a:gs pos="99099">
                      <a:srgbClr val="26CE00"/>
                    </a:gs>
                    <a:gs pos="35000">
                      <a:srgbClr val="71E600"/>
                    </a:gs>
                    <a:gs pos="73000">
                      <a:srgbClr val="71E600"/>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任意多边形 33"/>
                <p:cNvSpPr/>
                <p:nvPr/>
              </p:nvSpPr>
              <p:spPr>
                <a:xfrm flipH="1" flipV="1">
                  <a:off x="3413345" y="1804338"/>
                  <a:ext cx="4818539" cy="555675"/>
                </a:xfrm>
                <a:custGeom>
                  <a:avLst/>
                  <a:gdLst>
                    <a:gd name="connsiteX0" fmla="*/ 4151744 w 4151744"/>
                    <a:gd name="connsiteY0" fmla="*/ 744833 h 744833"/>
                    <a:gd name="connsiteX1" fmla="*/ 0 w 4151744"/>
                    <a:gd name="connsiteY1" fmla="*/ 744833 h 744833"/>
                    <a:gd name="connsiteX2" fmla="*/ 3783107 w 4151744"/>
                    <a:gd name="connsiteY2" fmla="*/ 0 h 744833"/>
                    <a:gd name="connsiteX3" fmla="*/ 3847340 w 4151744"/>
                    <a:gd name="connsiteY3" fmla="*/ 29830 h 744833"/>
                    <a:gd name="connsiteX4" fmla="*/ 3980884 w 4151744"/>
                    <a:gd name="connsiteY4" fmla="*/ 211302 h 744833"/>
                    <a:gd name="connsiteX5" fmla="*/ 4151744 w 4151744"/>
                    <a:gd name="connsiteY5" fmla="*/ 744833 h 744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51744" h="744833">
                      <a:moveTo>
                        <a:pt x="4151744" y="744833"/>
                      </a:moveTo>
                      <a:lnTo>
                        <a:pt x="0" y="744833"/>
                      </a:lnTo>
                      <a:lnTo>
                        <a:pt x="3783107" y="0"/>
                      </a:lnTo>
                      <a:lnTo>
                        <a:pt x="3847340" y="29830"/>
                      </a:lnTo>
                      <a:cubicBezTo>
                        <a:pt x="3929850" y="76273"/>
                        <a:pt x="3980884" y="140433"/>
                        <a:pt x="3980884" y="211302"/>
                      </a:cubicBezTo>
                      <a:cubicBezTo>
                        <a:pt x="4006196" y="389146"/>
                        <a:pt x="3993542" y="641790"/>
                        <a:pt x="4151744" y="744833"/>
                      </a:cubicBezTo>
                      <a:close/>
                    </a:path>
                  </a:pathLst>
                </a:custGeom>
                <a:gradFill>
                  <a:gsLst>
                    <a:gs pos="0">
                      <a:sysClr val="window" lastClr="FFFFFF">
                        <a:alpha val="67000"/>
                      </a:sysClr>
                    </a:gs>
                    <a:gs pos="68000">
                      <a:sysClr val="window" lastClr="FFFFFF">
                        <a:alpha val="0"/>
                      </a:sysClr>
                    </a:gs>
                  </a:gsLst>
                  <a:lin ang="156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
          <p:nvSpPr>
            <p:cNvPr id="33" name="TextBox 4"/>
            <p:cNvSpPr txBox="1">
              <a:spLocks noChangeArrowheads="1"/>
            </p:cNvSpPr>
            <p:nvPr/>
          </p:nvSpPr>
          <p:spPr bwMode="auto">
            <a:xfrm>
              <a:off x="2085319" y="1925634"/>
              <a:ext cx="735775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Обеспечение населения бытовыми (банными) услугами</a:t>
              </a:r>
            </a:p>
          </p:txBody>
        </p:sp>
      </p:grpSp>
      <p:grpSp>
        <p:nvGrpSpPr>
          <p:cNvPr id="52" name="Группа 51"/>
          <p:cNvGrpSpPr/>
          <p:nvPr/>
        </p:nvGrpSpPr>
        <p:grpSpPr>
          <a:xfrm>
            <a:off x="111057" y="2168154"/>
            <a:ext cx="8960514" cy="421008"/>
            <a:chOff x="140063" y="3141646"/>
            <a:chExt cx="8960514" cy="421008"/>
          </a:xfrm>
        </p:grpSpPr>
        <p:pic>
          <p:nvPicPr>
            <p:cNvPr id="35"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36" name="矩形 8"/>
            <p:cNvSpPr/>
            <p:nvPr/>
          </p:nvSpPr>
          <p:spPr>
            <a:xfrm>
              <a:off x="176216" y="3141653"/>
              <a:ext cx="8886262" cy="34290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7" name="单圆角矩形 3"/>
            <p:cNvSpPr/>
            <p:nvPr/>
          </p:nvSpPr>
          <p:spPr>
            <a:xfrm flipH="1" flipV="1">
              <a:off x="1719658" y="3141646"/>
              <a:ext cx="7380919" cy="342911"/>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7030A0"/>
                </a:gs>
                <a:gs pos="99099">
                  <a:srgbClr val="7030A0"/>
                </a:gs>
                <a:gs pos="35000">
                  <a:srgbClr val="E08CD4"/>
                </a:gs>
                <a:gs pos="73000">
                  <a:srgbClr val="EA92D1"/>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8" name="TextBox 26"/>
            <p:cNvSpPr txBox="1">
              <a:spLocks noChangeArrowheads="1"/>
            </p:cNvSpPr>
            <p:nvPr/>
          </p:nvSpPr>
          <p:spPr bwMode="auto">
            <a:xfrm>
              <a:off x="2802910" y="3154070"/>
              <a:ext cx="611315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Развитие услуг в сфере похоронного дела</a:t>
              </a:r>
            </a:p>
          </p:txBody>
        </p:sp>
      </p:grpSp>
      <p:grpSp>
        <p:nvGrpSpPr>
          <p:cNvPr id="82" name="Группа 81"/>
          <p:cNvGrpSpPr/>
          <p:nvPr/>
        </p:nvGrpSpPr>
        <p:grpSpPr>
          <a:xfrm>
            <a:off x="139845" y="2673896"/>
            <a:ext cx="8922415" cy="421598"/>
            <a:chOff x="140063" y="2874356"/>
            <a:chExt cx="8922415" cy="421598"/>
          </a:xfrm>
        </p:grpSpPr>
        <p:grpSp>
          <p:nvGrpSpPr>
            <p:cNvPr id="53" name="Группа 52"/>
            <p:cNvGrpSpPr/>
            <p:nvPr/>
          </p:nvGrpSpPr>
          <p:grpSpPr>
            <a:xfrm>
              <a:off x="140063" y="2874947"/>
              <a:ext cx="8922415" cy="421007"/>
              <a:chOff x="140063" y="3141647"/>
              <a:chExt cx="8922415" cy="421007"/>
            </a:xfrm>
          </p:grpSpPr>
          <p:pic>
            <p:nvPicPr>
              <p:cNvPr id="54"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55" name="矩形 8"/>
              <p:cNvSpPr/>
              <p:nvPr/>
            </p:nvSpPr>
            <p:spPr>
              <a:xfrm>
                <a:off x="176216" y="3141653"/>
                <a:ext cx="8886262" cy="34290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6" name="单圆角矩形 3"/>
              <p:cNvSpPr/>
              <p:nvPr/>
            </p:nvSpPr>
            <p:spPr>
              <a:xfrm flipH="1" flipV="1">
                <a:off x="1719659" y="3141647"/>
                <a:ext cx="7342816" cy="342911"/>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00FFFF"/>
                  </a:gs>
                  <a:gs pos="99099">
                    <a:srgbClr val="53D2FF"/>
                  </a:gs>
                  <a:gs pos="35000">
                    <a:srgbClr val="89E0FF"/>
                  </a:gs>
                  <a:gs pos="73000">
                    <a:srgbClr val="89E0FF"/>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58" name="TextBox 22"/>
            <p:cNvSpPr txBox="1">
              <a:spLocks noChangeArrowheads="1"/>
            </p:cNvSpPr>
            <p:nvPr/>
          </p:nvSpPr>
          <p:spPr bwMode="auto">
            <a:xfrm>
              <a:off x="2402513" y="2874356"/>
              <a:ext cx="657453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Обеспечение мероприятий по капитальному ремонту многоквартирных домов</a:t>
              </a:r>
            </a:p>
          </p:txBody>
        </p:sp>
      </p:grpSp>
      <p:grpSp>
        <p:nvGrpSpPr>
          <p:cNvPr id="81" name="Группа 80"/>
          <p:cNvGrpSpPr/>
          <p:nvPr/>
        </p:nvGrpSpPr>
        <p:grpSpPr>
          <a:xfrm>
            <a:off x="140770" y="3174139"/>
            <a:ext cx="8998615" cy="424321"/>
            <a:chOff x="159113" y="3281208"/>
            <a:chExt cx="8998615" cy="424321"/>
          </a:xfrm>
        </p:grpSpPr>
        <p:grpSp>
          <p:nvGrpSpPr>
            <p:cNvPr id="59" name="Группа 58"/>
            <p:cNvGrpSpPr/>
            <p:nvPr/>
          </p:nvGrpSpPr>
          <p:grpSpPr>
            <a:xfrm>
              <a:off x="159113" y="3284522"/>
              <a:ext cx="8922412" cy="421007"/>
              <a:chOff x="140063" y="3141647"/>
              <a:chExt cx="8922412" cy="421007"/>
            </a:xfrm>
          </p:grpSpPr>
          <p:pic>
            <p:nvPicPr>
              <p:cNvPr id="60"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61" name="矩形 8"/>
              <p:cNvSpPr/>
              <p:nvPr/>
            </p:nvSpPr>
            <p:spPr>
              <a:xfrm>
                <a:off x="176215" y="3141653"/>
                <a:ext cx="8885335" cy="34290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2" name="单圆角矩形 3"/>
              <p:cNvSpPr/>
              <p:nvPr/>
            </p:nvSpPr>
            <p:spPr>
              <a:xfrm flipH="1" flipV="1">
                <a:off x="1719659" y="3141647"/>
                <a:ext cx="7342816" cy="342911"/>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FF7C80"/>
                  </a:gs>
                  <a:gs pos="99099">
                    <a:srgbClr val="FF9999"/>
                  </a:gs>
                  <a:gs pos="35000">
                    <a:srgbClr val="FFC1C1"/>
                  </a:gs>
                  <a:gs pos="73000">
                    <a:srgbClr val="FFB9B9"/>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63" name="TextBox 22"/>
            <p:cNvSpPr txBox="1">
              <a:spLocks noChangeArrowheads="1"/>
            </p:cNvSpPr>
            <p:nvPr/>
          </p:nvSpPr>
          <p:spPr bwMode="auto">
            <a:xfrm>
              <a:off x="2156804" y="3281208"/>
              <a:ext cx="700092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Обеспечение мероприятий по переселению граждан из аварийного жилищного фонда </a:t>
              </a:r>
            </a:p>
          </p:txBody>
        </p:sp>
      </p:grpSp>
      <p:grpSp>
        <p:nvGrpSpPr>
          <p:cNvPr id="64" name="Группа 63"/>
          <p:cNvGrpSpPr/>
          <p:nvPr/>
        </p:nvGrpSpPr>
        <p:grpSpPr>
          <a:xfrm>
            <a:off x="149586" y="3664073"/>
            <a:ext cx="8941464" cy="421008"/>
            <a:chOff x="140063" y="3141646"/>
            <a:chExt cx="8941464" cy="421008"/>
          </a:xfrm>
        </p:grpSpPr>
        <p:pic>
          <p:nvPicPr>
            <p:cNvPr id="65"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66" name="矩形 8"/>
            <p:cNvSpPr/>
            <p:nvPr/>
          </p:nvSpPr>
          <p:spPr>
            <a:xfrm>
              <a:off x="176216" y="3141653"/>
              <a:ext cx="8886262" cy="34290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67" name="单圆角矩形 3"/>
            <p:cNvSpPr/>
            <p:nvPr/>
          </p:nvSpPr>
          <p:spPr>
            <a:xfrm flipH="1" flipV="1">
              <a:off x="1719658" y="3141646"/>
              <a:ext cx="7361869" cy="342911"/>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CCFFCC"/>
                </a:gs>
                <a:gs pos="99099">
                  <a:srgbClr val="CCFFCC"/>
                </a:gs>
                <a:gs pos="35000">
                  <a:srgbClr val="99FF99"/>
                </a:gs>
                <a:gs pos="73000">
                  <a:srgbClr val="CCFFCC"/>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74" name="Группа 73"/>
          <p:cNvGrpSpPr/>
          <p:nvPr/>
        </p:nvGrpSpPr>
        <p:grpSpPr>
          <a:xfrm>
            <a:off x="168638" y="4103933"/>
            <a:ext cx="9072937" cy="492443"/>
            <a:chOff x="168638" y="4030879"/>
            <a:chExt cx="9072937" cy="492443"/>
          </a:xfrm>
        </p:grpSpPr>
        <p:grpSp>
          <p:nvGrpSpPr>
            <p:cNvPr id="69" name="Группа 68"/>
            <p:cNvGrpSpPr/>
            <p:nvPr/>
          </p:nvGrpSpPr>
          <p:grpSpPr>
            <a:xfrm>
              <a:off x="168638" y="4056046"/>
              <a:ext cx="8922415" cy="449278"/>
              <a:chOff x="140063" y="3141646"/>
              <a:chExt cx="8922415" cy="449278"/>
            </a:xfrm>
          </p:grpSpPr>
          <p:pic>
            <p:nvPicPr>
              <p:cNvPr id="70"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71" name="矩形 8"/>
              <p:cNvSpPr/>
              <p:nvPr/>
            </p:nvSpPr>
            <p:spPr>
              <a:xfrm>
                <a:off x="176216" y="3141653"/>
                <a:ext cx="8886262" cy="449271"/>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72" name="单圆角矩形 3"/>
              <p:cNvSpPr/>
              <p:nvPr/>
            </p:nvSpPr>
            <p:spPr>
              <a:xfrm flipH="1" flipV="1">
                <a:off x="1719659" y="3141646"/>
                <a:ext cx="7342816" cy="449278"/>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00FFCC"/>
                  </a:gs>
                  <a:gs pos="99099">
                    <a:srgbClr val="00FFCC"/>
                  </a:gs>
                  <a:gs pos="35000">
                    <a:srgbClr val="7DFFE6"/>
                  </a:gs>
                  <a:gs pos="73000">
                    <a:srgbClr val="AFFFF0"/>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73" name="TextBox 4"/>
            <p:cNvSpPr txBox="1">
              <a:spLocks noChangeArrowheads="1"/>
            </p:cNvSpPr>
            <p:nvPr/>
          </p:nvSpPr>
          <p:spPr bwMode="auto">
            <a:xfrm>
              <a:off x="1597709" y="4030879"/>
              <a:ext cx="7643866"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Сокращение доли загрязненных сточных вод в рамках реализации федерального проекта "Оздоровление Волги"</a:t>
              </a:r>
            </a:p>
          </p:txBody>
        </p:sp>
      </p:grpSp>
      <p:grpSp>
        <p:nvGrpSpPr>
          <p:cNvPr id="75" name="Группа 74"/>
          <p:cNvGrpSpPr/>
          <p:nvPr/>
        </p:nvGrpSpPr>
        <p:grpSpPr>
          <a:xfrm>
            <a:off x="160249" y="4696056"/>
            <a:ext cx="8922415" cy="421008"/>
            <a:chOff x="168638" y="4056046"/>
            <a:chExt cx="8922415" cy="421008"/>
          </a:xfrm>
        </p:grpSpPr>
        <p:grpSp>
          <p:nvGrpSpPr>
            <p:cNvPr id="76" name="Группа 75"/>
            <p:cNvGrpSpPr/>
            <p:nvPr/>
          </p:nvGrpSpPr>
          <p:grpSpPr>
            <a:xfrm>
              <a:off x="168638" y="4056046"/>
              <a:ext cx="8922415" cy="421008"/>
              <a:chOff x="140063" y="3141646"/>
              <a:chExt cx="8922415" cy="421008"/>
            </a:xfrm>
          </p:grpSpPr>
          <p:pic>
            <p:nvPicPr>
              <p:cNvPr id="78"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79" name="矩形 8"/>
              <p:cNvSpPr/>
              <p:nvPr/>
            </p:nvSpPr>
            <p:spPr>
              <a:xfrm>
                <a:off x="176216" y="3141654"/>
                <a:ext cx="8886262" cy="37082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0" name="单圆角矩形 3"/>
              <p:cNvSpPr/>
              <p:nvPr/>
            </p:nvSpPr>
            <p:spPr>
              <a:xfrm flipH="1" flipV="1">
                <a:off x="1719659" y="3141646"/>
                <a:ext cx="7342816" cy="370833"/>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FFFF21"/>
                  </a:gs>
                  <a:gs pos="99099">
                    <a:srgbClr val="FFFF15"/>
                  </a:gs>
                  <a:gs pos="35000">
                    <a:srgbClr val="FFFFCC"/>
                  </a:gs>
                  <a:gs pos="73000">
                    <a:srgbClr val="FFFFCC"/>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77" name="TextBox 4"/>
            <p:cNvSpPr txBox="1">
              <a:spLocks noChangeArrowheads="1"/>
            </p:cNvSpPr>
            <p:nvPr/>
          </p:nvSpPr>
          <p:spPr bwMode="auto">
            <a:xfrm>
              <a:off x="2960445" y="4077341"/>
              <a:ext cx="54698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endParaRPr lang="ru-RU" b="1" dirty="0">
                <a:solidFill>
                  <a:prstClr val="black"/>
                </a:solidFill>
                <a:latin typeface="Times New Roman" pitchFamily="18" charset="0"/>
                <a:cs typeface="Times New Roman" pitchFamily="18" charset="0"/>
              </a:endParaRPr>
            </a:p>
          </p:txBody>
        </p:sp>
      </p:grpSp>
      <p:sp>
        <p:nvSpPr>
          <p:cNvPr id="83" name="Прямоугольник 82"/>
          <p:cNvSpPr/>
          <p:nvPr/>
        </p:nvSpPr>
        <p:spPr>
          <a:xfrm>
            <a:off x="746085" y="5774355"/>
            <a:ext cx="8210834" cy="808856"/>
          </a:xfrm>
          <a:prstGeom prst="rect">
            <a:avLst/>
          </a:prstGeom>
          <a:gradFill rotWithShape="1">
            <a:gsLst>
              <a:gs pos="833">
                <a:srgbClr val="FFCCFF"/>
              </a:gs>
              <a:gs pos="7000">
                <a:srgbClr val="FFF3FF"/>
              </a:gs>
              <a:gs pos="97917">
                <a:srgbClr val="FFCCFF"/>
              </a:gs>
              <a:gs pos="92000">
                <a:srgbClr val="FFDDFF"/>
              </a:gs>
            </a:gsLst>
            <a:lin ang="5400000" scaled="0"/>
          </a:gradFill>
          <a:ln w="9525" cap="flat" cmpd="sng" algn="ctr">
            <a:noFill/>
            <a:prstDash val="solid"/>
          </a:ln>
          <a:effectLst>
            <a:outerShdw blurRad="40005" dist="22984" dir="5400000" rotWithShape="0">
              <a:srgbClr val="000000">
                <a:alpha val="45000"/>
              </a:srgbClr>
            </a:outerShdw>
          </a:effectLst>
          <a:scene3d>
            <a:camera prst="orthographicFront">
              <a:rot lat="0" lon="0" rev="0"/>
            </a:camera>
            <a:lightRig rig="balanced" dir="tr"/>
          </a:scene3d>
          <a:sp3d prstMaterial="matte"/>
        </p:spPr>
        <p:txBody>
          <a:bodyPr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Расходы на жилищно-коммунальное хозяйство  в расчете на одного жителя по итогам реализации программы составили:</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в 2024 году – 8 018,62 рублей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в 2025 году – </a:t>
            </a:r>
            <a:r>
              <a:rPr kumimoji="0" lang="ru-RU" sz="1200" b="1"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22 973,55 </a:t>
            </a:r>
            <a:r>
              <a:rPr kumimoji="0" lang="ru-RU" sz="12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рублей</a:t>
            </a:r>
          </a:p>
        </p:txBody>
      </p:sp>
      <p:sp>
        <p:nvSpPr>
          <p:cNvPr id="84" name="TextBox 4"/>
          <p:cNvSpPr txBox="1">
            <a:spLocks noChangeArrowheads="1"/>
          </p:cNvSpPr>
          <p:nvPr/>
        </p:nvSpPr>
        <p:spPr bwMode="auto">
          <a:xfrm>
            <a:off x="1697071" y="3681432"/>
            <a:ext cx="757242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300" b="1" dirty="0">
                <a:solidFill>
                  <a:prstClr val="black"/>
                </a:solidFill>
                <a:latin typeface="Times New Roman" pitchFamily="18" charset="0"/>
                <a:cs typeface="Times New Roman" pitchFamily="18" charset="0"/>
              </a:rPr>
              <a:t>Благоустройство населенных пунктов</a:t>
            </a:r>
          </a:p>
        </p:txBody>
      </p:sp>
      <p:sp>
        <p:nvSpPr>
          <p:cNvPr id="9" name="TextBox 8"/>
          <p:cNvSpPr txBox="1"/>
          <p:nvPr/>
        </p:nvSpPr>
        <p:spPr>
          <a:xfrm>
            <a:off x="245451" y="1679530"/>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3,6</a:t>
            </a:r>
          </a:p>
        </p:txBody>
      </p:sp>
      <p:sp>
        <p:nvSpPr>
          <p:cNvPr id="86" name="TextBox 85"/>
          <p:cNvSpPr txBox="1"/>
          <p:nvPr/>
        </p:nvSpPr>
        <p:spPr>
          <a:xfrm>
            <a:off x="235495" y="2168154"/>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3,4</a:t>
            </a:r>
          </a:p>
        </p:txBody>
      </p:sp>
      <p:sp>
        <p:nvSpPr>
          <p:cNvPr id="87" name="TextBox 86"/>
          <p:cNvSpPr txBox="1"/>
          <p:nvPr/>
        </p:nvSpPr>
        <p:spPr>
          <a:xfrm>
            <a:off x="254758" y="2672292"/>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1,9</a:t>
            </a:r>
          </a:p>
        </p:txBody>
      </p:sp>
      <p:sp>
        <p:nvSpPr>
          <p:cNvPr id="88" name="TextBox 87"/>
          <p:cNvSpPr txBox="1"/>
          <p:nvPr/>
        </p:nvSpPr>
        <p:spPr>
          <a:xfrm>
            <a:off x="246158" y="3174139"/>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14,5</a:t>
            </a:r>
          </a:p>
        </p:txBody>
      </p:sp>
      <p:sp>
        <p:nvSpPr>
          <p:cNvPr id="89" name="TextBox 88"/>
          <p:cNvSpPr txBox="1"/>
          <p:nvPr/>
        </p:nvSpPr>
        <p:spPr>
          <a:xfrm>
            <a:off x="226399" y="3668687"/>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73,3</a:t>
            </a:r>
          </a:p>
        </p:txBody>
      </p:sp>
      <p:sp>
        <p:nvSpPr>
          <p:cNvPr id="90" name="TextBox 89"/>
          <p:cNvSpPr txBox="1"/>
          <p:nvPr/>
        </p:nvSpPr>
        <p:spPr>
          <a:xfrm>
            <a:off x="245451" y="4213367"/>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17,5</a:t>
            </a:r>
          </a:p>
        </p:txBody>
      </p:sp>
      <p:sp>
        <p:nvSpPr>
          <p:cNvPr id="91" name="TextBox 90"/>
          <p:cNvSpPr txBox="1"/>
          <p:nvPr/>
        </p:nvSpPr>
        <p:spPr>
          <a:xfrm>
            <a:off x="197577" y="4729673"/>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21,9</a:t>
            </a:r>
          </a:p>
        </p:txBody>
      </p:sp>
      <p:sp>
        <p:nvSpPr>
          <p:cNvPr id="92" name="TextBox 91"/>
          <p:cNvSpPr txBox="1"/>
          <p:nvPr/>
        </p:nvSpPr>
        <p:spPr>
          <a:xfrm>
            <a:off x="1255925" y="1669965"/>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2,2</a:t>
            </a:r>
          </a:p>
        </p:txBody>
      </p:sp>
      <p:sp>
        <p:nvSpPr>
          <p:cNvPr id="94" name="TextBox 93"/>
          <p:cNvSpPr txBox="1"/>
          <p:nvPr/>
        </p:nvSpPr>
        <p:spPr>
          <a:xfrm>
            <a:off x="1245969" y="2158589"/>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1,0</a:t>
            </a:r>
          </a:p>
        </p:txBody>
      </p:sp>
      <p:sp>
        <p:nvSpPr>
          <p:cNvPr id="95" name="TextBox 94"/>
          <p:cNvSpPr txBox="1"/>
          <p:nvPr/>
        </p:nvSpPr>
        <p:spPr>
          <a:xfrm>
            <a:off x="1265232" y="2662727"/>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2,7</a:t>
            </a:r>
          </a:p>
        </p:txBody>
      </p:sp>
      <p:sp>
        <p:nvSpPr>
          <p:cNvPr id="96" name="TextBox 95"/>
          <p:cNvSpPr txBox="1"/>
          <p:nvPr/>
        </p:nvSpPr>
        <p:spPr>
          <a:xfrm>
            <a:off x="1237582" y="3174099"/>
            <a:ext cx="441146" cy="338554"/>
          </a:xfrm>
          <a:prstGeom prst="rect">
            <a:avLst/>
          </a:prstGeom>
          <a:noFill/>
        </p:spPr>
        <p:txBody>
          <a:bodyPr wrap="none" rtlCol="0">
            <a:spAutoFit/>
          </a:bodyPr>
          <a:lstStyle/>
          <a:p>
            <a:r>
              <a:rPr lang="ru-RU" sz="1600" b="1" dirty="0">
                <a:latin typeface="Times New Roman" pitchFamily="18" charset="0"/>
                <a:cs typeface="Times New Roman" pitchFamily="18" charset="0"/>
              </a:rPr>
              <a:t>5,8</a:t>
            </a:r>
          </a:p>
        </p:txBody>
      </p:sp>
      <p:sp>
        <p:nvSpPr>
          <p:cNvPr id="97" name="TextBox 96"/>
          <p:cNvSpPr txBox="1"/>
          <p:nvPr/>
        </p:nvSpPr>
        <p:spPr>
          <a:xfrm>
            <a:off x="1236873" y="3659122"/>
            <a:ext cx="543739" cy="338554"/>
          </a:xfrm>
          <a:prstGeom prst="rect">
            <a:avLst/>
          </a:prstGeom>
          <a:noFill/>
        </p:spPr>
        <p:txBody>
          <a:bodyPr wrap="none" rtlCol="0">
            <a:spAutoFit/>
          </a:bodyPr>
          <a:lstStyle/>
          <a:p>
            <a:r>
              <a:rPr lang="ru-RU" sz="1600" b="1" dirty="0">
                <a:latin typeface="Times New Roman" pitchFamily="18" charset="0"/>
                <a:cs typeface="Times New Roman" pitchFamily="18" charset="0"/>
              </a:rPr>
              <a:t>77,2</a:t>
            </a:r>
          </a:p>
        </p:txBody>
      </p:sp>
      <p:sp>
        <p:nvSpPr>
          <p:cNvPr id="98" name="TextBox 97"/>
          <p:cNvSpPr txBox="1"/>
          <p:nvPr/>
        </p:nvSpPr>
        <p:spPr>
          <a:xfrm>
            <a:off x="1255925" y="4203802"/>
            <a:ext cx="532390" cy="338554"/>
          </a:xfrm>
          <a:prstGeom prst="rect">
            <a:avLst/>
          </a:prstGeom>
          <a:noFill/>
        </p:spPr>
        <p:txBody>
          <a:bodyPr wrap="none" rtlCol="0">
            <a:spAutoFit/>
          </a:bodyPr>
          <a:lstStyle/>
          <a:p>
            <a:r>
              <a:rPr lang="ru-RU" sz="1600" b="1" dirty="0">
                <a:latin typeface="Times New Roman" pitchFamily="18" charset="0"/>
                <a:cs typeface="Times New Roman" pitchFamily="18" charset="0"/>
              </a:rPr>
              <a:t>11,8</a:t>
            </a:r>
          </a:p>
        </p:txBody>
      </p:sp>
      <p:sp>
        <p:nvSpPr>
          <p:cNvPr id="99" name="TextBox 98"/>
          <p:cNvSpPr txBox="1"/>
          <p:nvPr/>
        </p:nvSpPr>
        <p:spPr>
          <a:xfrm>
            <a:off x="1227101" y="4729633"/>
            <a:ext cx="646331" cy="338554"/>
          </a:xfrm>
          <a:prstGeom prst="rect">
            <a:avLst/>
          </a:prstGeom>
          <a:noFill/>
        </p:spPr>
        <p:txBody>
          <a:bodyPr wrap="none" rtlCol="0">
            <a:spAutoFit/>
          </a:bodyPr>
          <a:lstStyle/>
          <a:p>
            <a:r>
              <a:rPr lang="ru-RU" sz="1600" b="1" dirty="0">
                <a:latin typeface="Times New Roman" pitchFamily="18" charset="0"/>
                <a:cs typeface="Times New Roman" pitchFamily="18" charset="0"/>
              </a:rPr>
              <a:t>278,8</a:t>
            </a:r>
          </a:p>
        </p:txBody>
      </p:sp>
      <p:sp>
        <p:nvSpPr>
          <p:cNvPr id="100" name="Oval 13"/>
          <p:cNvSpPr>
            <a:spLocks noChangeArrowheads="1"/>
          </p:cNvSpPr>
          <p:nvPr/>
        </p:nvSpPr>
        <p:spPr bwMode="auto">
          <a:xfrm>
            <a:off x="8353425" y="6508170"/>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57</a:t>
            </a:r>
          </a:p>
        </p:txBody>
      </p:sp>
      <p:grpSp>
        <p:nvGrpSpPr>
          <p:cNvPr id="101" name="Группа 100"/>
          <p:cNvGrpSpPr/>
          <p:nvPr/>
        </p:nvGrpSpPr>
        <p:grpSpPr>
          <a:xfrm>
            <a:off x="174420" y="5209391"/>
            <a:ext cx="8922415" cy="421008"/>
            <a:chOff x="168638" y="4056046"/>
            <a:chExt cx="8922415" cy="421008"/>
          </a:xfrm>
        </p:grpSpPr>
        <p:grpSp>
          <p:nvGrpSpPr>
            <p:cNvPr id="102" name="Группа 101"/>
            <p:cNvGrpSpPr/>
            <p:nvPr/>
          </p:nvGrpSpPr>
          <p:grpSpPr>
            <a:xfrm>
              <a:off x="168638" y="4056046"/>
              <a:ext cx="8922415" cy="421008"/>
              <a:chOff x="140063" y="3141646"/>
              <a:chExt cx="8922415" cy="421008"/>
            </a:xfrm>
          </p:grpSpPr>
          <p:pic>
            <p:nvPicPr>
              <p:cNvPr id="104" name="Picture 43" descr="light_shadow"/>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94000" contrast="-78000"/>
                        </a14:imgEffect>
                      </a14:imgLayer>
                    </a14:imgProps>
                  </a:ext>
                </a:extLst>
              </a:blip>
              <a:srcRect/>
              <a:stretch>
                <a:fillRect/>
              </a:stretch>
            </p:blipFill>
            <p:spPr bwMode="gray">
              <a:xfrm rot="21350478">
                <a:off x="140063" y="3447547"/>
                <a:ext cx="2844977" cy="115107"/>
              </a:xfrm>
              <a:prstGeom prst="rect">
                <a:avLst/>
              </a:prstGeom>
              <a:noFill/>
              <a:ln w="9525">
                <a:noFill/>
                <a:miter lim="800000"/>
                <a:headEnd/>
                <a:tailEnd/>
              </a:ln>
            </p:spPr>
          </p:pic>
          <p:sp>
            <p:nvSpPr>
              <p:cNvPr id="105" name="矩形 8"/>
              <p:cNvSpPr/>
              <p:nvPr/>
            </p:nvSpPr>
            <p:spPr>
              <a:xfrm>
                <a:off x="176216" y="3141654"/>
                <a:ext cx="8886262" cy="370826"/>
              </a:xfrm>
              <a:prstGeom prst="rect">
                <a:avLst/>
              </a:prstGeom>
              <a:solidFill>
                <a:sysClr val="window" lastClr="FFFFFF"/>
              </a:soli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6" name="单圆角矩形 3"/>
              <p:cNvSpPr/>
              <p:nvPr/>
            </p:nvSpPr>
            <p:spPr>
              <a:xfrm flipH="1" flipV="1">
                <a:off x="1719659" y="3141646"/>
                <a:ext cx="7342816" cy="370833"/>
              </a:xfrm>
              <a:custGeom>
                <a:avLst/>
                <a:gdLst>
                  <a:gd name="connsiteX0" fmla="*/ 0 w 3793525"/>
                  <a:gd name="connsiteY0" fmla="*/ 0 h 1186249"/>
                  <a:gd name="connsiteX1" fmla="*/ 3408243 w 3793525"/>
                  <a:gd name="connsiteY1" fmla="*/ 0 h 1186249"/>
                  <a:gd name="connsiteX2" fmla="*/ 3793525 w 3793525"/>
                  <a:gd name="connsiteY2" fmla="*/ 385282 h 1186249"/>
                  <a:gd name="connsiteX3" fmla="*/ 3793525 w 3793525"/>
                  <a:gd name="connsiteY3" fmla="*/ 1186249 h 1186249"/>
                  <a:gd name="connsiteX4" fmla="*/ 0 w 3793525"/>
                  <a:gd name="connsiteY4" fmla="*/ 1186249 h 1186249"/>
                  <a:gd name="connsiteX5" fmla="*/ 0 w 3793525"/>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857693"/>
                  <a:gd name="connsiteY0" fmla="*/ 0 h 1186249"/>
                  <a:gd name="connsiteX1" fmla="*/ 3408243 w 3857693"/>
                  <a:gd name="connsiteY1" fmla="*/ 0 h 1186249"/>
                  <a:gd name="connsiteX2" fmla="*/ 3793525 w 3857693"/>
                  <a:gd name="connsiteY2" fmla="*/ 385282 h 1186249"/>
                  <a:gd name="connsiteX3" fmla="*/ 3857693 w 3857693"/>
                  <a:gd name="connsiteY3" fmla="*/ 1186249 h 1186249"/>
                  <a:gd name="connsiteX4" fmla="*/ 0 w 3857693"/>
                  <a:gd name="connsiteY4" fmla="*/ 1186249 h 1186249"/>
                  <a:gd name="connsiteX5" fmla="*/ 0 w 3857693"/>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 name="connsiteX0" fmla="*/ 0 w 3937904"/>
                  <a:gd name="connsiteY0" fmla="*/ 0 h 1186249"/>
                  <a:gd name="connsiteX1" fmla="*/ 3408243 w 3937904"/>
                  <a:gd name="connsiteY1" fmla="*/ 0 h 1186249"/>
                  <a:gd name="connsiteX2" fmla="*/ 3793525 w 3937904"/>
                  <a:gd name="connsiteY2" fmla="*/ 385282 h 1186249"/>
                  <a:gd name="connsiteX3" fmla="*/ 3937904 w 3937904"/>
                  <a:gd name="connsiteY3" fmla="*/ 1186249 h 1186249"/>
                  <a:gd name="connsiteX4" fmla="*/ 0 w 3937904"/>
                  <a:gd name="connsiteY4" fmla="*/ 1186249 h 1186249"/>
                  <a:gd name="connsiteX5" fmla="*/ 0 w 3937904"/>
                  <a:gd name="connsiteY5" fmla="*/ 0 h 1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7904" h="1186249">
                    <a:moveTo>
                      <a:pt x="0" y="0"/>
                    </a:moveTo>
                    <a:lnTo>
                      <a:pt x="3408243" y="0"/>
                    </a:lnTo>
                    <a:cubicBezTo>
                      <a:pt x="3621028" y="0"/>
                      <a:pt x="3793525" y="172497"/>
                      <a:pt x="3793525" y="385282"/>
                    </a:cubicBezTo>
                    <a:cubicBezTo>
                      <a:pt x="3814914" y="652271"/>
                      <a:pt x="3804221" y="1031555"/>
                      <a:pt x="3937904" y="1186249"/>
                    </a:cubicBezTo>
                    <a:lnTo>
                      <a:pt x="0" y="1186249"/>
                    </a:lnTo>
                    <a:lnTo>
                      <a:pt x="0" y="0"/>
                    </a:lnTo>
                    <a:close/>
                  </a:path>
                </a:pathLst>
              </a:custGeom>
              <a:gradFill>
                <a:gsLst>
                  <a:gs pos="0">
                    <a:srgbClr val="FFFF21"/>
                  </a:gs>
                  <a:gs pos="99099">
                    <a:srgbClr val="FFFF15"/>
                  </a:gs>
                  <a:gs pos="35000">
                    <a:srgbClr val="FFFFCC"/>
                  </a:gs>
                  <a:gs pos="73000">
                    <a:srgbClr val="FFFFCC"/>
                  </a:gs>
                </a:gsLst>
                <a:lin ang="5400000" scaled="0"/>
              </a:gradFill>
              <a:ln w="12700" cap="flat" cmpd="sng" algn="ctr">
                <a:noFill/>
                <a:prstDash val="solid"/>
                <a:miter lim="800000"/>
              </a:ln>
              <a:effectLst/>
              <a:scene3d>
                <a:camera prst="orthographicFront"/>
                <a:lightRig rig="threePt" dir="t"/>
              </a:scene3d>
              <a:sp3d>
                <a:extrusionClr>
                  <a:srgbClr val="55D2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03" name="TextBox 4"/>
            <p:cNvSpPr txBox="1">
              <a:spLocks noChangeArrowheads="1"/>
            </p:cNvSpPr>
            <p:nvPr/>
          </p:nvSpPr>
          <p:spPr bwMode="auto">
            <a:xfrm>
              <a:off x="2960445" y="4077341"/>
              <a:ext cx="546984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b="1" dirty="0">
                  <a:solidFill>
                    <a:prstClr val="black"/>
                  </a:solidFill>
                  <a:latin typeface="Times New Roman" pitchFamily="18" charset="0"/>
                  <a:cs typeface="Times New Roman" pitchFamily="18" charset="0"/>
                </a:rPr>
                <a:t>Всего расходов  по программе</a:t>
              </a:r>
            </a:p>
          </p:txBody>
        </p:sp>
      </p:grpSp>
      <p:sp>
        <p:nvSpPr>
          <p:cNvPr id="107" name="TextBox 106"/>
          <p:cNvSpPr txBox="1"/>
          <p:nvPr/>
        </p:nvSpPr>
        <p:spPr>
          <a:xfrm>
            <a:off x="190482" y="5221742"/>
            <a:ext cx="646331" cy="338554"/>
          </a:xfrm>
          <a:prstGeom prst="rect">
            <a:avLst/>
          </a:prstGeom>
          <a:noFill/>
        </p:spPr>
        <p:txBody>
          <a:bodyPr wrap="none" rtlCol="0">
            <a:spAutoFit/>
          </a:bodyPr>
          <a:lstStyle/>
          <a:p>
            <a:r>
              <a:rPr lang="ru-RU" sz="1600" b="1" dirty="0">
                <a:latin typeface="Times New Roman" pitchFamily="18" charset="0"/>
                <a:cs typeface="Times New Roman" pitchFamily="18" charset="0"/>
              </a:rPr>
              <a:t>136,1</a:t>
            </a:r>
          </a:p>
        </p:txBody>
      </p:sp>
      <p:sp>
        <p:nvSpPr>
          <p:cNvPr id="108" name="TextBox 107"/>
          <p:cNvSpPr txBox="1"/>
          <p:nvPr/>
        </p:nvSpPr>
        <p:spPr>
          <a:xfrm>
            <a:off x="1264415" y="5232375"/>
            <a:ext cx="646331" cy="338554"/>
          </a:xfrm>
          <a:prstGeom prst="rect">
            <a:avLst/>
          </a:prstGeom>
          <a:noFill/>
        </p:spPr>
        <p:txBody>
          <a:bodyPr wrap="none" rtlCol="0">
            <a:spAutoFit/>
          </a:bodyPr>
          <a:lstStyle/>
          <a:p>
            <a:r>
              <a:rPr lang="ru-RU" sz="1600" b="1" dirty="0">
                <a:latin typeface="Times New Roman" pitchFamily="18" charset="0"/>
                <a:cs typeface="Times New Roman" pitchFamily="18" charset="0"/>
              </a:rPr>
              <a:t>379,5</a:t>
            </a:r>
          </a:p>
        </p:txBody>
      </p:sp>
      <p:sp>
        <p:nvSpPr>
          <p:cNvPr id="109" name="TextBox 4"/>
          <p:cNvSpPr txBox="1">
            <a:spLocks noChangeArrowheads="1"/>
          </p:cNvSpPr>
          <p:nvPr/>
        </p:nvSpPr>
        <p:spPr bwMode="auto">
          <a:xfrm>
            <a:off x="1728843" y="4646923"/>
            <a:ext cx="7643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Monotype Corsiva" pitchFamily="66" charset="0"/>
              </a:defRPr>
            </a:lvl1pPr>
            <a:lvl2pPr marL="742950" indent="-285750" eaLnBrk="0" hangingPunct="0">
              <a:defRPr sz="1400">
                <a:solidFill>
                  <a:schemeClr val="tx1"/>
                </a:solidFill>
                <a:latin typeface="Monotype Corsiva" pitchFamily="66" charset="0"/>
              </a:defRPr>
            </a:lvl2pPr>
            <a:lvl3pPr marL="1143000" indent="-228600" eaLnBrk="0" hangingPunct="0">
              <a:defRPr sz="1400">
                <a:solidFill>
                  <a:schemeClr val="tx1"/>
                </a:solidFill>
                <a:latin typeface="Monotype Corsiva" pitchFamily="66" charset="0"/>
              </a:defRPr>
            </a:lvl3pPr>
            <a:lvl4pPr marL="1600200" indent="-228600" eaLnBrk="0" hangingPunct="0">
              <a:defRPr sz="1400">
                <a:solidFill>
                  <a:schemeClr val="tx1"/>
                </a:solidFill>
                <a:latin typeface="Monotype Corsiva" pitchFamily="66" charset="0"/>
              </a:defRPr>
            </a:lvl4pPr>
            <a:lvl5pPr marL="2057400" indent="-228600" eaLnBrk="0" hangingPunct="0">
              <a:defRPr sz="1400">
                <a:solidFill>
                  <a:schemeClr val="tx1"/>
                </a:solidFill>
                <a:latin typeface="Monotype Corsiva" pitchFamily="66" charset="0"/>
              </a:defRPr>
            </a:lvl5pPr>
            <a:lvl6pPr marL="2514600" indent="-228600" eaLnBrk="0" fontAlgn="base" hangingPunct="0">
              <a:spcBef>
                <a:spcPct val="0"/>
              </a:spcBef>
              <a:spcAft>
                <a:spcPct val="0"/>
              </a:spcAft>
              <a:defRPr sz="1400">
                <a:solidFill>
                  <a:schemeClr val="tx1"/>
                </a:solidFill>
                <a:latin typeface="Monotype Corsiva" pitchFamily="66" charset="0"/>
              </a:defRPr>
            </a:lvl6pPr>
            <a:lvl7pPr marL="2971800" indent="-228600" eaLnBrk="0" fontAlgn="base" hangingPunct="0">
              <a:spcBef>
                <a:spcPct val="0"/>
              </a:spcBef>
              <a:spcAft>
                <a:spcPct val="0"/>
              </a:spcAft>
              <a:defRPr sz="1400">
                <a:solidFill>
                  <a:schemeClr val="tx1"/>
                </a:solidFill>
                <a:latin typeface="Monotype Corsiva" pitchFamily="66" charset="0"/>
              </a:defRPr>
            </a:lvl7pPr>
            <a:lvl8pPr marL="3429000" indent="-228600" eaLnBrk="0" fontAlgn="base" hangingPunct="0">
              <a:spcBef>
                <a:spcPct val="0"/>
              </a:spcBef>
              <a:spcAft>
                <a:spcPct val="0"/>
              </a:spcAft>
              <a:defRPr sz="1400">
                <a:solidFill>
                  <a:schemeClr val="tx1"/>
                </a:solidFill>
                <a:latin typeface="Monotype Corsiva" pitchFamily="66" charset="0"/>
              </a:defRPr>
            </a:lvl8pPr>
            <a:lvl9pPr marL="3886200" indent="-228600" eaLnBrk="0" fontAlgn="base" hangingPunct="0">
              <a:spcBef>
                <a:spcPct val="0"/>
              </a:spcBef>
              <a:spcAft>
                <a:spcPct val="0"/>
              </a:spcAft>
              <a:defRPr sz="1400">
                <a:solidFill>
                  <a:schemeClr val="tx1"/>
                </a:solidFill>
                <a:latin typeface="Monotype Corsiva" pitchFamily="66" charset="0"/>
              </a:defRPr>
            </a:lvl9pPr>
          </a:lstStyle>
          <a:p>
            <a:pPr algn="ctr" eaLnBrk="1" hangingPunct="1"/>
            <a:r>
              <a:rPr lang="ru-RU" sz="1200" b="1" dirty="0">
                <a:solidFill>
                  <a:prstClr val="black"/>
                </a:solidFill>
                <a:latin typeface="Times New Roman" pitchFamily="18" charset="0"/>
                <a:cs typeface="Times New Roman" pitchFamily="18" charset="0"/>
              </a:rPr>
              <a:t>Модернизация коммунальной инфраструктуры городского округа город Первомайск Нижегородской области</a:t>
            </a:r>
          </a:p>
        </p:txBody>
      </p:sp>
    </p:spTree>
    <p:extLst>
      <p:ext uri="{BB962C8B-B14F-4D97-AF65-F5344CB8AC3E}">
        <p14:creationId xmlns:p14="http://schemas.microsoft.com/office/powerpoint/2010/main" val="14657691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8044"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9" name="Таблица 8"/>
          <p:cNvGraphicFramePr>
            <a:graphicFrameLocks noGrp="1"/>
          </p:cNvGraphicFramePr>
          <p:nvPr>
            <p:extLst>
              <p:ext uri="{D42A27DB-BD31-4B8C-83A1-F6EECF244321}">
                <p14:modId xmlns:p14="http://schemas.microsoft.com/office/powerpoint/2010/main" val="3545839366"/>
              </p:ext>
            </p:extLst>
          </p:nvPr>
        </p:nvGraphicFramePr>
        <p:xfrm>
          <a:off x="104775" y="1895475"/>
          <a:ext cx="8953500" cy="4644523"/>
        </p:xfrm>
        <a:graphic>
          <a:graphicData uri="http://schemas.openxmlformats.org/drawingml/2006/table">
            <a:tbl>
              <a:tblPr firstRow="1" bandRow="1"/>
              <a:tblGrid>
                <a:gridCol w="3952875">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1076325">
                  <a:extLst>
                    <a:ext uri="{9D8B030D-6E8A-4147-A177-3AD203B41FA5}">
                      <a16:colId xmlns:a16="http://schemas.microsoft.com/office/drawing/2014/main" val="20002"/>
                    </a:ext>
                  </a:extLst>
                </a:gridCol>
                <a:gridCol w="933450">
                  <a:extLst>
                    <a:ext uri="{9D8B030D-6E8A-4147-A177-3AD203B41FA5}">
                      <a16:colId xmlns:a16="http://schemas.microsoft.com/office/drawing/2014/main" val="20003"/>
                    </a:ext>
                  </a:extLst>
                </a:gridCol>
                <a:gridCol w="1123950">
                  <a:extLst>
                    <a:ext uri="{9D8B030D-6E8A-4147-A177-3AD203B41FA5}">
                      <a16:colId xmlns:a16="http://schemas.microsoft.com/office/drawing/2014/main" val="20004"/>
                    </a:ext>
                  </a:extLst>
                </a:gridCol>
                <a:gridCol w="942975">
                  <a:extLst>
                    <a:ext uri="{9D8B030D-6E8A-4147-A177-3AD203B41FA5}">
                      <a16:colId xmlns:a16="http://schemas.microsoft.com/office/drawing/2014/main" val="20005"/>
                    </a:ext>
                  </a:extLst>
                </a:gridCol>
              </a:tblGrid>
              <a:tr h="464953">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Наименование индикатора муниципальной программы</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Ед.изм.</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2023 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2024</a:t>
                      </a:r>
                      <a:r>
                        <a:rPr lang="ru-RU" sz="1200" baseline="0" dirty="0">
                          <a:latin typeface="Times New Roman" pitchFamily="18" charset="0"/>
                          <a:cs typeface="Times New Roman" pitchFamily="18" charset="0"/>
                        </a:rPr>
                        <a:t> </a:t>
                      </a:r>
                      <a:r>
                        <a:rPr lang="ru-RU" sz="1200" dirty="0">
                          <a:latin typeface="Times New Roman" pitchFamily="18" charset="0"/>
                          <a:cs typeface="Times New Roman" pitchFamily="18" charset="0"/>
                        </a:rPr>
                        <a:t>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2025 год</a:t>
                      </a:r>
                    </a:p>
                    <a:p>
                      <a:pPr algn="ctr"/>
                      <a:r>
                        <a:rPr lang="ru-RU" sz="1200" dirty="0">
                          <a:latin typeface="Times New Roman" pitchFamily="18" charset="0"/>
                          <a:cs typeface="Times New Roman" pitchFamily="18" charset="0"/>
                        </a:rPr>
                        <a:t>план</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2025</a:t>
                      </a:r>
                      <a:r>
                        <a:rPr lang="ru-RU" sz="1200" baseline="0" dirty="0">
                          <a:latin typeface="Times New Roman" pitchFamily="18" charset="0"/>
                          <a:cs typeface="Times New Roman" pitchFamily="18" charset="0"/>
                        </a:rPr>
                        <a:t> год</a:t>
                      </a:r>
                    </a:p>
                    <a:p>
                      <a:pPr algn="ctr"/>
                      <a:r>
                        <a:rPr lang="ru-RU" sz="1200" baseline="0" dirty="0">
                          <a:latin typeface="Times New Roman" pitchFamily="18" charset="0"/>
                          <a:cs typeface="Times New Roman" pitchFamily="18" charset="0"/>
                        </a:rPr>
                        <a:t>факт</a:t>
                      </a:r>
                      <a:endParaRPr lang="ru-RU" sz="12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28000">
                          <a:srgbClr val="D5D5FF"/>
                        </a:gs>
                        <a:gs pos="100000">
                          <a:srgbClr val="B9B9FF"/>
                        </a:gs>
                      </a:gsLst>
                      <a:lin ang="5400000" scaled="0"/>
                    </a:gradFill>
                  </a:tcPr>
                </a:tc>
                <a:extLst>
                  <a:ext uri="{0D108BD9-81ED-4DB2-BD59-A6C34878D82A}">
                    <a16:rowId xmlns:a16="http://schemas.microsoft.com/office/drawing/2014/main" val="10000"/>
                  </a:ext>
                </a:extLst>
              </a:tr>
              <a:tr h="390899">
                <a:tc>
                  <a:txBody>
                    <a:bodyPr/>
                    <a:lstStyle/>
                    <a:p>
                      <a:r>
                        <a:rPr lang="ru-RU" sz="1100" dirty="0">
                          <a:latin typeface="Times New Roman" pitchFamily="18" charset="0"/>
                          <a:cs typeface="Times New Roman" pitchFamily="18" charset="0"/>
                        </a:rPr>
                        <a:t>Увеличение стоимости помывок ежегодно не более чем на средний индекс изменения потребительских цен</a:t>
                      </a: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111,0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106,6</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104,5</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104,5</a:t>
                      </a: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561975">
                <a:tc>
                  <a:txBody>
                    <a:bodyPr/>
                    <a:lstStyle/>
                    <a:p>
                      <a:r>
                        <a:rPr lang="ru-RU" sz="1100" dirty="0">
                          <a:latin typeface="Times New Roman" pitchFamily="18" charset="0"/>
                          <a:cs typeface="Times New Roman" pitchFamily="18" charset="0"/>
                        </a:rPr>
                        <a:t>Сокращение среднего времени реагирования на аварийные ситуации и происшествия служб жилищно-коммунального хозяйства</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Ед.</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27</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5 650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5 650</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val="10002"/>
                  </a:ext>
                </a:extLst>
              </a:tr>
              <a:tr h="390544">
                <a:tc>
                  <a:txBody>
                    <a:bodyPr/>
                    <a:lstStyle/>
                    <a:p>
                      <a:r>
                        <a:rPr lang="ru-RU" sz="1100" dirty="0">
                          <a:latin typeface="Times New Roman" pitchFamily="18" charset="0"/>
                          <a:cs typeface="Times New Roman" pitchFamily="18" charset="0"/>
                        </a:rPr>
                        <a:t>Возмещение затрат, связанных с содержанием мест захоронения</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algn="ctr"/>
                      <a:endParaRPr lang="ru-RU" sz="1100" dirty="0">
                        <a:latin typeface="Times New Roman" pitchFamily="18" charset="0"/>
                        <a:cs typeface="Times New Roman" pitchFamily="18"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379095">
                <a:tc>
                  <a:txBody>
                    <a:bodyPr/>
                    <a:lstStyle/>
                    <a:p>
                      <a:r>
                        <a:rPr lang="ru-RU" sz="1100" dirty="0">
                          <a:latin typeface="Times New Roman" pitchFamily="18" charset="0"/>
                          <a:cs typeface="Times New Roman" pitchFamily="18" charset="0"/>
                        </a:rPr>
                        <a:t>Увеличение благоустроенной территории муниципальных кладбищ</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algn="ctr"/>
                      <a:endParaRPr lang="ru-RU" sz="1100" dirty="0">
                        <a:latin typeface="Times New Roman" pitchFamily="18" charset="0"/>
                        <a:cs typeface="Times New Roman" pitchFamily="18"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val="10004"/>
                  </a:ext>
                </a:extLst>
              </a:tr>
              <a:tr h="933450">
                <a:tc>
                  <a:txBody>
                    <a:bodyPr/>
                    <a:lstStyle/>
                    <a:p>
                      <a:r>
                        <a:rPr lang="ru-RU" sz="1100" dirty="0">
                          <a:latin typeface="Times New Roman" pitchFamily="18" charset="0"/>
                          <a:cs typeface="Times New Roman" pitchFamily="18" charset="0"/>
                        </a:rPr>
                        <a:t>Достижение планируемых показателей выполнения государственной региональной адресной программы по проведению капитального ремонта общего имущества в многоквартирных домах, расположенных на территории Нижегородской области</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endParaRPr lang="ru-RU" sz="1100" dirty="0">
                        <a:latin typeface="Times New Roman" pitchFamily="18" charset="0"/>
                        <a:cs typeface="Times New Roman" pitchFamily="18" charset="0"/>
                      </a:endParaRPr>
                    </a:p>
                    <a:p>
                      <a:pPr algn="ctr"/>
                      <a:endParaRPr lang="ru-RU" sz="1100" dirty="0">
                        <a:latin typeface="Times New Roman" pitchFamily="18" charset="0"/>
                        <a:cs typeface="Times New Roman" pitchFamily="18" charset="0"/>
                      </a:endParaRPr>
                    </a:p>
                    <a:p>
                      <a:pPr algn="ctr"/>
                      <a:r>
                        <a:rPr lang="ru-RU" sz="1100" dirty="0">
                          <a:latin typeface="Times New Roman" pitchFamily="18" charset="0"/>
                          <a:cs typeface="Times New Roman" pitchFamily="18" charset="0"/>
                        </a:rPr>
                        <a:t>100,0</a:t>
                      </a:r>
                    </a:p>
                  </a:txBody>
                  <a:tcPr>
                    <a:lnL w="12700" cmpd="sng">
                      <a:solidFill>
                        <a:sysClr val="window" lastClr="FFFFFF"/>
                      </a:solidFill>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r h="2535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latin typeface="Times New Roman" pitchFamily="18" charset="0"/>
                          <a:cs typeface="Times New Roman" pitchFamily="18" charset="0"/>
                        </a:rPr>
                        <a:t>Содержание</a:t>
                      </a:r>
                      <a:r>
                        <a:rPr lang="ru-RU" sz="1100" baseline="0" dirty="0">
                          <a:latin typeface="Times New Roman" pitchFamily="18" charset="0"/>
                          <a:cs typeface="Times New Roman" pitchFamily="18" charset="0"/>
                        </a:rPr>
                        <a:t> </a:t>
                      </a:r>
                      <a:r>
                        <a:rPr lang="ru-RU" sz="1100" dirty="0">
                          <a:latin typeface="Times New Roman" pitchFamily="18" charset="0"/>
                          <a:cs typeface="Times New Roman" pitchFamily="18" charset="0"/>
                        </a:rPr>
                        <a:t> уличного</a:t>
                      </a:r>
                      <a:r>
                        <a:rPr lang="ru-RU" sz="1100" baseline="0" dirty="0">
                          <a:latin typeface="Times New Roman" pitchFamily="18" charset="0"/>
                          <a:cs typeface="Times New Roman" pitchFamily="18" charset="0"/>
                        </a:rPr>
                        <a:t> освещения</a:t>
                      </a:r>
                      <a:endParaRPr lang="ru-RU" sz="1100" dirty="0">
                        <a:latin typeface="Times New Roman" pitchFamily="18" charset="0"/>
                        <a:cs typeface="Times New Roman" pitchFamily="18" charset="0"/>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val="10006"/>
                  </a:ext>
                </a:extLst>
              </a:tr>
              <a:tr h="253596">
                <a:tc>
                  <a:txBody>
                    <a:bodyPr/>
                    <a:lstStyle/>
                    <a:p>
                      <a:r>
                        <a:rPr lang="ru-RU" sz="1100" dirty="0">
                          <a:latin typeface="Times New Roman" pitchFamily="18" charset="0"/>
                          <a:cs typeface="Times New Roman" pitchFamily="18" charset="0"/>
                        </a:rPr>
                        <a:t>Осуществление мероприятий по санитарному состоянию и благоустройству территории городского округа</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algn="ctr"/>
                      <a:endParaRPr lang="ru-RU" sz="1100" dirty="0">
                        <a:latin typeface="Times New Roman" pitchFamily="18" charset="0"/>
                        <a:cs typeface="Times New Roman" pitchFamily="18"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7"/>
                  </a:ext>
                </a:extLst>
              </a:tr>
              <a:tr h="235752">
                <a:tc>
                  <a:txBody>
                    <a:bodyPr/>
                    <a:lstStyle/>
                    <a:p>
                      <a:r>
                        <a:rPr lang="ru-RU" sz="1100" dirty="0">
                          <a:latin typeface="Times New Roman" pitchFamily="18" charset="0"/>
                          <a:cs typeface="Times New Roman" pitchFamily="18" charset="0"/>
                        </a:rPr>
                        <a:t>Доля модернизированных детских игровых площадок</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val="10008"/>
                  </a:ext>
                </a:extLst>
              </a:tr>
              <a:tr h="253596">
                <a:tc>
                  <a:txBody>
                    <a:bodyPr/>
                    <a:lstStyle/>
                    <a:p>
                      <a:r>
                        <a:rPr lang="ru-RU" sz="1100" dirty="0">
                          <a:latin typeface="Times New Roman" pitchFamily="18" charset="0"/>
                          <a:cs typeface="Times New Roman" pitchFamily="18" charset="0"/>
                        </a:rPr>
                        <a:t>Доля отремонтированных</a:t>
                      </a:r>
                      <a:r>
                        <a:rPr lang="ru-RU" sz="1100" baseline="0" dirty="0">
                          <a:latin typeface="Times New Roman" pitchFamily="18" charset="0"/>
                          <a:cs typeface="Times New Roman" pitchFamily="18" charset="0"/>
                        </a:rPr>
                        <a:t> общественных территорий общего пользования на территории городского округа</a:t>
                      </a:r>
                      <a:endParaRPr lang="ru-RU" sz="1100" dirty="0">
                        <a:latin typeface="Times New Roman" pitchFamily="18" charset="0"/>
                        <a:cs typeface="Times New Roman" pitchFamily="18" charset="0"/>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1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t>
                      </a:r>
                    </a:p>
                    <a:p>
                      <a:pPr algn="ctr"/>
                      <a:endParaRPr lang="ru-RU" sz="1100" dirty="0">
                        <a:latin typeface="Times New Roman" pitchFamily="18" charset="0"/>
                        <a:cs typeface="Times New Roman" pitchFamily="18"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100,0</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9"/>
                  </a:ext>
                </a:extLst>
              </a:tr>
            </a:tbl>
          </a:graphicData>
        </a:graphic>
      </p:graphicFrame>
      <p:sp>
        <p:nvSpPr>
          <p:cNvPr id="10" name="Прямоугольник 9"/>
          <p:cNvSpPr/>
          <p:nvPr/>
        </p:nvSpPr>
        <p:spPr>
          <a:xfrm>
            <a:off x="47178" y="-38100"/>
            <a:ext cx="9037674" cy="969496"/>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9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«Обеспечение населения городского округа город Первомайск Нижегородской области качественными услугами в сфере жилищно-коммунального хозяйства»</a:t>
            </a:r>
          </a:p>
        </p:txBody>
      </p:sp>
      <p:sp>
        <p:nvSpPr>
          <p:cNvPr id="14" name="Скругленный прямоугольник 13"/>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5" name="Двойная стрелка вверх/вниз 14"/>
          <p:cNvSpPr/>
          <p:nvPr/>
        </p:nvSpPr>
        <p:spPr>
          <a:xfrm>
            <a:off x="4436219" y="1311345"/>
            <a:ext cx="450106" cy="498405"/>
          </a:xfrm>
          <a:prstGeom prst="upDownArrow">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algn="ctr" defTabSz="914400" fontAlgn="base">
              <a:spcBef>
                <a:spcPct val="0"/>
              </a:spcBef>
              <a:spcAft>
                <a:spcPct val="0"/>
              </a:spcAft>
            </a:pPr>
            <a:endParaRPr lang="ru-RU" sz="1700" b="1" dirty="0">
              <a:solidFill>
                <a:prstClr val="black"/>
              </a:solidFill>
              <a:latin typeface="Times New Roman" pitchFamily="18" charset="0"/>
              <a:cs typeface="Times New Roman" pitchFamily="18" charset="0"/>
            </a:endParaRPr>
          </a:p>
        </p:txBody>
      </p:sp>
      <p:sp>
        <p:nvSpPr>
          <p:cNvPr id="11"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58</a:t>
            </a:r>
          </a:p>
        </p:txBody>
      </p:sp>
    </p:spTree>
    <p:extLst>
      <p:ext uri="{BB962C8B-B14F-4D97-AF65-F5344CB8AC3E}">
        <p14:creationId xmlns:p14="http://schemas.microsoft.com/office/powerpoint/2010/main" val="25990177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8" name="Таблица 7"/>
          <p:cNvGraphicFramePr>
            <a:graphicFrameLocks noGrp="1"/>
          </p:cNvGraphicFramePr>
          <p:nvPr>
            <p:extLst>
              <p:ext uri="{D42A27DB-BD31-4B8C-83A1-F6EECF244321}">
                <p14:modId xmlns:p14="http://schemas.microsoft.com/office/powerpoint/2010/main" val="1462955681"/>
              </p:ext>
            </p:extLst>
          </p:nvPr>
        </p:nvGraphicFramePr>
        <p:xfrm>
          <a:off x="85725" y="2228086"/>
          <a:ext cx="8953500" cy="1543050"/>
        </p:xfrm>
        <a:graphic>
          <a:graphicData uri="http://schemas.openxmlformats.org/drawingml/2006/table">
            <a:tbl>
              <a:tblPr firstRow="1" bandRow="1"/>
              <a:tblGrid>
                <a:gridCol w="3952875">
                  <a:extLst>
                    <a:ext uri="{9D8B030D-6E8A-4147-A177-3AD203B41FA5}">
                      <a16:colId xmlns:a16="http://schemas.microsoft.com/office/drawing/2014/main" val="20000"/>
                    </a:ext>
                  </a:extLst>
                </a:gridCol>
                <a:gridCol w="923925">
                  <a:extLst>
                    <a:ext uri="{9D8B030D-6E8A-4147-A177-3AD203B41FA5}">
                      <a16:colId xmlns:a16="http://schemas.microsoft.com/office/drawing/2014/main" val="20001"/>
                    </a:ext>
                  </a:extLst>
                </a:gridCol>
                <a:gridCol w="1076325">
                  <a:extLst>
                    <a:ext uri="{9D8B030D-6E8A-4147-A177-3AD203B41FA5}">
                      <a16:colId xmlns:a16="http://schemas.microsoft.com/office/drawing/2014/main" val="20002"/>
                    </a:ext>
                  </a:extLst>
                </a:gridCol>
                <a:gridCol w="933450">
                  <a:extLst>
                    <a:ext uri="{9D8B030D-6E8A-4147-A177-3AD203B41FA5}">
                      <a16:colId xmlns:a16="http://schemas.microsoft.com/office/drawing/2014/main" val="20003"/>
                    </a:ext>
                  </a:extLst>
                </a:gridCol>
                <a:gridCol w="1123950">
                  <a:extLst>
                    <a:ext uri="{9D8B030D-6E8A-4147-A177-3AD203B41FA5}">
                      <a16:colId xmlns:a16="http://schemas.microsoft.com/office/drawing/2014/main" val="20004"/>
                    </a:ext>
                  </a:extLst>
                </a:gridCol>
                <a:gridCol w="942975">
                  <a:extLst>
                    <a:ext uri="{9D8B030D-6E8A-4147-A177-3AD203B41FA5}">
                      <a16:colId xmlns:a16="http://schemas.microsoft.com/office/drawing/2014/main" val="20005"/>
                    </a:ext>
                  </a:extLst>
                </a:gridCol>
              </a:tblGrid>
              <a:tr h="531254">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Наименование индикатора муниципальной программы</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Ед.изм.</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2023 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2024</a:t>
                      </a:r>
                      <a:r>
                        <a:rPr lang="ru-RU" sz="1200" baseline="0" dirty="0">
                          <a:latin typeface="Times New Roman" pitchFamily="18" charset="0"/>
                          <a:cs typeface="Times New Roman" pitchFamily="18" charset="0"/>
                        </a:rPr>
                        <a:t> </a:t>
                      </a:r>
                      <a:r>
                        <a:rPr lang="ru-RU" sz="1200" dirty="0">
                          <a:latin typeface="Times New Roman" pitchFamily="18" charset="0"/>
                          <a:cs typeface="Times New Roman" pitchFamily="18" charset="0"/>
                        </a:rPr>
                        <a:t>год</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2025 год</a:t>
                      </a:r>
                    </a:p>
                    <a:p>
                      <a:pPr algn="ctr"/>
                      <a:r>
                        <a:rPr lang="ru-RU" sz="1200" dirty="0">
                          <a:latin typeface="Times New Roman" pitchFamily="18" charset="0"/>
                          <a:cs typeface="Times New Roman" pitchFamily="18" charset="0"/>
                        </a:rPr>
                        <a:t>план</a:t>
                      </a: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28000">
                          <a:srgbClr val="D5D5FF"/>
                        </a:gs>
                        <a:gs pos="100000">
                          <a:srgbClr val="B9B9FF"/>
                        </a:gs>
                      </a:gsLst>
                      <a:lin ang="5400000" scaled="0"/>
                    </a:gra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latin typeface="Times New Roman" pitchFamily="18" charset="0"/>
                          <a:cs typeface="Times New Roman" pitchFamily="18" charset="0"/>
                        </a:rPr>
                        <a:t>2025</a:t>
                      </a:r>
                      <a:r>
                        <a:rPr lang="ru-RU" sz="1200" baseline="0" dirty="0">
                          <a:latin typeface="Times New Roman" pitchFamily="18" charset="0"/>
                          <a:cs typeface="Times New Roman" pitchFamily="18" charset="0"/>
                        </a:rPr>
                        <a:t> год</a:t>
                      </a:r>
                    </a:p>
                    <a:p>
                      <a:pPr algn="ctr"/>
                      <a:r>
                        <a:rPr lang="ru-RU" sz="1200" baseline="0" dirty="0">
                          <a:latin typeface="Times New Roman" pitchFamily="18" charset="0"/>
                          <a:cs typeface="Times New Roman" pitchFamily="18" charset="0"/>
                        </a:rPr>
                        <a:t>факт</a:t>
                      </a:r>
                      <a:endParaRPr lang="ru-RU" sz="1200" dirty="0">
                        <a:latin typeface="Times New Roman" pitchFamily="18" charset="0"/>
                        <a:cs typeface="Times New Roman" pitchFamily="18" charset="0"/>
                      </a:endParaRPr>
                    </a:p>
                  </a:txBody>
                  <a:tcPr marL="91439" marR="91439" marT="45727" marB="45727">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gradFill>
                      <a:gsLst>
                        <a:gs pos="28000">
                          <a:srgbClr val="D5D5FF"/>
                        </a:gs>
                        <a:gs pos="100000">
                          <a:srgbClr val="B9B9FF"/>
                        </a:gs>
                      </a:gsLst>
                      <a:lin ang="5400000" scaled="0"/>
                    </a:gradFill>
                  </a:tcPr>
                </a:tc>
                <a:extLst>
                  <a:ext uri="{0D108BD9-81ED-4DB2-BD59-A6C34878D82A}">
                    <a16:rowId xmlns:a16="http://schemas.microsoft.com/office/drawing/2014/main" val="10000"/>
                  </a:ext>
                </a:extLst>
              </a:tr>
              <a:tr h="449821">
                <a:tc>
                  <a:txBody>
                    <a:bodyPr/>
                    <a:lstStyle/>
                    <a:p>
                      <a:r>
                        <a:rPr lang="ru-RU" sz="1100" dirty="0">
                          <a:latin typeface="Times New Roman" pitchFamily="18" charset="0"/>
                          <a:cs typeface="Times New Roman" pitchFamily="18" charset="0"/>
                        </a:rPr>
                        <a:t>Уровень собираемости по плате за наем муниципального</a:t>
                      </a:r>
                      <a:r>
                        <a:rPr lang="ru-RU" sz="1100" baseline="0" dirty="0">
                          <a:latin typeface="Times New Roman" pitchFamily="18" charset="0"/>
                          <a:cs typeface="Times New Roman" pitchFamily="18" charset="0"/>
                        </a:rPr>
                        <a:t> жилищного фонда городского округа</a:t>
                      </a:r>
                      <a:endParaRPr lang="ru-RU" sz="1100" dirty="0">
                        <a:latin typeface="Times New Roman" pitchFamily="18" charset="0"/>
                        <a:cs typeface="Times New Roman" pitchFamily="18" charset="0"/>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p>
                      <a:pPr algn="ctr"/>
                      <a:r>
                        <a:rPr lang="ru-RU" sz="1100" dirty="0">
                          <a:latin typeface="Times New Roman" pitchFamily="18" charset="0"/>
                          <a:cs typeface="Times New Roman" pitchFamily="18" charset="0"/>
                        </a:rPr>
                        <a:t>%</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87,9</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99,6</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99,6</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99,6</a:t>
                      </a: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561975">
                <a:tc>
                  <a:txBody>
                    <a:bodyPr/>
                    <a:lstStyle/>
                    <a:p>
                      <a:r>
                        <a:rPr lang="ru-RU" sz="1100" dirty="0">
                          <a:latin typeface="Times New Roman" pitchFamily="18" charset="0"/>
                          <a:cs typeface="Times New Roman" pitchFamily="18" charset="0"/>
                        </a:rPr>
                        <a:t>Снижение объема отводимых в реку Волга загрязненных сточных вод</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p>
                      <a:pPr algn="ctr"/>
                      <a:r>
                        <a:rPr lang="ru-RU" sz="600" dirty="0">
                          <a:latin typeface="Times New Roman" pitchFamily="18" charset="0"/>
                          <a:cs typeface="Times New Roman" pitchFamily="18" charset="0"/>
                        </a:rPr>
                        <a:t> 3</a:t>
                      </a:r>
                    </a:p>
                    <a:p>
                      <a:pPr algn="just"/>
                      <a:r>
                        <a:rPr lang="ru-RU" sz="800" baseline="0" dirty="0">
                          <a:latin typeface="Times New Roman" pitchFamily="18" charset="0"/>
                          <a:cs typeface="Times New Roman" pitchFamily="18" charset="0"/>
                        </a:rPr>
                        <a:t>       </a:t>
                      </a:r>
                      <a:r>
                        <a:rPr lang="ru-RU" sz="1100" dirty="0">
                          <a:latin typeface="Times New Roman" pitchFamily="18" charset="0"/>
                          <a:cs typeface="Times New Roman" pitchFamily="18" charset="0"/>
                        </a:rPr>
                        <a:t>Км  в год</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0,004</a:t>
                      </a: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0,004</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0,004</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ctr"/>
                      <a:r>
                        <a:rPr lang="ru-RU" sz="1100" dirty="0">
                          <a:latin typeface="Times New Roman" pitchFamily="18" charset="0"/>
                          <a:cs typeface="Times New Roman" pitchFamily="18" charset="0"/>
                        </a:rPr>
                        <a:t>0,004</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E7E7FF"/>
                    </a:solidFill>
                  </a:tcPr>
                </a:tc>
                <a:extLst>
                  <a:ext uri="{0D108BD9-81ED-4DB2-BD59-A6C34878D82A}">
                    <a16:rowId xmlns:a16="http://schemas.microsoft.com/office/drawing/2014/main" val="10002"/>
                  </a:ext>
                </a:extLst>
              </a:tr>
            </a:tbl>
          </a:graphicData>
        </a:graphic>
      </p:graphicFrame>
      <p:sp>
        <p:nvSpPr>
          <p:cNvPr id="9" name="Прямоугольник 8"/>
          <p:cNvSpPr/>
          <p:nvPr/>
        </p:nvSpPr>
        <p:spPr>
          <a:xfrm>
            <a:off x="47178" y="-16834"/>
            <a:ext cx="9037674" cy="969496"/>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ru-RU" sz="19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МП «Обеспечение населения городского округа город Первомайск Нижегородской области качественными услугами в сфере жилищно-коммунального хозяйства»</a:t>
            </a:r>
          </a:p>
        </p:txBody>
      </p:sp>
      <p:sp>
        <p:nvSpPr>
          <p:cNvPr id="10" name="Скругленный прямоугольник 9"/>
          <p:cNvSpPr/>
          <p:nvPr/>
        </p:nvSpPr>
        <p:spPr>
          <a:xfrm>
            <a:off x="56187" y="1249493"/>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a:scene3d>
            <a:camera prst="orthographicFront"/>
            <a:lightRig rig="threePt" dir="t"/>
          </a:scene3d>
          <a:sp3d>
            <a:bevelT prst="convex"/>
          </a:sp3d>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Достигнутые результаты муниципальной программы</a:t>
            </a:r>
          </a:p>
        </p:txBody>
      </p:sp>
      <p:sp>
        <p:nvSpPr>
          <p:cNvPr id="11" name="Двойная стрелка вверх/вниз 10"/>
          <p:cNvSpPr/>
          <p:nvPr/>
        </p:nvSpPr>
        <p:spPr>
          <a:xfrm>
            <a:off x="4417169" y="1653481"/>
            <a:ext cx="450106" cy="498405"/>
          </a:xfrm>
          <a:prstGeom prst="upDownArrow">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algn="ctr" defTabSz="914400" fontAlgn="base">
              <a:spcBef>
                <a:spcPct val="0"/>
              </a:spcBef>
              <a:spcAft>
                <a:spcPct val="0"/>
              </a:spcAft>
            </a:pPr>
            <a:endParaRPr lang="ru-RU" sz="1700" b="1" dirty="0">
              <a:solidFill>
                <a:prstClr val="black"/>
              </a:solidFill>
              <a:latin typeface="Times New Roman" pitchFamily="18" charset="0"/>
              <a:cs typeface="Times New Roman" pitchFamily="18" charset="0"/>
            </a:endParaRPr>
          </a:p>
        </p:txBody>
      </p:sp>
      <p:sp>
        <p:nvSpPr>
          <p:cNvPr id="13" name="六边形 34"/>
          <p:cNvSpPr/>
          <p:nvPr/>
        </p:nvSpPr>
        <p:spPr>
          <a:xfrm>
            <a:off x="1280594" y="4895086"/>
            <a:ext cx="1757470" cy="1331013"/>
          </a:xfrm>
          <a:prstGeom prst="hexagon">
            <a:avLst/>
          </a:prstGeom>
          <a:solidFill>
            <a:srgbClr val="00AAC3"/>
          </a:soli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16" name="六边形 37"/>
          <p:cNvSpPr/>
          <p:nvPr/>
        </p:nvSpPr>
        <p:spPr>
          <a:xfrm>
            <a:off x="5995880" y="4895086"/>
            <a:ext cx="1757470" cy="1331013"/>
          </a:xfrm>
          <a:prstGeom prst="hexagon">
            <a:avLst/>
          </a:prstGeom>
          <a:solidFill>
            <a:srgbClr val="00AAC3"/>
          </a:soli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itchFamily="34" charset="-122"/>
              <a:ea typeface="微软雅黑" pitchFamily="34" charset="-122"/>
            </a:endParaRPr>
          </a:p>
        </p:txBody>
      </p:sp>
      <p:sp>
        <p:nvSpPr>
          <p:cNvPr id="27" name="Шестиугольник 26"/>
          <p:cNvSpPr/>
          <p:nvPr/>
        </p:nvSpPr>
        <p:spPr>
          <a:xfrm flipH="1">
            <a:off x="6043509" y="4930522"/>
            <a:ext cx="1662211" cy="1260139"/>
          </a:xfrm>
          <a:prstGeom prst="hexagon">
            <a:avLst/>
          </a:prstGeom>
          <a:blipFill>
            <a:blip r:embed="rId4"/>
            <a:srcRect/>
            <a:stretch>
              <a:fillRect/>
            </a:stretch>
          </a:blip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2" name="六边形 43"/>
          <p:cNvSpPr/>
          <p:nvPr/>
        </p:nvSpPr>
        <p:spPr bwMode="auto">
          <a:xfrm>
            <a:off x="4814387" y="4273711"/>
            <a:ext cx="1757470" cy="1331013"/>
          </a:xfrm>
          <a:prstGeom prst="hexagon">
            <a:avLst/>
          </a:pr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696"/>
              </a:solidFill>
              <a:effectLst/>
              <a:uLnTx/>
              <a:uFillTx/>
              <a:latin typeface="微软雅黑" pitchFamily="34" charset="-122"/>
              <a:ea typeface="微软雅黑" pitchFamily="34" charset="-122"/>
            </a:endParaRPr>
          </a:p>
        </p:txBody>
      </p:sp>
      <p:sp>
        <p:nvSpPr>
          <p:cNvPr id="2" name="AutoShape 2" descr="http://exchange.1maysk.ru/img/glavnay/%D0%91%D0%B0%D0%BD%D1%8F%20-%20%D0%BA%D0%BE%D0%BF%D0%B8%D1%8F.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pic>
        <p:nvPicPr>
          <p:cNvPr id="10243" name="Picture 3" descr="C:\Users\fu7\Desktop\imag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9913" y="4940047"/>
            <a:ext cx="1680051" cy="1262860"/>
          </a:xfrm>
          <a:prstGeom prst="hexagon">
            <a:avLst/>
          </a:prstGeom>
          <a:blipFill>
            <a:blip r:embed="rId4"/>
            <a:srcRect/>
            <a:stretch>
              <a:fillRect/>
            </a:stretch>
          </a:blipFill>
          <a:ln>
            <a:solidFill>
              <a:schemeClr val="accent3">
                <a:lumMod val="50000"/>
              </a:schemeClr>
            </a:solidFill>
          </a:ln>
        </p:spPr>
      </p:pic>
      <p:sp>
        <p:nvSpPr>
          <p:cNvPr id="19" name="六边形 40"/>
          <p:cNvSpPr/>
          <p:nvPr/>
        </p:nvSpPr>
        <p:spPr bwMode="auto">
          <a:xfrm>
            <a:off x="2457791" y="4312640"/>
            <a:ext cx="1757470" cy="1331013"/>
          </a:xfrm>
          <a:prstGeom prst="hexagon">
            <a:avLst/>
          </a:pr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696"/>
              </a:solidFill>
              <a:effectLst/>
              <a:uLnTx/>
              <a:uFillTx/>
              <a:latin typeface="微软雅黑" pitchFamily="34" charset="-122"/>
              <a:ea typeface="微软雅黑" pitchFamily="34" charset="-122"/>
            </a:endParaRPr>
          </a:p>
        </p:txBody>
      </p:sp>
      <p:pic>
        <p:nvPicPr>
          <p:cNvPr id="2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90610" y="4347248"/>
            <a:ext cx="1688879" cy="1286880"/>
          </a:xfrm>
          <a:prstGeom prst="hexagon">
            <a:avLst/>
          </a:prstGeom>
          <a:blipFill>
            <a:blip r:embed="rId4"/>
            <a:srcRect/>
            <a:stretch>
              <a:fillRect/>
            </a:stretch>
          </a:blipFill>
          <a:ln>
            <a:solidFill>
              <a:schemeClr val="accent3">
                <a:lumMod val="50000"/>
              </a:schemeClr>
            </a:solidFill>
          </a:ln>
        </p:spPr>
      </p:pic>
      <p:sp>
        <p:nvSpPr>
          <p:cNvPr id="3" name="AutoShape 5" descr="C:\Users\fu7\Desktop\i (1).webp"/>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29" name="AutoShape 7" descr="C:\Users\fu7\Desktop\i (1).webp"/>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30" name="AutoShape 9" descr="C:\Users\fu7\Desktop\i (1).webp"/>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pic>
        <p:nvPicPr>
          <p:cNvPr id="10251" name="Picture 11" descr="C:\Users\fu7\Desktop\Баня - копия.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38700" y="4303115"/>
            <a:ext cx="1704582" cy="1292083"/>
          </a:xfrm>
          <a:prstGeom prst="hexagon">
            <a:avLst/>
          </a:prstGeom>
          <a:noFill/>
          <a:extLst>
            <a:ext uri="{909E8E84-426E-40DD-AFC4-6F175D3DCCD1}">
              <a14:hiddenFill xmlns:a14="http://schemas.microsoft.com/office/drawing/2010/main">
                <a:solidFill>
                  <a:srgbClr val="FFFFFF"/>
                </a:solidFill>
              </a14:hiddenFill>
            </a:ext>
          </a:extLst>
        </p:spPr>
      </p:pic>
      <p:grpSp>
        <p:nvGrpSpPr>
          <p:cNvPr id="10241" name="Группа 10240"/>
          <p:cNvGrpSpPr/>
          <p:nvPr/>
        </p:nvGrpSpPr>
        <p:grpSpPr>
          <a:xfrm>
            <a:off x="3636456" y="4895086"/>
            <a:ext cx="1787335" cy="1331013"/>
            <a:chOff x="3655506" y="4562475"/>
            <a:chExt cx="1787335" cy="1331013"/>
          </a:xfrm>
        </p:grpSpPr>
        <p:sp>
          <p:nvSpPr>
            <p:cNvPr id="25" name="六边形 46"/>
            <p:cNvSpPr/>
            <p:nvPr/>
          </p:nvSpPr>
          <p:spPr bwMode="auto">
            <a:xfrm>
              <a:off x="3655506" y="4562475"/>
              <a:ext cx="1787335" cy="1331013"/>
            </a:xfrm>
            <a:prstGeom prst="hexagon">
              <a:avLst/>
            </a:pr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5696"/>
                </a:solidFill>
                <a:effectLst/>
                <a:uLnTx/>
                <a:uFillTx/>
                <a:latin typeface="微软雅黑" pitchFamily="34" charset="-122"/>
                <a:ea typeface="微软雅黑" pitchFamily="34" charset="-122"/>
              </a:endParaRPr>
            </a:p>
          </p:txBody>
        </p:sp>
        <p:pic>
          <p:nvPicPr>
            <p:cNvPr id="10250"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89189" y="4594229"/>
              <a:ext cx="1734602" cy="1279567"/>
            </a:xfrm>
            <a:prstGeom prst="hexagon">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58.1</a:t>
            </a:r>
          </a:p>
        </p:txBody>
      </p:sp>
    </p:spTree>
    <p:extLst>
      <p:ext uri="{BB962C8B-B14F-4D97-AF65-F5344CB8AC3E}">
        <p14:creationId xmlns:p14="http://schemas.microsoft.com/office/powerpoint/2010/main" val="9122593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66786" y="1387854"/>
            <a:ext cx="4859129" cy="4243467"/>
          </a:xfrm>
          <a:prstGeom prst="rect">
            <a:avLst/>
          </a:prstGeom>
        </p:spPr>
        <p:txBody>
          <a:bodyPr wrap="square" lIns="57148" tIns="28574" rIns="57148" bIns="28574">
            <a:spAutoFit/>
          </a:bodyPr>
          <a:lstStyle/>
          <a:p>
            <a:pPr algn="just" hangingPunct="0"/>
            <a:r>
              <a:rPr lang="ru-RU" sz="1600" dirty="0">
                <a:latin typeface="Times New Roman" pitchFamily="18" charset="0"/>
                <a:cs typeface="Times New Roman" pitchFamily="18" charset="0"/>
              </a:rPr>
              <a:t>         Городской округ город Первомайск Нижегородской области образован в соответствии с Законом Нижегородской области от 03.07.2012 № 82-З «О преобразовании муниципальных образований Первомайского муниципального района Нижегородской области», путем объединения поселений Первомайского района, образованного в 1929 году. Он расположен в южной части Нижегородской области, административным центром является г. Первомайск. Связь с областным центром осуществляется по железной дороге Нижний Новгород – Первомайск и автомагистралью Нижний Новгород – Первомайск. Первомайск – самый южный город области. Первомайск как город существует с 18 апреля 1951 года. В этот день Президиум Верховного Совета РСФСР своим указом преобразовал рабочий поселок Ташино в город Первомайск.</a:t>
            </a: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2513" y="1594349"/>
            <a:ext cx="3390487" cy="3757423"/>
          </a:xfrm>
          <a:prstGeom prst="rect">
            <a:avLst/>
          </a:prstGeom>
        </p:spPr>
      </p:pic>
      <p:sp>
        <p:nvSpPr>
          <p:cNvPr id="9" name="TextBox 8"/>
          <p:cNvSpPr txBox="1"/>
          <p:nvPr/>
        </p:nvSpPr>
        <p:spPr>
          <a:xfrm>
            <a:off x="589093" y="47698"/>
            <a:ext cx="7455875" cy="473204"/>
          </a:xfrm>
          <a:prstGeom prst="rect">
            <a:avLst/>
          </a:prstGeom>
          <a:noFill/>
        </p:spPr>
        <p:txBody>
          <a:bodyPr wrap="square" lIns="57148" tIns="28574" rIns="57148" bIns="28574"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Характеристика городского округа</a:t>
            </a:r>
          </a:p>
        </p:txBody>
      </p:sp>
      <p:sp>
        <p:nvSpPr>
          <p:cNvPr id="10" name="Скругленный прямоугольник 9"/>
          <p:cNvSpPr/>
          <p:nvPr/>
        </p:nvSpPr>
        <p:spPr>
          <a:xfrm>
            <a:off x="6378360" y="4726507"/>
            <a:ext cx="605861" cy="155796"/>
          </a:xfrm>
          <a:prstGeom prst="roundRect">
            <a:avLst/>
          </a:prstGeom>
          <a:noFill/>
          <a:ln w="28575" cap="flat" cmpd="sng" algn="ctr">
            <a:solidFill>
              <a:srgbClr val="FF33C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1"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a:t>
            </a:r>
          </a:p>
        </p:txBody>
      </p:sp>
    </p:spTree>
    <p:extLst>
      <p:ext uri="{BB962C8B-B14F-4D97-AF65-F5344CB8AC3E}">
        <p14:creationId xmlns:p14="http://schemas.microsoft.com/office/powerpoint/2010/main" val="1532914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9524"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graphicFrame>
        <p:nvGraphicFramePr>
          <p:cNvPr id="9" name="Таблица 8"/>
          <p:cNvGraphicFramePr>
            <a:graphicFrameLocks noGrp="1"/>
          </p:cNvGraphicFramePr>
          <p:nvPr>
            <p:extLst>
              <p:ext uri="{D42A27DB-BD31-4B8C-83A1-F6EECF244321}">
                <p14:modId xmlns:p14="http://schemas.microsoft.com/office/powerpoint/2010/main" val="2480397367"/>
              </p:ext>
            </p:extLst>
          </p:nvPr>
        </p:nvGraphicFramePr>
        <p:xfrm>
          <a:off x="209550" y="4257477"/>
          <a:ext cx="8534400" cy="18774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33,5</a:t>
                      </a:r>
                    </a:p>
                  </a:txBody>
                  <a:tcPr marL="91422" marR="91422"/>
                </a:tc>
                <a:tc>
                  <a:txBody>
                    <a:bodyPr/>
                    <a:lstStyle/>
                    <a:p>
                      <a:pPr algn="ctr"/>
                      <a:r>
                        <a:rPr lang="ru-RU" sz="1400" b="1" dirty="0">
                          <a:latin typeface="Times New Roman" pitchFamily="18" charset="0"/>
                          <a:cs typeface="Times New Roman" pitchFamily="18" charset="0"/>
                        </a:rPr>
                        <a:t>33,5</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19,9</a:t>
                      </a:r>
                    </a:p>
                  </a:txBody>
                  <a:tcPr marL="91422" marR="91422"/>
                </a:tc>
                <a:tc>
                  <a:txBody>
                    <a:bodyPr/>
                    <a:lstStyle/>
                    <a:p>
                      <a:pPr algn="ctr"/>
                      <a:r>
                        <a:rPr lang="ru-RU" sz="1400" i="1" dirty="0">
                          <a:latin typeface="Times New Roman" pitchFamily="18" charset="0"/>
                          <a:cs typeface="Times New Roman" pitchFamily="18" charset="0"/>
                        </a:rPr>
                        <a:t>19,9</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12,0</a:t>
                      </a:r>
                    </a:p>
                  </a:txBody>
                  <a:tcPr marL="91422" marR="91422"/>
                </a:tc>
                <a:tc>
                  <a:txBody>
                    <a:bodyPr/>
                    <a:lstStyle/>
                    <a:p>
                      <a:pPr algn="ctr"/>
                      <a:r>
                        <a:rPr lang="ru-RU" sz="1400" i="1" dirty="0">
                          <a:latin typeface="Times New Roman" pitchFamily="18" charset="0"/>
                          <a:cs typeface="Times New Roman" pitchFamily="18" charset="0"/>
                        </a:rPr>
                        <a:t>12,0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1,6</a:t>
                      </a:r>
                    </a:p>
                  </a:txBody>
                  <a:tcPr marL="91422" marR="91422"/>
                </a:tc>
                <a:tc>
                  <a:txBody>
                    <a:bodyPr/>
                    <a:lstStyle/>
                    <a:p>
                      <a:pPr algn="ctr"/>
                      <a:r>
                        <a:rPr lang="ru-RU" sz="1400" i="1" dirty="0">
                          <a:latin typeface="Times New Roman" pitchFamily="18" charset="0"/>
                          <a:cs typeface="Times New Roman" pitchFamily="18" charset="0"/>
                        </a:rPr>
                        <a:t>1,6</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4"/>
                  </a:ext>
                </a:extLst>
              </a:tr>
            </a:tbl>
          </a:graphicData>
        </a:graphic>
      </p:graphicFrame>
      <p:sp>
        <p:nvSpPr>
          <p:cNvPr id="10" name="Прямоугольник 5"/>
          <p:cNvSpPr>
            <a:spLocks noChangeArrowheads="1"/>
          </p:cNvSpPr>
          <p:nvPr/>
        </p:nvSpPr>
        <p:spPr bwMode="auto">
          <a:xfrm>
            <a:off x="7589837" y="3939926"/>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37" y="1088994"/>
            <a:ext cx="3599335" cy="263691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2" name="TextBox 11"/>
          <p:cNvSpPr txBox="1"/>
          <p:nvPr/>
        </p:nvSpPr>
        <p:spPr>
          <a:xfrm>
            <a:off x="4137969" y="1560283"/>
            <a:ext cx="4522688" cy="13542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1" u="none" strike="noStrike" kern="0" cap="none" spc="0" normalizeH="0" baseline="0" noProof="0" dirty="0">
                <a:ln>
                  <a:noFill/>
                </a:ln>
                <a:solidFill>
                  <a:srgbClr val="0044CC"/>
                </a:solidFill>
                <a:effectLst/>
                <a:uLnTx/>
                <a:uFillTx/>
              </a:rPr>
              <a:t>В 2025 году было реализовано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1" u="none" strike="noStrike" kern="0" cap="none" spc="0" normalizeH="0" baseline="0" noProof="0" dirty="0">
                <a:ln>
                  <a:noFill/>
                </a:ln>
                <a:solidFill>
                  <a:srgbClr val="0044CC"/>
                </a:solidFill>
                <a:effectLst/>
                <a:uLnTx/>
                <a:uFillTx/>
              </a:rPr>
              <a:t>7 проектов, общей стоимостью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200" b="1" i="1" u="none" strike="noStrike" kern="0" cap="none" spc="0" normalizeH="0" baseline="0" noProof="0" dirty="0">
                <a:ln>
                  <a:noFill/>
                </a:ln>
                <a:solidFill>
                  <a:srgbClr val="0044CC"/>
                </a:solidFill>
                <a:effectLst/>
                <a:uLnTx/>
                <a:uFillTx/>
              </a:rPr>
              <a:t>33,5 млн.рублей.</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600" b="1" i="1" u="none" strike="noStrike" kern="0" cap="none" spc="0" normalizeH="0" baseline="0" noProof="0" dirty="0">
              <a:ln>
                <a:noFill/>
              </a:ln>
              <a:solidFill>
                <a:schemeClr val="accent5">
                  <a:lumMod val="50000"/>
                </a:schemeClr>
              </a:solidFill>
              <a:effectLst/>
              <a:uLnTx/>
              <a:uFillTx/>
            </a:endParaRPr>
          </a:p>
        </p:txBody>
      </p:sp>
      <p:sp>
        <p:nvSpPr>
          <p:cNvPr id="13"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a:t>
            </a:r>
          </a:p>
        </p:txBody>
      </p:sp>
    </p:spTree>
    <p:extLst>
      <p:ext uri="{BB962C8B-B14F-4D97-AF65-F5344CB8AC3E}">
        <p14:creationId xmlns:p14="http://schemas.microsoft.com/office/powerpoint/2010/main" val="184306751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9525"/>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831818"/>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800924783"/>
              </p:ext>
            </p:extLst>
          </p:nvPr>
        </p:nvGraphicFramePr>
        <p:xfrm>
          <a:off x="229708" y="4529717"/>
          <a:ext cx="8534400" cy="1880418"/>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4,5</a:t>
                      </a:r>
                    </a:p>
                  </a:txBody>
                  <a:tcPr marL="91422" marR="91422"/>
                </a:tc>
                <a:tc>
                  <a:txBody>
                    <a:bodyPr/>
                    <a:lstStyle/>
                    <a:p>
                      <a:pPr algn="ctr"/>
                      <a:r>
                        <a:rPr lang="ru-RU" sz="1400" b="1" dirty="0">
                          <a:latin typeface="Times New Roman" pitchFamily="18" charset="0"/>
                          <a:cs typeface="Times New Roman" pitchFamily="18" charset="0"/>
                        </a:rPr>
                        <a:t>4,5</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2,9</a:t>
                      </a:r>
                    </a:p>
                  </a:txBody>
                  <a:tcPr marL="91422" marR="91422"/>
                </a:tc>
                <a:tc>
                  <a:txBody>
                    <a:bodyPr/>
                    <a:lstStyle/>
                    <a:p>
                      <a:pPr algn="ctr"/>
                      <a:r>
                        <a:rPr lang="ru-RU" sz="1400" i="1" dirty="0">
                          <a:latin typeface="Times New Roman" pitchFamily="18" charset="0"/>
                          <a:cs typeface="Times New Roman" pitchFamily="18" charset="0"/>
                        </a:rPr>
                        <a:t>2,9</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2"/>
                  </a:ext>
                </a:extLst>
              </a:tr>
              <a:tr h="373855">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1,4</a:t>
                      </a:r>
                    </a:p>
                  </a:txBody>
                  <a:tcPr marL="91422" marR="91422"/>
                </a:tc>
                <a:tc>
                  <a:txBody>
                    <a:bodyPr/>
                    <a:lstStyle/>
                    <a:p>
                      <a:pPr algn="ctr"/>
                      <a:r>
                        <a:rPr lang="ru-RU" sz="1400" i="1" dirty="0">
                          <a:latin typeface="Times New Roman" pitchFamily="18" charset="0"/>
                          <a:cs typeface="Times New Roman" pitchFamily="18" charset="0"/>
                        </a:rPr>
                        <a:t>1,4</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4"/>
                  </a:ext>
                </a:extLst>
              </a:tr>
            </a:tbl>
          </a:graphicData>
        </a:graphic>
      </p:graphicFrame>
      <p:sp>
        <p:nvSpPr>
          <p:cNvPr id="10" name="Прямоугольник 5"/>
          <p:cNvSpPr>
            <a:spLocks noChangeArrowheads="1"/>
          </p:cNvSpPr>
          <p:nvPr/>
        </p:nvSpPr>
        <p:spPr bwMode="auto">
          <a:xfrm>
            <a:off x="7599362" y="4222799"/>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56057" cy="1362075"/>
            <a:chOff x="3924301" y="2178069"/>
            <a:chExt cx="4356057" cy="1362075"/>
          </a:xfrm>
        </p:grpSpPr>
        <p:sp>
          <p:nvSpPr>
            <p:cNvPr id="3" name="Прямоугольник с двумя скругленными противолежащими углами 2"/>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TextBox 1"/>
            <p:cNvSpPr txBox="1"/>
            <p:nvPr/>
          </p:nvSpPr>
          <p:spPr>
            <a:xfrm>
              <a:off x="3984584" y="2551895"/>
              <a:ext cx="4295774" cy="523220"/>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Благоустройство территорий МАДОУ «Сказка» в г. 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59.1</a:t>
            </a:r>
          </a:p>
        </p:txBody>
      </p:sp>
      <p:pic>
        <p:nvPicPr>
          <p:cNvPr id="15" name="Рисунок 14">
            <a:extLst>
              <a:ext uri="{FF2B5EF4-FFF2-40B4-BE49-F238E27FC236}">
                <a16:creationId xmlns:a16="http://schemas.microsoft.com/office/drawing/2014/main" id="{291E3F02-2546-C0B3-217C-25C0F81A0D2B}"/>
              </a:ext>
            </a:extLst>
          </p:cNvPr>
          <p:cNvPicPr>
            <a:picLocks noChangeAspect="1"/>
          </p:cNvPicPr>
          <p:nvPr/>
        </p:nvPicPr>
        <p:blipFill>
          <a:blip r:embed="rId4"/>
          <a:stretch>
            <a:fillRect/>
          </a:stretch>
        </p:blipFill>
        <p:spPr>
          <a:xfrm>
            <a:off x="196892" y="1321724"/>
            <a:ext cx="2797978" cy="1718435"/>
          </a:xfrm>
          <a:prstGeom prst="rect">
            <a:avLst/>
          </a:prstGeom>
          <a:noFill/>
          <a:effectLst>
            <a:outerShdw blurRad="50800" dist="38100" dir="13500000" sx="102000" sy="102000" algn="br" rotWithShape="0">
              <a:prstClr val="black">
                <a:alpha val="40000"/>
              </a:prstClr>
            </a:outerShdw>
          </a:effectLst>
        </p:spPr>
      </p:pic>
      <p:pic>
        <p:nvPicPr>
          <p:cNvPr id="13" name="Рисунок 12">
            <a:extLst>
              <a:ext uri="{FF2B5EF4-FFF2-40B4-BE49-F238E27FC236}">
                <a16:creationId xmlns:a16="http://schemas.microsoft.com/office/drawing/2014/main" id="{10D3B428-B38D-8DDC-697D-CCEC0B16AFF9}"/>
              </a:ext>
            </a:extLst>
          </p:cNvPr>
          <p:cNvPicPr>
            <a:picLocks noChangeAspect="1"/>
          </p:cNvPicPr>
          <p:nvPr/>
        </p:nvPicPr>
        <p:blipFill>
          <a:blip r:embed="rId5" cstate="print">
            <a:extLst>
              <a:ext uri="{28A0092B-C50C-407E-A947-70E740481C1C}">
                <a14:useLocalDpi xmlns:a14="http://schemas.microsoft.com/office/drawing/2010/main" val="0"/>
              </a:ext>
            </a:extLst>
          </a:blip>
          <a:srcRect b="29340"/>
          <a:stretch>
            <a:fillRect/>
          </a:stretch>
        </p:blipFill>
        <p:spPr>
          <a:xfrm>
            <a:off x="986917" y="2585725"/>
            <a:ext cx="3407242" cy="1805669"/>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13252770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863717"/>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3181039643"/>
              </p:ext>
            </p:extLst>
          </p:nvPr>
        </p:nvGraphicFramePr>
        <p:xfrm>
          <a:off x="219075" y="4540103"/>
          <a:ext cx="8534400" cy="1873218"/>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1575">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3,7</a:t>
                      </a:r>
                    </a:p>
                  </a:txBody>
                  <a:tcPr marL="91422" marR="91422"/>
                </a:tc>
                <a:tc>
                  <a:txBody>
                    <a:bodyPr/>
                    <a:lstStyle/>
                    <a:p>
                      <a:pPr algn="ctr"/>
                      <a:r>
                        <a:rPr lang="ru-RU" sz="1400" b="1" dirty="0">
                          <a:latin typeface="Times New Roman" pitchFamily="18" charset="0"/>
                          <a:cs typeface="Times New Roman" pitchFamily="18" charset="0"/>
                        </a:rPr>
                        <a:t>3,7</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2,0</a:t>
                      </a:r>
                    </a:p>
                  </a:txBody>
                  <a:tcPr marL="91422" marR="91422"/>
                </a:tc>
                <a:tc>
                  <a:txBody>
                    <a:bodyPr/>
                    <a:lstStyle/>
                    <a:p>
                      <a:pPr algn="ctr"/>
                      <a:r>
                        <a:rPr lang="ru-RU" sz="1400" i="1" dirty="0">
                          <a:latin typeface="Times New Roman" pitchFamily="18" charset="0"/>
                          <a:cs typeface="Times New Roman" pitchFamily="18" charset="0"/>
                        </a:rPr>
                        <a:t>2,0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1,5</a:t>
                      </a:r>
                    </a:p>
                  </a:txBody>
                  <a:tcPr marL="91422" marR="91422"/>
                </a:tc>
                <a:tc>
                  <a:txBody>
                    <a:bodyPr/>
                    <a:lstStyle/>
                    <a:p>
                      <a:pPr algn="ctr"/>
                      <a:r>
                        <a:rPr lang="ru-RU" sz="1400" i="1" dirty="0">
                          <a:latin typeface="Times New Roman" pitchFamily="18" charset="0"/>
                          <a:cs typeface="Times New Roman" pitchFamily="18" charset="0"/>
                        </a:rPr>
                        <a:t>1,5</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4"/>
                  </a:ext>
                </a:extLst>
              </a:tr>
            </a:tbl>
          </a:graphicData>
        </a:graphic>
      </p:graphicFrame>
      <p:sp>
        <p:nvSpPr>
          <p:cNvPr id="10" name="Прямоугольник 5"/>
          <p:cNvSpPr>
            <a:spLocks noChangeArrowheads="1"/>
          </p:cNvSpPr>
          <p:nvPr/>
        </p:nvSpPr>
        <p:spPr bwMode="auto">
          <a:xfrm>
            <a:off x="7599362" y="4197101"/>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45424" cy="1362075"/>
            <a:chOff x="3924301" y="2178069"/>
            <a:chExt cx="4345424"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73951" y="2384127"/>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сетей уличного освещения по ул.Мочалина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59.2</a:t>
            </a:r>
          </a:p>
        </p:txBody>
      </p:sp>
      <p:pic>
        <p:nvPicPr>
          <p:cNvPr id="3" name="Рисунок 2">
            <a:extLst>
              <a:ext uri="{FF2B5EF4-FFF2-40B4-BE49-F238E27FC236}">
                <a16:creationId xmlns:a16="http://schemas.microsoft.com/office/drawing/2014/main" id="{065DB8E6-D68B-6B12-CFE6-7D696E09319A}"/>
              </a:ext>
            </a:extLst>
          </p:cNvPr>
          <p:cNvPicPr>
            <a:picLocks noChangeAspect="1"/>
          </p:cNvPicPr>
          <p:nvPr/>
        </p:nvPicPr>
        <p:blipFill>
          <a:blip r:embed="rId4">
            <a:extLst>
              <a:ext uri="{28A0092B-C50C-407E-A947-70E740481C1C}">
                <a14:useLocalDpi xmlns:a14="http://schemas.microsoft.com/office/drawing/2010/main" val="0"/>
              </a:ext>
            </a:extLst>
          </a:blip>
          <a:srcRect t="28522" b="28440"/>
          <a:stretch>
            <a:fillRect/>
          </a:stretch>
        </p:blipFill>
        <p:spPr>
          <a:xfrm>
            <a:off x="172900" y="1366303"/>
            <a:ext cx="2682730" cy="1629973"/>
          </a:xfrm>
          <a:prstGeom prst="rect">
            <a:avLst/>
          </a:prstGeom>
          <a:noFill/>
          <a:effectLst>
            <a:outerShdw blurRad="50800" dist="38100" dir="13500000" sx="102000" sy="102000" algn="br" rotWithShape="0">
              <a:prstClr val="black">
                <a:alpha val="40000"/>
              </a:prstClr>
            </a:outerShdw>
          </a:effectLst>
        </p:spPr>
      </p:pic>
      <p:pic>
        <p:nvPicPr>
          <p:cNvPr id="16" name="Рисунок 15">
            <a:extLst>
              <a:ext uri="{FF2B5EF4-FFF2-40B4-BE49-F238E27FC236}">
                <a16:creationId xmlns:a16="http://schemas.microsoft.com/office/drawing/2014/main" id="{DF4C81A0-66C4-1E66-6764-FEF8F6837B58}"/>
              </a:ext>
            </a:extLst>
          </p:cNvPr>
          <p:cNvPicPr>
            <a:picLocks noChangeAspect="1"/>
          </p:cNvPicPr>
          <p:nvPr/>
        </p:nvPicPr>
        <p:blipFill>
          <a:blip r:embed="rId5" cstate="print">
            <a:extLst>
              <a:ext uri="{28A0092B-C50C-407E-A947-70E740481C1C}">
                <a14:useLocalDpi xmlns:a14="http://schemas.microsoft.com/office/drawing/2010/main" val="0"/>
              </a:ext>
            </a:extLst>
          </a:blip>
          <a:srcRect l="1244" t="29292" r="-1244" b="7202"/>
          <a:stretch>
            <a:fillRect/>
          </a:stretch>
        </p:blipFill>
        <p:spPr>
          <a:xfrm>
            <a:off x="938065" y="2656946"/>
            <a:ext cx="3559198" cy="1756409"/>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13745565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801322145"/>
              </p:ext>
            </p:extLst>
          </p:nvPr>
        </p:nvGraphicFramePr>
        <p:xfrm>
          <a:off x="219075" y="4543227"/>
          <a:ext cx="8534400" cy="1886498"/>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0"/>
                  </a:ext>
                </a:extLst>
              </a:tr>
              <a:tr h="40963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4,8</a:t>
                      </a:r>
                    </a:p>
                  </a:txBody>
                  <a:tcPr marL="91422" marR="91422"/>
                </a:tc>
                <a:tc>
                  <a:txBody>
                    <a:bodyPr/>
                    <a:lstStyle/>
                    <a:p>
                      <a:pPr algn="ctr"/>
                      <a:r>
                        <a:rPr lang="ru-RU" sz="1400" b="1" dirty="0">
                          <a:latin typeface="Times New Roman" pitchFamily="18" charset="0"/>
                          <a:cs typeface="Times New Roman" pitchFamily="18" charset="0"/>
                        </a:rPr>
                        <a:t>4,8</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2"/>
                  </a:ext>
                </a:extLst>
              </a:tr>
              <a:tr h="369425">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1,5</a:t>
                      </a:r>
                    </a:p>
                  </a:txBody>
                  <a:tcPr marL="91422" marR="91422"/>
                </a:tc>
                <a:tc>
                  <a:txBody>
                    <a:bodyPr/>
                    <a:lstStyle/>
                    <a:p>
                      <a:pPr algn="ctr"/>
                      <a:r>
                        <a:rPr lang="ru-RU" sz="1400" i="1" dirty="0">
                          <a:latin typeface="Times New Roman" pitchFamily="18" charset="0"/>
                          <a:cs typeface="Times New Roman" pitchFamily="18" charset="0"/>
                        </a:rPr>
                        <a:t>1,5</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0,3</a:t>
                      </a:r>
                    </a:p>
                  </a:txBody>
                  <a:tcPr marL="91422" marR="91422"/>
                </a:tc>
                <a:tc>
                  <a:txBody>
                    <a:bodyPr/>
                    <a:lstStyle/>
                    <a:p>
                      <a:pPr algn="ctr"/>
                      <a:r>
                        <a:rPr lang="ru-RU" sz="1400" i="1" dirty="0">
                          <a:latin typeface="Times New Roman" pitchFamily="18" charset="0"/>
                          <a:cs typeface="Times New Roman" pitchFamily="18" charset="0"/>
                        </a:rPr>
                        <a:t>0,3</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4"/>
                  </a:ext>
                </a:extLst>
              </a:tr>
            </a:tbl>
          </a:graphicData>
        </a:graphic>
      </p:graphicFrame>
      <p:sp>
        <p:nvSpPr>
          <p:cNvPr id="10" name="Прямоугольник 5"/>
          <p:cNvSpPr>
            <a:spLocks noChangeArrowheads="1"/>
          </p:cNvSpPr>
          <p:nvPr/>
        </p:nvSpPr>
        <p:spPr bwMode="auto">
          <a:xfrm>
            <a:off x="7599362" y="4225676"/>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56057" cy="1362075"/>
            <a:chOff x="3924301" y="2178069"/>
            <a:chExt cx="4356057"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84584" y="2447925"/>
              <a:ext cx="4295774" cy="523220"/>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Обустройство футбольного поля МАУ «ФОК в г.Первомайск Нижегородской»</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59.3</a:t>
            </a:r>
          </a:p>
        </p:txBody>
      </p:sp>
      <p:pic>
        <p:nvPicPr>
          <p:cNvPr id="2" name="Рисунок 1">
            <a:extLst>
              <a:ext uri="{FF2B5EF4-FFF2-40B4-BE49-F238E27FC236}">
                <a16:creationId xmlns:a16="http://schemas.microsoft.com/office/drawing/2014/main" id="{9F19863B-CB81-0CB4-DEA2-2F03AB173891}"/>
              </a:ext>
            </a:extLst>
          </p:cNvPr>
          <p:cNvPicPr>
            <a:picLocks noChangeAspect="1"/>
          </p:cNvPicPr>
          <p:nvPr/>
        </p:nvPicPr>
        <p:blipFill>
          <a:blip r:embed="rId4"/>
          <a:stretch>
            <a:fillRect/>
          </a:stretch>
        </p:blipFill>
        <p:spPr>
          <a:xfrm>
            <a:off x="150069" y="1402581"/>
            <a:ext cx="2753958" cy="1744580"/>
          </a:xfrm>
          <a:prstGeom prst="rect">
            <a:avLst/>
          </a:prstGeom>
          <a:noFill/>
          <a:effectLst>
            <a:outerShdw blurRad="50800" dist="38100" dir="13500000" sx="102000" sy="102000" algn="br" rotWithShape="0">
              <a:prstClr val="black">
                <a:alpha val="40000"/>
              </a:prstClr>
            </a:outerShdw>
          </a:effectLst>
        </p:spPr>
      </p:pic>
      <p:pic>
        <p:nvPicPr>
          <p:cNvPr id="3" name="Рисунок 2">
            <a:extLst>
              <a:ext uri="{FF2B5EF4-FFF2-40B4-BE49-F238E27FC236}">
                <a16:creationId xmlns:a16="http://schemas.microsoft.com/office/drawing/2014/main" id="{FDEFFEAD-403C-6A63-2047-10AA81E86274}"/>
              </a:ext>
            </a:extLst>
          </p:cNvPr>
          <p:cNvPicPr>
            <a:picLocks noChangeAspect="1"/>
          </p:cNvPicPr>
          <p:nvPr/>
        </p:nvPicPr>
        <p:blipFill>
          <a:blip r:embed="rId5"/>
          <a:srcRect t="13734" b="19904"/>
          <a:stretch>
            <a:fillRect/>
          </a:stretch>
        </p:blipFill>
        <p:spPr>
          <a:xfrm>
            <a:off x="1063395" y="2641932"/>
            <a:ext cx="3340438" cy="1822637"/>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35783045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9525"/>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2321780382"/>
              </p:ext>
            </p:extLst>
          </p:nvPr>
        </p:nvGraphicFramePr>
        <p:xfrm>
          <a:off x="219075" y="4675916"/>
          <a:ext cx="8534400" cy="1827315"/>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0"/>
                  </a:ext>
                </a:extLst>
              </a:tr>
              <a:tr h="349035">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5,4</a:t>
                      </a:r>
                    </a:p>
                  </a:txBody>
                  <a:tcPr marL="91422" marR="91422"/>
                </a:tc>
                <a:tc>
                  <a:txBody>
                    <a:bodyPr/>
                    <a:lstStyle/>
                    <a:p>
                      <a:pPr algn="ctr"/>
                      <a:r>
                        <a:rPr lang="ru-RU" sz="1400" b="1" dirty="0">
                          <a:latin typeface="Times New Roman" pitchFamily="18" charset="0"/>
                          <a:cs typeface="Times New Roman" pitchFamily="18" charset="0"/>
                        </a:rPr>
                        <a:t>5,4</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2,1</a:t>
                      </a:r>
                    </a:p>
                  </a:txBody>
                  <a:tcPr marL="91422" marR="91422"/>
                </a:tc>
                <a:tc>
                  <a:txBody>
                    <a:bodyPr/>
                    <a:lstStyle/>
                    <a:p>
                      <a:pPr algn="ctr"/>
                      <a:r>
                        <a:rPr lang="ru-RU" sz="1400" i="1" dirty="0">
                          <a:latin typeface="Times New Roman" pitchFamily="18" charset="0"/>
                          <a:cs typeface="Times New Roman" pitchFamily="18" charset="0"/>
                        </a:rPr>
                        <a:t>2,1</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0,3</a:t>
                      </a:r>
                    </a:p>
                  </a:txBody>
                  <a:tcPr marL="91422" marR="91422"/>
                </a:tc>
                <a:tc>
                  <a:txBody>
                    <a:bodyPr/>
                    <a:lstStyle/>
                    <a:p>
                      <a:pPr algn="ctr"/>
                      <a:r>
                        <a:rPr lang="ru-RU" sz="1400" i="1" dirty="0">
                          <a:latin typeface="Times New Roman" pitchFamily="18" charset="0"/>
                          <a:cs typeface="Times New Roman" pitchFamily="18" charset="0"/>
                        </a:rPr>
                        <a:t>0,3</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4"/>
                  </a:ext>
                </a:extLst>
              </a:tr>
            </a:tbl>
          </a:graphicData>
        </a:graphic>
      </p:graphicFrame>
      <p:sp>
        <p:nvSpPr>
          <p:cNvPr id="10" name="Прямоугольник 5"/>
          <p:cNvSpPr>
            <a:spLocks noChangeArrowheads="1"/>
          </p:cNvSpPr>
          <p:nvPr/>
        </p:nvSpPr>
        <p:spPr bwMode="auto">
          <a:xfrm>
            <a:off x="7609995" y="4358365"/>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05299" cy="1362075"/>
            <a:chOff x="3924301" y="2178069"/>
            <a:chExt cx="4305299"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27434" y="2533650"/>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автомобильной дороги от перекрестка по пер. Пушкина до д.7Д ул.Октябрьская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59.4</a:t>
            </a:r>
          </a:p>
        </p:txBody>
      </p:sp>
      <p:pic>
        <p:nvPicPr>
          <p:cNvPr id="3" name="Рисунок 2">
            <a:extLst>
              <a:ext uri="{FF2B5EF4-FFF2-40B4-BE49-F238E27FC236}">
                <a16:creationId xmlns:a16="http://schemas.microsoft.com/office/drawing/2014/main" id="{B9C30F99-AE02-05F1-264D-A058460C1D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146" y="1390496"/>
            <a:ext cx="2694041" cy="1621275"/>
          </a:xfrm>
          <a:prstGeom prst="rect">
            <a:avLst/>
          </a:prstGeom>
          <a:noFill/>
          <a:effectLst>
            <a:outerShdw blurRad="50800" dist="38100" dir="13500000" sx="102000" sy="102000" algn="br" rotWithShape="0">
              <a:prstClr val="black">
                <a:alpha val="40000"/>
              </a:prstClr>
            </a:outerShdw>
          </a:effectLst>
        </p:spPr>
      </p:pic>
      <p:pic>
        <p:nvPicPr>
          <p:cNvPr id="15" name="Рисунок 14">
            <a:extLst>
              <a:ext uri="{FF2B5EF4-FFF2-40B4-BE49-F238E27FC236}">
                <a16:creationId xmlns:a16="http://schemas.microsoft.com/office/drawing/2014/main" id="{9CAB2B30-128D-DC79-8A68-C48433B5C3F5}"/>
              </a:ext>
            </a:extLst>
          </p:cNvPr>
          <p:cNvPicPr>
            <a:picLocks noChangeAspect="1"/>
          </p:cNvPicPr>
          <p:nvPr/>
        </p:nvPicPr>
        <p:blipFill>
          <a:blip r:embed="rId5"/>
          <a:srcRect t="9981" b="17008"/>
          <a:stretch>
            <a:fillRect/>
          </a:stretch>
        </p:blipFill>
        <p:spPr>
          <a:xfrm>
            <a:off x="876527" y="2646660"/>
            <a:ext cx="3466874" cy="1898400"/>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17177051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2847080837"/>
              </p:ext>
            </p:extLst>
          </p:nvPr>
        </p:nvGraphicFramePr>
        <p:xfrm>
          <a:off x="219075" y="4654650"/>
          <a:ext cx="8534400" cy="18774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5,</a:t>
                      </a:r>
                      <a:r>
                        <a:rPr lang="en-US" sz="1400" b="1" dirty="0">
                          <a:latin typeface="Times New Roman" pitchFamily="18" charset="0"/>
                          <a:cs typeface="Times New Roman" pitchFamily="18" charset="0"/>
                        </a:rPr>
                        <a:t>2</a:t>
                      </a:r>
                      <a:endParaRPr lang="ru-RU" sz="1400" b="1" dirty="0">
                        <a:latin typeface="Times New Roman" pitchFamily="18" charset="0"/>
                        <a:cs typeface="Times New Roman" pitchFamily="18" charset="0"/>
                      </a:endParaRPr>
                    </a:p>
                  </a:txBody>
                  <a:tcPr marL="91422" marR="91422"/>
                </a:tc>
                <a:tc>
                  <a:txBody>
                    <a:bodyPr/>
                    <a:lstStyle/>
                    <a:p>
                      <a:pPr algn="ctr"/>
                      <a:r>
                        <a:rPr lang="ru-RU" sz="1400" b="1" dirty="0">
                          <a:latin typeface="Times New Roman" pitchFamily="18" charset="0"/>
                          <a:cs typeface="Times New Roman" pitchFamily="18" charset="0"/>
                        </a:rPr>
                        <a:t>5,</a:t>
                      </a:r>
                      <a:r>
                        <a:rPr lang="en-US" sz="1400" b="1" dirty="0">
                          <a:latin typeface="Times New Roman" pitchFamily="18" charset="0"/>
                          <a:cs typeface="Times New Roman" pitchFamily="18" charset="0"/>
                        </a:rPr>
                        <a:t>2</a:t>
                      </a:r>
                      <a:endParaRPr lang="ru-RU" sz="1400" b="1" dirty="0">
                        <a:latin typeface="Times New Roman" pitchFamily="18" charset="0"/>
                        <a:cs typeface="Times New Roman" pitchFamily="18" charset="0"/>
                      </a:endParaRP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2,0</a:t>
                      </a:r>
                    </a:p>
                  </a:txBody>
                  <a:tcPr marL="91422" marR="91422"/>
                </a:tc>
                <a:tc>
                  <a:txBody>
                    <a:bodyPr/>
                    <a:lstStyle/>
                    <a:p>
                      <a:pPr algn="ctr"/>
                      <a:r>
                        <a:rPr lang="ru-RU" sz="1400" i="1" dirty="0">
                          <a:latin typeface="Times New Roman" pitchFamily="18" charset="0"/>
                          <a:cs typeface="Times New Roman" pitchFamily="18" charset="0"/>
                        </a:rPr>
                        <a:t>2,0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a:t>
                      </a:r>
                      <a:r>
                        <a:rPr lang="en-US" sz="1400" i="1" dirty="0">
                          <a:latin typeface="Times New Roman" pitchFamily="18" charset="0"/>
                          <a:cs typeface="Times New Roman" pitchFamily="18" charset="0"/>
                        </a:rPr>
                        <a:t>2</a:t>
                      </a:r>
                      <a:endParaRPr lang="ru-RU" sz="1400" i="1" dirty="0">
                        <a:latin typeface="Times New Roman" pitchFamily="18" charset="0"/>
                        <a:cs typeface="Times New Roman" pitchFamily="18" charset="0"/>
                      </a:endParaRPr>
                    </a:p>
                  </a:txBody>
                  <a:tcPr marL="91422" marR="91422"/>
                </a:tc>
                <a:tc>
                  <a:txBody>
                    <a:bodyPr/>
                    <a:lstStyle/>
                    <a:p>
                      <a:pPr algn="ctr"/>
                      <a:r>
                        <a:rPr lang="ru-RU" sz="1400" i="1" dirty="0">
                          <a:latin typeface="Times New Roman" pitchFamily="18" charset="0"/>
                          <a:cs typeface="Times New Roman" pitchFamily="18" charset="0"/>
                        </a:rPr>
                        <a:t>0,</a:t>
                      </a:r>
                      <a:r>
                        <a:rPr lang="en-US" sz="1400" i="1" dirty="0">
                          <a:latin typeface="Times New Roman" pitchFamily="18" charset="0"/>
                          <a:cs typeface="Times New Roman" pitchFamily="18" charset="0"/>
                        </a:rPr>
                        <a:t>2</a:t>
                      </a:r>
                      <a:endParaRPr lang="ru-RU" sz="1400" i="1" dirty="0">
                        <a:latin typeface="Times New Roman" pitchFamily="18" charset="0"/>
                        <a:cs typeface="Times New Roman" pitchFamily="18" charset="0"/>
                      </a:endParaRP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4"/>
                  </a:ext>
                </a:extLst>
              </a:tr>
            </a:tbl>
          </a:graphicData>
        </a:graphic>
      </p:graphicFrame>
      <p:sp>
        <p:nvSpPr>
          <p:cNvPr id="10" name="Прямоугольник 5"/>
          <p:cNvSpPr>
            <a:spLocks noChangeArrowheads="1"/>
          </p:cNvSpPr>
          <p:nvPr/>
        </p:nvSpPr>
        <p:spPr bwMode="auto">
          <a:xfrm>
            <a:off x="7599362" y="4273301"/>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62476" y="1863744"/>
            <a:ext cx="4305299" cy="1362075"/>
            <a:chOff x="3924301" y="2178069"/>
            <a:chExt cx="4305299"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27434" y="2533650"/>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автомобильной дороги  от д.7Д до железнодорожного переезда по ул. Октябрьская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59.5</a:t>
            </a:r>
          </a:p>
        </p:txBody>
      </p:sp>
      <p:pic>
        <p:nvPicPr>
          <p:cNvPr id="5122" name="Picture 2" descr="D:\2024 год\Исполнение за 2024 год\Фото для бюджета для граждан\Первомайск Нижегородская область ВАм решать\Первомайск дороги\Первомайск Ремонт автомобильной дороги от д.15 по ул.Суворова до д.18 по ул.Профсоюзная\WhatsApp Image 2024-07-17 at 09.16.52.jpe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860" b="38808"/>
          <a:stretch/>
        </p:blipFill>
        <p:spPr bwMode="auto">
          <a:xfrm>
            <a:off x="202019" y="1391314"/>
            <a:ext cx="2668771" cy="1656021"/>
          </a:xfrm>
          <a:prstGeom prst="rect">
            <a:avLst/>
          </a:prstGeom>
          <a:noFill/>
          <a:effectLst>
            <a:outerShdw blurRad="50800" dist="38100" dir="13500000" sx="102000" sy="102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descr="D:\2024 год\Исполнение за 2024 год\Фото для бюджета для граждан\Первомайск Нижегородская область ВАм решать\Первомайск дороги\Первомайск Ремонт автомобильной дороги от д.15 по ул.Суворова до д.18 по ул.Профсоюзная\photo_5188661321154029596_y.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59" t="2261" r="-959" b="8021"/>
          <a:stretch/>
        </p:blipFill>
        <p:spPr bwMode="auto">
          <a:xfrm>
            <a:off x="2179674" y="2249294"/>
            <a:ext cx="2211432" cy="2281768"/>
          </a:xfrm>
          <a:prstGeom prst="rect">
            <a:avLst/>
          </a:prstGeom>
          <a:noFill/>
          <a:effectLst>
            <a:outerShdw blurRad="50800" dist="38100" dir="2700000" sx="102000" sy="102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97233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2729358685"/>
              </p:ext>
            </p:extLst>
          </p:nvPr>
        </p:nvGraphicFramePr>
        <p:xfrm>
          <a:off x="219075" y="4590852"/>
          <a:ext cx="8534400" cy="18774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4,</a:t>
                      </a:r>
                      <a:r>
                        <a:rPr lang="en-US" sz="1400" b="1" dirty="0">
                          <a:latin typeface="Times New Roman" pitchFamily="18" charset="0"/>
                          <a:cs typeface="Times New Roman" pitchFamily="18" charset="0"/>
                        </a:rPr>
                        <a:t>6</a:t>
                      </a:r>
                      <a:endParaRPr lang="ru-RU" sz="1400" b="1" dirty="0">
                        <a:latin typeface="Times New Roman" pitchFamily="18" charset="0"/>
                        <a:cs typeface="Times New Roman" pitchFamily="18" charset="0"/>
                      </a:endParaRPr>
                    </a:p>
                  </a:txBody>
                  <a:tcPr marL="91422" marR="91422"/>
                </a:tc>
                <a:tc>
                  <a:txBody>
                    <a:bodyPr/>
                    <a:lstStyle/>
                    <a:p>
                      <a:pPr algn="ctr"/>
                      <a:r>
                        <a:rPr lang="ru-RU" sz="1400" b="1" dirty="0">
                          <a:latin typeface="Times New Roman" pitchFamily="18" charset="0"/>
                          <a:cs typeface="Times New Roman" pitchFamily="18" charset="0"/>
                        </a:rPr>
                        <a:t>4,</a:t>
                      </a:r>
                      <a:r>
                        <a:rPr lang="en-US" sz="1400" b="1" dirty="0">
                          <a:latin typeface="Times New Roman" pitchFamily="18" charset="0"/>
                          <a:cs typeface="Times New Roman" pitchFamily="18" charset="0"/>
                        </a:rPr>
                        <a:t>6</a:t>
                      </a:r>
                      <a:endParaRPr lang="ru-RU" sz="1400" b="1" dirty="0">
                        <a:latin typeface="Times New Roman" pitchFamily="18" charset="0"/>
                        <a:cs typeface="Times New Roman" pitchFamily="18" charset="0"/>
                      </a:endParaRP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en-US" sz="1400" i="1" dirty="0">
                          <a:latin typeface="Times New Roman" pitchFamily="18" charset="0"/>
                          <a:cs typeface="Times New Roman" pitchFamily="18" charset="0"/>
                        </a:rPr>
                        <a:t>3,0</a:t>
                      </a:r>
                      <a:endParaRPr lang="ru-RU" sz="1400" i="1" dirty="0">
                        <a:latin typeface="Times New Roman" pitchFamily="18" charset="0"/>
                        <a:cs typeface="Times New Roman" pitchFamily="18" charset="0"/>
                      </a:endParaRPr>
                    </a:p>
                  </a:txBody>
                  <a:tcPr marL="91422" marR="91422"/>
                </a:tc>
                <a:tc>
                  <a:txBody>
                    <a:bodyPr/>
                    <a:lstStyle/>
                    <a:p>
                      <a:pPr algn="ctr"/>
                      <a:r>
                        <a:rPr lang="en-US" sz="1400" i="1" dirty="0">
                          <a:latin typeface="Times New Roman" pitchFamily="18" charset="0"/>
                          <a:cs typeface="Times New Roman" pitchFamily="18" charset="0"/>
                        </a:rPr>
                        <a:t>3,0</a:t>
                      </a:r>
                      <a:endParaRPr lang="ru-RU" sz="1400" i="1" dirty="0">
                        <a:latin typeface="Times New Roman" pitchFamily="18" charset="0"/>
                        <a:cs typeface="Times New Roman" pitchFamily="18" charset="0"/>
                      </a:endParaRP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1,4</a:t>
                      </a:r>
                    </a:p>
                  </a:txBody>
                  <a:tcPr marL="91422" marR="91422"/>
                </a:tc>
                <a:tc>
                  <a:txBody>
                    <a:bodyPr/>
                    <a:lstStyle/>
                    <a:p>
                      <a:pPr algn="ctr"/>
                      <a:r>
                        <a:rPr lang="ru-RU" sz="1400" i="1" dirty="0">
                          <a:latin typeface="Times New Roman" pitchFamily="18" charset="0"/>
                          <a:cs typeface="Times New Roman" pitchFamily="18" charset="0"/>
                        </a:rPr>
                        <a:t>1,4</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4"/>
                  </a:ext>
                </a:extLst>
              </a:tr>
            </a:tbl>
          </a:graphicData>
        </a:graphic>
      </p:graphicFrame>
      <p:sp>
        <p:nvSpPr>
          <p:cNvPr id="10" name="Прямоугольник 5"/>
          <p:cNvSpPr>
            <a:spLocks noChangeArrowheads="1"/>
          </p:cNvSpPr>
          <p:nvPr/>
        </p:nvSpPr>
        <p:spPr bwMode="auto">
          <a:xfrm>
            <a:off x="7599362" y="4273301"/>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05299" cy="1362075"/>
            <a:chOff x="3924301" y="2178069"/>
            <a:chExt cx="4305299"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27434" y="2533650"/>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автомобильной дороги от пожарной части № 137 до поворота на пер. Димитрова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59.6</a:t>
            </a:r>
          </a:p>
        </p:txBody>
      </p:sp>
      <p:pic>
        <p:nvPicPr>
          <p:cNvPr id="2" name="Рисунок 1">
            <a:extLst>
              <a:ext uri="{FF2B5EF4-FFF2-40B4-BE49-F238E27FC236}">
                <a16:creationId xmlns:a16="http://schemas.microsoft.com/office/drawing/2014/main" id="{3F2C751B-9B49-F854-E37C-BFA379F856D6}"/>
              </a:ext>
            </a:extLst>
          </p:cNvPr>
          <p:cNvPicPr>
            <a:picLocks noChangeAspect="1"/>
          </p:cNvPicPr>
          <p:nvPr/>
        </p:nvPicPr>
        <p:blipFill>
          <a:blip r:embed="rId4"/>
          <a:srcRect t="16479" b="15889"/>
          <a:stretch>
            <a:fillRect/>
          </a:stretch>
        </p:blipFill>
        <p:spPr>
          <a:xfrm>
            <a:off x="219075" y="1424075"/>
            <a:ext cx="3011648" cy="1613787"/>
          </a:xfrm>
          <a:prstGeom prst="rect">
            <a:avLst/>
          </a:prstGeom>
          <a:noFill/>
          <a:effectLst>
            <a:outerShdw blurRad="50800" dist="38100" dir="13500000" sx="102000" sy="102000" algn="br" rotWithShape="0">
              <a:prstClr val="black">
                <a:alpha val="40000"/>
              </a:prstClr>
            </a:outerShdw>
          </a:effectLst>
        </p:spPr>
      </p:pic>
      <p:pic>
        <p:nvPicPr>
          <p:cNvPr id="15" name="Рисунок 14">
            <a:extLst>
              <a:ext uri="{FF2B5EF4-FFF2-40B4-BE49-F238E27FC236}">
                <a16:creationId xmlns:a16="http://schemas.microsoft.com/office/drawing/2014/main" id="{5049018E-56F8-21A7-AC8B-9A378E7E4EF9}"/>
              </a:ext>
            </a:extLst>
          </p:cNvPr>
          <p:cNvPicPr>
            <a:picLocks noChangeAspect="1"/>
          </p:cNvPicPr>
          <p:nvPr/>
        </p:nvPicPr>
        <p:blipFill>
          <a:blip r:embed="rId5" cstate="print">
            <a:extLst>
              <a:ext uri="{28A0092B-C50C-407E-A947-70E740481C1C}">
                <a14:useLocalDpi xmlns:a14="http://schemas.microsoft.com/office/drawing/2010/main" val="0"/>
              </a:ext>
            </a:extLst>
          </a:blip>
          <a:srcRect t="12718" b="12696"/>
          <a:stretch>
            <a:fillRect/>
          </a:stretch>
        </p:blipFill>
        <p:spPr>
          <a:xfrm>
            <a:off x="1013815" y="2544781"/>
            <a:ext cx="3472460" cy="1942459"/>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25361763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 y="516"/>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Общественно – значимые проекты, реализованные в 2025 году</a:t>
            </a:r>
          </a:p>
        </p:txBody>
      </p:sp>
      <p:sp>
        <p:nvSpPr>
          <p:cNvPr id="8" name="Скругленный прямоугольник 7"/>
          <p:cNvSpPr/>
          <p:nvPr/>
        </p:nvSpPr>
        <p:spPr>
          <a:xfrm>
            <a:off x="75237" y="916882"/>
            <a:ext cx="9009615" cy="362565"/>
          </a:xfrm>
          <a:prstGeom prst="roundRect">
            <a:avLst/>
          </a:prstGeom>
          <a:gradFill rotWithShape="1">
            <a:gsLst>
              <a:gs pos="28000">
                <a:srgbClr val="D5D5FF"/>
              </a:gs>
              <a:gs pos="100000">
                <a:srgbClr val="B9B9FF"/>
              </a:gs>
            </a:gsLst>
            <a:lin ang="5400000" scaled="0"/>
          </a:gradFill>
          <a:ln w="9525" cap="flat" cmpd="sng" algn="ctr">
            <a:noFill/>
            <a:prstDash val="solid"/>
          </a:ln>
          <a:effectLst>
            <a:outerShdw blurRad="63500" dist="50800" dir="5400000" sx="98000" sy="98000" rotWithShape="0">
              <a:srgbClr val="000000">
                <a:alpha val="20000"/>
              </a:srgbClr>
            </a:outerShdw>
          </a:effectLst>
        </p:spPr>
        <p:txBody>
          <a:bodyPr lIns="57148" tIns="28574" rIns="57148" bIns="28574" anchor="ctr"/>
          <a:lstStyle/>
          <a:p>
            <a:pPr lvl="0" algn="ctr" defTabSz="914400" fontAlgn="base">
              <a:spcBef>
                <a:spcPct val="0"/>
              </a:spcBef>
              <a:spcAft>
                <a:spcPct val="0"/>
              </a:spcAft>
              <a:defRPr/>
            </a:pPr>
            <a:r>
              <a:rPr lang="ru-RU" sz="1700" b="1" kern="0" dirty="0">
                <a:solidFill>
                  <a:prstClr val="black"/>
                </a:solidFill>
                <a:latin typeface="Times New Roman" pitchFamily="18" charset="0"/>
                <a:cs typeface="Times New Roman" pitchFamily="18" charset="0"/>
              </a:rPr>
              <a:t>Проект инициативного бюджетирования «Вам решать!»</a:t>
            </a:r>
          </a:p>
        </p:txBody>
      </p:sp>
      <p:graphicFrame>
        <p:nvGraphicFramePr>
          <p:cNvPr id="9" name="Таблица 8"/>
          <p:cNvGraphicFramePr>
            <a:graphicFrameLocks noGrp="1"/>
          </p:cNvGraphicFramePr>
          <p:nvPr>
            <p:extLst>
              <p:ext uri="{D42A27DB-BD31-4B8C-83A1-F6EECF244321}">
                <p14:modId xmlns:p14="http://schemas.microsoft.com/office/powerpoint/2010/main" val="1349856971"/>
              </p:ext>
            </p:extLst>
          </p:nvPr>
        </p:nvGraphicFramePr>
        <p:xfrm>
          <a:off x="219075" y="4632797"/>
          <a:ext cx="8534400" cy="18774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tc>
                <a:tc>
                  <a:txBody>
                    <a:bodyPr/>
                    <a:lstStyle/>
                    <a:p>
                      <a:pPr algn="ctr"/>
                      <a:r>
                        <a:rPr lang="ru-RU" sz="1400" b="1" dirty="0">
                          <a:latin typeface="Times New Roman" pitchFamily="18" charset="0"/>
                          <a:cs typeface="Times New Roman" pitchFamily="18" charset="0"/>
                        </a:rPr>
                        <a:t>5,3</a:t>
                      </a:r>
                    </a:p>
                  </a:txBody>
                  <a:tcPr marL="91422" marR="91422"/>
                </a:tc>
                <a:tc>
                  <a:txBody>
                    <a:bodyPr/>
                    <a:lstStyle/>
                    <a:p>
                      <a:pPr algn="ctr"/>
                      <a:r>
                        <a:rPr lang="ru-RU" sz="1400" b="1" dirty="0">
                          <a:latin typeface="Times New Roman" pitchFamily="18" charset="0"/>
                          <a:cs typeface="Times New Roman" pitchFamily="18" charset="0"/>
                        </a:rPr>
                        <a:t>5,3</a:t>
                      </a:r>
                    </a:p>
                  </a:txBody>
                  <a:tcPr marL="91422" marR="91422"/>
                </a:tc>
                <a:tc>
                  <a:txBody>
                    <a:bodyPr/>
                    <a:lstStyle/>
                    <a:p>
                      <a:pPr algn="ctr"/>
                      <a:r>
                        <a:rPr lang="ru-RU" sz="1400" b="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1"/>
                  </a:ext>
                </a:extLst>
              </a:tr>
              <a:tr h="370840">
                <a:tc>
                  <a:txBody>
                    <a:bodyPr/>
                    <a:lstStyle/>
                    <a:p>
                      <a:pPr algn="ctr"/>
                      <a:r>
                        <a:rPr lang="ru-RU" sz="1400" i="1" dirty="0">
                          <a:latin typeface="Times New Roman" pitchFamily="18" charset="0"/>
                          <a:cs typeface="Times New Roman" pitchFamily="18" charset="0"/>
                        </a:rPr>
                        <a:t>Областной бюджет</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3,0</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2"/>
                  </a:ext>
                </a:extLst>
              </a:tr>
              <a:tr h="370840">
                <a:tc>
                  <a:txBody>
                    <a:bodyPr/>
                    <a:lstStyle/>
                    <a:p>
                      <a:pPr algn="ctr"/>
                      <a:r>
                        <a:rPr lang="ru-RU" sz="1400" i="1" dirty="0">
                          <a:latin typeface="Times New Roman" pitchFamily="18" charset="0"/>
                          <a:cs typeface="Times New Roman" pitchFamily="18" charset="0"/>
                        </a:rPr>
                        <a:t>Бюджет городского округа</a:t>
                      </a:r>
                    </a:p>
                  </a:txBody>
                  <a:tcPr marL="91422" marR="91422"/>
                </a:tc>
                <a:tc>
                  <a:txBody>
                    <a:bodyPr/>
                    <a:lstStyle/>
                    <a:p>
                      <a:pPr algn="ctr"/>
                      <a:r>
                        <a:rPr lang="ru-RU" sz="1400" i="1" dirty="0">
                          <a:latin typeface="Times New Roman" pitchFamily="18" charset="0"/>
                          <a:cs typeface="Times New Roman" pitchFamily="18" charset="0"/>
                        </a:rPr>
                        <a:t>2,1</a:t>
                      </a:r>
                    </a:p>
                  </a:txBody>
                  <a:tcPr marL="91422" marR="91422"/>
                </a:tc>
                <a:tc>
                  <a:txBody>
                    <a:bodyPr/>
                    <a:lstStyle/>
                    <a:p>
                      <a:pPr algn="ctr"/>
                      <a:r>
                        <a:rPr lang="ru-RU" sz="1400" i="1" dirty="0">
                          <a:latin typeface="Times New Roman" pitchFamily="18" charset="0"/>
                          <a:cs typeface="Times New Roman" pitchFamily="18" charset="0"/>
                        </a:rPr>
                        <a:t>2,1</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3"/>
                  </a:ext>
                </a:extLst>
              </a:tr>
              <a:tr h="370840">
                <a:tc>
                  <a:txBody>
                    <a:bodyPr/>
                    <a:lstStyle/>
                    <a:p>
                      <a:pPr algn="ctr"/>
                      <a:r>
                        <a:rPr lang="ru-RU" sz="1400" i="1" dirty="0">
                          <a:latin typeface="Times New Roman" pitchFamily="18" charset="0"/>
                          <a:cs typeface="Times New Roman" pitchFamily="18" charset="0"/>
                        </a:rPr>
                        <a:t>Инициативный платеж</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0,2</a:t>
                      </a:r>
                    </a:p>
                  </a:txBody>
                  <a:tcPr marL="91422" marR="91422"/>
                </a:tc>
                <a:tc>
                  <a:txBody>
                    <a:bodyPr/>
                    <a:lstStyle/>
                    <a:p>
                      <a:pPr algn="ctr"/>
                      <a:r>
                        <a:rPr lang="ru-RU" sz="1400" i="1" dirty="0">
                          <a:latin typeface="Times New Roman" pitchFamily="18" charset="0"/>
                          <a:cs typeface="Times New Roman" pitchFamily="18" charset="0"/>
                        </a:rPr>
                        <a:t>100,0</a:t>
                      </a:r>
                    </a:p>
                  </a:txBody>
                  <a:tcPr marL="91422" marR="91422"/>
                </a:tc>
                <a:extLst>
                  <a:ext uri="{0D108BD9-81ED-4DB2-BD59-A6C34878D82A}">
                    <a16:rowId xmlns:a16="http://schemas.microsoft.com/office/drawing/2014/main" val="10004"/>
                  </a:ext>
                </a:extLst>
              </a:tr>
            </a:tbl>
          </a:graphicData>
        </a:graphic>
      </p:graphicFrame>
      <p:sp>
        <p:nvSpPr>
          <p:cNvPr id="10" name="Прямоугольник 5"/>
          <p:cNvSpPr>
            <a:spLocks noChangeArrowheads="1"/>
          </p:cNvSpPr>
          <p:nvPr/>
        </p:nvSpPr>
        <p:spPr bwMode="auto">
          <a:xfrm>
            <a:off x="7674863" y="4375035"/>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p:cNvGrpSpPr/>
          <p:nvPr/>
        </p:nvGrpSpPr>
        <p:grpSpPr>
          <a:xfrm>
            <a:off x="4591051" y="1863744"/>
            <a:ext cx="4356057" cy="1362075"/>
            <a:chOff x="3924301" y="2178069"/>
            <a:chExt cx="4356057" cy="1362075"/>
          </a:xfrm>
        </p:grpSpPr>
        <p:sp>
          <p:nvSpPr>
            <p:cNvPr id="12" name="Прямоугольник с двумя скругленными противолежащими углами 11"/>
            <p:cNvSpPr/>
            <p:nvPr/>
          </p:nvSpPr>
          <p:spPr>
            <a:xfrm>
              <a:off x="3924301" y="2178069"/>
              <a:ext cx="4305299" cy="1362075"/>
            </a:xfrm>
            <a:prstGeom prst="round2DiagRect">
              <a:avLst>
                <a:gd name="adj1" fmla="val 32052"/>
                <a:gd name="adj2" fmla="val 0"/>
              </a:avLst>
            </a:prstGeom>
            <a:gradFill>
              <a:gsLst>
                <a:gs pos="28000">
                  <a:srgbClr val="8BBAFF">
                    <a:alpha val="58000"/>
                  </a:srgbClr>
                </a:gs>
                <a:gs pos="100000">
                  <a:srgbClr val="9797FF">
                    <a:alpha val="65000"/>
                  </a:srgb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TextBox 12"/>
            <p:cNvSpPr txBox="1"/>
            <p:nvPr/>
          </p:nvSpPr>
          <p:spPr>
            <a:xfrm>
              <a:off x="3984584" y="2533650"/>
              <a:ext cx="4295774" cy="738664"/>
            </a:xfrm>
            <a:prstGeom prst="rect">
              <a:avLst/>
            </a:prstGeom>
            <a:noFill/>
          </p:spPr>
          <p:txBody>
            <a:bodyPr wrap="square" rtlCol="0">
              <a:spAutoFit/>
            </a:bodyPr>
            <a:lstStyle/>
            <a:p>
              <a:pPr algn="ctr"/>
              <a:r>
                <a:rPr lang="ru-RU" sz="1400" b="1" dirty="0">
                  <a:solidFill>
                    <a:srgbClr val="002060"/>
                  </a:solidFill>
                  <a:latin typeface="Times New Roman" pitchFamily="18" charset="0"/>
                  <a:cs typeface="Times New Roman" pitchFamily="18" charset="0"/>
                </a:rPr>
                <a:t>Ремонт автомобильной дороги от поворота по ул. Димитрова до д. 2А ул. Мочалина в г.Первомайск Нижегородской области</a:t>
              </a:r>
            </a:p>
          </p:txBody>
        </p:sp>
      </p:grpSp>
      <p:sp>
        <p:nvSpPr>
          <p:cNvPr id="1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59.7</a:t>
            </a:r>
          </a:p>
        </p:txBody>
      </p:sp>
      <p:pic>
        <p:nvPicPr>
          <p:cNvPr id="2" name="Рисунок 1">
            <a:extLst>
              <a:ext uri="{FF2B5EF4-FFF2-40B4-BE49-F238E27FC236}">
                <a16:creationId xmlns:a16="http://schemas.microsoft.com/office/drawing/2014/main" id="{7B38F6A0-96D4-581C-EFE9-82FFD3127CC0}"/>
              </a:ext>
            </a:extLst>
          </p:cNvPr>
          <p:cNvPicPr>
            <a:picLocks noChangeAspect="1"/>
          </p:cNvPicPr>
          <p:nvPr/>
        </p:nvPicPr>
        <p:blipFill>
          <a:blip r:embed="rId4"/>
          <a:stretch>
            <a:fillRect/>
          </a:stretch>
        </p:blipFill>
        <p:spPr>
          <a:xfrm>
            <a:off x="150391" y="1435147"/>
            <a:ext cx="3256598" cy="1829292"/>
          </a:xfrm>
          <a:prstGeom prst="rect">
            <a:avLst/>
          </a:prstGeom>
          <a:noFill/>
          <a:effectLst>
            <a:outerShdw blurRad="50800" dist="38100" dir="13500000" sx="102000" sy="102000" algn="br" rotWithShape="0">
              <a:prstClr val="black">
                <a:alpha val="40000"/>
              </a:prstClr>
            </a:outerShdw>
          </a:effectLst>
        </p:spPr>
      </p:pic>
      <p:pic>
        <p:nvPicPr>
          <p:cNvPr id="3" name="Рисунок 2">
            <a:extLst>
              <a:ext uri="{FF2B5EF4-FFF2-40B4-BE49-F238E27FC236}">
                <a16:creationId xmlns:a16="http://schemas.microsoft.com/office/drawing/2014/main" id="{B3F06203-C6D0-54D7-CD81-A9BCDD8A8AC6}"/>
              </a:ext>
            </a:extLst>
          </p:cNvPr>
          <p:cNvPicPr>
            <a:picLocks noChangeAspect="1"/>
          </p:cNvPicPr>
          <p:nvPr/>
        </p:nvPicPr>
        <p:blipFill>
          <a:blip r:embed="rId5"/>
          <a:stretch>
            <a:fillRect/>
          </a:stretch>
        </p:blipFill>
        <p:spPr>
          <a:xfrm>
            <a:off x="1347962" y="2539877"/>
            <a:ext cx="3106480" cy="1979161"/>
          </a:xfrm>
          <a:prstGeom prst="rect">
            <a:avLst/>
          </a:prstGeom>
          <a:noFill/>
          <a:effectLst>
            <a:outerShdw blurRad="50800" dist="38100" dir="2700000" sx="102000" sy="102000" algn="tl" rotWithShape="0">
              <a:prstClr val="black">
                <a:alpha val="40000"/>
              </a:prstClr>
            </a:outerShdw>
          </a:effectLst>
        </p:spPr>
      </p:pic>
    </p:spTree>
    <p:extLst>
      <p:ext uri="{BB962C8B-B14F-4D97-AF65-F5344CB8AC3E}">
        <p14:creationId xmlns:p14="http://schemas.microsoft.com/office/powerpoint/2010/main" val="307476986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p:cNvGrpSpPr/>
          <p:nvPr/>
        </p:nvGrpSpPr>
        <p:grpSpPr>
          <a:xfrm>
            <a:off x="0" y="0"/>
            <a:ext cx="9144000" cy="6858000"/>
            <a:chOff x="0" y="0"/>
            <a:chExt cx="9144000" cy="6858000"/>
          </a:xfrm>
        </p:grpSpPr>
        <p:pic>
          <p:nvPicPr>
            <p:cNvPr id="4"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7" name="Таблица 6"/>
          <p:cNvGraphicFramePr>
            <a:graphicFrameLocks noGrp="1"/>
          </p:cNvGraphicFramePr>
          <p:nvPr>
            <p:extLst>
              <p:ext uri="{D42A27DB-BD31-4B8C-83A1-F6EECF244321}">
                <p14:modId xmlns:p14="http://schemas.microsoft.com/office/powerpoint/2010/main" val="3472581943"/>
              </p:ext>
            </p:extLst>
          </p:nvPr>
        </p:nvGraphicFramePr>
        <p:xfrm>
          <a:off x="101069" y="942976"/>
          <a:ext cx="8937290" cy="2704124"/>
        </p:xfrm>
        <a:graphic>
          <a:graphicData uri="http://schemas.openxmlformats.org/drawingml/2006/table">
            <a:tbl>
              <a:tblPr firstRow="1" bandRow="1">
                <a:tableStyleId>{5C22544A-7EE6-4342-B048-85BDC9FD1C3A}</a:tableStyleId>
              </a:tblPr>
              <a:tblGrid>
                <a:gridCol w="482841">
                  <a:extLst>
                    <a:ext uri="{9D8B030D-6E8A-4147-A177-3AD203B41FA5}">
                      <a16:colId xmlns:a16="http://schemas.microsoft.com/office/drawing/2014/main" val="20004"/>
                    </a:ext>
                  </a:extLst>
                </a:gridCol>
                <a:gridCol w="3725339">
                  <a:extLst>
                    <a:ext uri="{9D8B030D-6E8A-4147-A177-3AD203B41FA5}">
                      <a16:colId xmlns:a16="http://schemas.microsoft.com/office/drawing/2014/main" val="20000"/>
                    </a:ext>
                  </a:extLst>
                </a:gridCol>
                <a:gridCol w="801394">
                  <a:extLst>
                    <a:ext uri="{9D8B030D-6E8A-4147-A177-3AD203B41FA5}">
                      <a16:colId xmlns:a16="http://schemas.microsoft.com/office/drawing/2014/main" val="20001"/>
                    </a:ext>
                  </a:extLst>
                </a:gridCol>
                <a:gridCol w="636159">
                  <a:extLst>
                    <a:ext uri="{9D8B030D-6E8A-4147-A177-3AD203B41FA5}">
                      <a16:colId xmlns:a16="http://schemas.microsoft.com/office/drawing/2014/main" val="20002"/>
                    </a:ext>
                  </a:extLst>
                </a:gridCol>
                <a:gridCol w="1049247">
                  <a:extLst>
                    <a:ext uri="{9D8B030D-6E8A-4147-A177-3AD203B41FA5}">
                      <a16:colId xmlns:a16="http://schemas.microsoft.com/office/drawing/2014/main" val="20003"/>
                    </a:ext>
                  </a:extLst>
                </a:gridCol>
                <a:gridCol w="1263218">
                  <a:extLst>
                    <a:ext uri="{9D8B030D-6E8A-4147-A177-3AD203B41FA5}">
                      <a16:colId xmlns:a16="http://schemas.microsoft.com/office/drawing/2014/main" val="20005"/>
                    </a:ext>
                  </a:extLst>
                </a:gridCol>
                <a:gridCol w="979092">
                  <a:extLst>
                    <a:ext uri="{9D8B030D-6E8A-4147-A177-3AD203B41FA5}">
                      <a16:colId xmlns:a16="http://schemas.microsoft.com/office/drawing/2014/main" val="20006"/>
                    </a:ext>
                  </a:extLst>
                </a:gridCol>
              </a:tblGrid>
              <a:tr h="621525">
                <a:tc rowSpan="2">
                  <a:txBody>
                    <a:body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 п/п</a:t>
                      </a:r>
                    </a:p>
                  </a:txBody>
                  <a:tcPr marL="91422" marR="91422">
                    <a:gradFill>
                      <a:gsLst>
                        <a:gs pos="28000">
                          <a:srgbClr val="8BBAFF"/>
                        </a:gs>
                        <a:gs pos="100000">
                          <a:srgbClr val="9797FF"/>
                        </a:gs>
                      </a:gsLst>
                      <a:lin ang="5400000" scaled="0"/>
                    </a:gradFill>
                  </a:tcPr>
                </a:tc>
                <a:tc rowSpan="2">
                  <a:txBody>
                    <a:body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Наименование показателя</a:t>
                      </a:r>
                    </a:p>
                  </a:txBody>
                  <a:tcPr marL="91422" marR="91422">
                    <a:gradFill>
                      <a:gsLst>
                        <a:gs pos="28000">
                          <a:srgbClr val="8BBAFF"/>
                        </a:gs>
                        <a:gs pos="100000">
                          <a:srgbClr val="9797FF"/>
                        </a:gs>
                      </a:gsLst>
                      <a:lin ang="5400000" scaled="0"/>
                    </a:gradFill>
                  </a:tcPr>
                </a:tc>
                <a:tc gridSpan="2">
                  <a:txBody>
                    <a:bodyPr/>
                    <a:lstStyle/>
                    <a:p>
                      <a:pPr algn="ctr"/>
                      <a:r>
                        <a:rPr lang="ru-RU" sz="1200" dirty="0">
                          <a:solidFill>
                            <a:schemeClr val="tx1"/>
                          </a:solidFill>
                          <a:latin typeface="Times New Roman" pitchFamily="18" charset="0"/>
                          <a:cs typeface="Times New Roman" pitchFamily="18" charset="0"/>
                        </a:rPr>
                        <a:t>Единица измерения по ОКЕИ</a:t>
                      </a:r>
                    </a:p>
                  </a:txBody>
                  <a:tcPr marL="91422" marR="91422">
                    <a:gradFill>
                      <a:gsLst>
                        <a:gs pos="28000">
                          <a:srgbClr val="8BBAFF"/>
                        </a:gs>
                        <a:gs pos="100000">
                          <a:srgbClr val="9797FF"/>
                        </a:gs>
                      </a:gsLst>
                      <a:lin ang="5400000" scaled="0"/>
                    </a:gradFill>
                  </a:tcPr>
                </a:tc>
                <a:tc h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rowSpan="2">
                  <a:txBody>
                    <a:body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Плановое значение показателя</a:t>
                      </a:r>
                    </a:p>
                  </a:txBody>
                  <a:tcPr marL="91422" marR="91422">
                    <a:gradFill>
                      <a:gsLst>
                        <a:gs pos="28000">
                          <a:srgbClr val="8BBAFF"/>
                        </a:gs>
                        <a:gs pos="100000">
                          <a:srgbClr val="9797FF"/>
                        </a:gs>
                      </a:gsLst>
                      <a:lin ang="5400000" scaled="0"/>
                    </a:gradFill>
                  </a:tcPr>
                </a:tc>
                <a:tc rowSpan="2">
                  <a:txBody>
                    <a:bodyPr/>
                    <a:lstStyle/>
                    <a:p>
                      <a:pPr algn="ctr"/>
                      <a:r>
                        <a:rPr lang="ru-RU" sz="1200" dirty="0">
                          <a:solidFill>
                            <a:schemeClr val="tx1"/>
                          </a:solidFill>
                          <a:latin typeface="Times New Roman" pitchFamily="18" charset="0"/>
                          <a:cs typeface="Times New Roman" pitchFamily="18" charset="0"/>
                        </a:rPr>
                        <a:t>Фактическое значение показателя по состоянию на отчетную дату</a:t>
                      </a:r>
                    </a:p>
                  </a:txBody>
                  <a:tcPr marL="91422" marR="91422">
                    <a:gradFill>
                      <a:gsLst>
                        <a:gs pos="28000">
                          <a:srgbClr val="8BBAFF"/>
                        </a:gs>
                        <a:gs pos="100000">
                          <a:srgbClr val="9797FF"/>
                        </a:gs>
                      </a:gsLst>
                      <a:lin ang="5400000" scaled="0"/>
                    </a:gradFill>
                  </a:tcPr>
                </a:tc>
                <a:tc rowSpan="2">
                  <a:txBody>
                    <a:bodyPr/>
                    <a:lstStyle/>
                    <a:p>
                      <a:pPr algn="ctr"/>
                      <a:endParaRPr lang="ru-RU" sz="1200" dirty="0">
                        <a:solidFill>
                          <a:schemeClr val="tx1"/>
                        </a:solidFill>
                        <a:latin typeface="Times New Roman" pitchFamily="18" charset="0"/>
                        <a:cs typeface="Times New Roman" pitchFamily="18" charset="0"/>
                      </a:endParaRPr>
                    </a:p>
                    <a:p>
                      <a:pPr algn="ctr"/>
                      <a:r>
                        <a:rPr lang="ru-RU" sz="1200" dirty="0">
                          <a:solidFill>
                            <a:schemeClr val="tx1"/>
                          </a:solidFill>
                          <a:latin typeface="Times New Roman" pitchFamily="18" charset="0"/>
                          <a:cs typeface="Times New Roman" pitchFamily="18" charset="0"/>
                        </a:rPr>
                        <a:t>Причина</a:t>
                      </a:r>
                      <a:r>
                        <a:rPr lang="ru-RU" sz="1200" baseline="0" dirty="0">
                          <a:solidFill>
                            <a:schemeClr val="tx1"/>
                          </a:solidFill>
                          <a:latin typeface="Times New Roman" pitchFamily="18" charset="0"/>
                          <a:cs typeface="Times New Roman" pitchFamily="18" charset="0"/>
                        </a:rPr>
                        <a:t> отклонения</a:t>
                      </a:r>
                      <a:endParaRPr lang="ru-RU" sz="12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0"/>
                  </a:ext>
                </a:extLst>
              </a:tr>
              <a:tr h="458745">
                <a:tc vMerge="1">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vMerge="1">
                  <a:txBody>
                    <a:bodyPr/>
                    <a:lstStyle/>
                    <a:p>
                      <a:pPr algn="ctr"/>
                      <a:endParaRPr lang="ru-RU" sz="1200" dirty="0">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a:txBody>
                    <a:bodyPr/>
                    <a:lstStyle/>
                    <a:p>
                      <a:pPr algn="ctr"/>
                      <a:r>
                        <a:rPr lang="ru-RU" sz="1250" dirty="0">
                          <a:solidFill>
                            <a:schemeClr val="tx1"/>
                          </a:solidFill>
                          <a:latin typeface="Times New Roman" pitchFamily="18" charset="0"/>
                          <a:cs typeface="Times New Roman" pitchFamily="18" charset="0"/>
                        </a:rPr>
                        <a:t>наименование</a:t>
                      </a:r>
                    </a:p>
                  </a:txBody>
                  <a:tcPr marL="91422" marR="91422">
                    <a:gradFill>
                      <a:gsLst>
                        <a:gs pos="28000">
                          <a:srgbClr val="8BBAFF"/>
                        </a:gs>
                        <a:gs pos="100000">
                          <a:srgbClr val="9797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код</a:t>
                      </a:r>
                    </a:p>
                  </a:txBody>
                  <a:tcPr marL="91422" marR="91422">
                    <a:gradFill>
                      <a:gsLst>
                        <a:gs pos="28000">
                          <a:srgbClr val="8BBAFF"/>
                        </a:gs>
                        <a:gs pos="100000">
                          <a:srgbClr val="9797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8BBAFF"/>
                        </a:gs>
                        <a:gs pos="100000">
                          <a:srgbClr val="9797FF"/>
                        </a:gs>
                      </a:gsLst>
                      <a:lin ang="5400000" scaled="0"/>
                    </a:gradFill>
                  </a:tcPr>
                </a:tc>
                <a:extLst>
                  <a:ext uri="{0D108BD9-81ED-4DB2-BD59-A6C34878D82A}">
                    <a16:rowId xmlns:a16="http://schemas.microsoft.com/office/drawing/2014/main" val="10003"/>
                  </a:ext>
                </a:extLst>
              </a:tr>
              <a:tr h="178180">
                <a:tc>
                  <a:txBody>
                    <a:bodyPr/>
                    <a:lstStyle/>
                    <a:p>
                      <a:pPr algn="ctr"/>
                      <a:r>
                        <a:rPr lang="ru-RU" sz="800" b="0" dirty="0">
                          <a:latin typeface="Times New Roman" pitchFamily="18" charset="0"/>
                          <a:cs typeface="Times New Roman" pitchFamily="18" charset="0"/>
                        </a:rPr>
                        <a:t>1</a:t>
                      </a:r>
                    </a:p>
                  </a:txBody>
                  <a:tcPr marL="91422" marR="91422"/>
                </a:tc>
                <a:tc>
                  <a:txBody>
                    <a:bodyPr/>
                    <a:lstStyle/>
                    <a:p>
                      <a:pPr algn="ctr"/>
                      <a:r>
                        <a:rPr lang="ru-RU" sz="800" b="0" dirty="0">
                          <a:latin typeface="Times New Roman" pitchFamily="18" charset="0"/>
                          <a:cs typeface="Times New Roman" pitchFamily="18" charset="0"/>
                        </a:rPr>
                        <a:t>2</a:t>
                      </a:r>
                    </a:p>
                  </a:txBody>
                  <a:tcPr marL="91422" marR="91422"/>
                </a:tc>
                <a:tc>
                  <a:txBody>
                    <a:bodyPr/>
                    <a:lstStyle/>
                    <a:p>
                      <a:pPr algn="ctr"/>
                      <a:r>
                        <a:rPr lang="ru-RU" sz="800" b="0" dirty="0">
                          <a:latin typeface="Times New Roman" pitchFamily="18" charset="0"/>
                          <a:cs typeface="Times New Roman" pitchFamily="18" charset="0"/>
                        </a:rPr>
                        <a:t>3</a:t>
                      </a:r>
                    </a:p>
                  </a:txBody>
                  <a:tcPr marL="91422" marR="91422"/>
                </a:tc>
                <a:tc>
                  <a:txBody>
                    <a:bodyPr/>
                    <a:lstStyle/>
                    <a:p>
                      <a:pPr algn="ctr"/>
                      <a:r>
                        <a:rPr lang="ru-RU" sz="800" b="0" dirty="0">
                          <a:latin typeface="Times New Roman" pitchFamily="18" charset="0"/>
                          <a:cs typeface="Times New Roman" pitchFamily="18" charset="0"/>
                        </a:rPr>
                        <a:t>4</a:t>
                      </a:r>
                    </a:p>
                  </a:txBody>
                  <a:tcPr marL="91422" marR="91422"/>
                </a:tc>
                <a:tc>
                  <a:txBody>
                    <a:bodyPr/>
                    <a:lstStyle/>
                    <a:p>
                      <a:pPr algn="ctr"/>
                      <a:r>
                        <a:rPr lang="ru-RU" sz="800" b="0" dirty="0">
                          <a:latin typeface="Times New Roman" pitchFamily="18" charset="0"/>
                          <a:cs typeface="Times New Roman" pitchFamily="18" charset="0"/>
                        </a:rPr>
                        <a:t>5</a:t>
                      </a:r>
                    </a:p>
                  </a:txBody>
                  <a:tcPr marL="91422" marR="91422"/>
                </a:tc>
                <a:tc>
                  <a:txBody>
                    <a:bodyPr/>
                    <a:lstStyle/>
                    <a:p>
                      <a:pPr algn="ctr"/>
                      <a:r>
                        <a:rPr lang="ru-RU" sz="800" b="0" dirty="0">
                          <a:latin typeface="Times New Roman" pitchFamily="18" charset="0"/>
                          <a:cs typeface="Times New Roman" pitchFamily="18" charset="0"/>
                        </a:rPr>
                        <a:t>6</a:t>
                      </a:r>
                    </a:p>
                  </a:txBody>
                  <a:tcPr marL="91422" marR="91422"/>
                </a:tc>
                <a:tc>
                  <a:txBody>
                    <a:bodyPr/>
                    <a:lstStyle/>
                    <a:p>
                      <a:pPr algn="ctr"/>
                      <a:r>
                        <a:rPr lang="ru-RU" sz="800" b="0" dirty="0">
                          <a:latin typeface="Times New Roman" pitchFamily="18" charset="0"/>
                          <a:cs typeface="Times New Roman" pitchFamily="18" charset="0"/>
                        </a:rPr>
                        <a:t>7</a:t>
                      </a:r>
                    </a:p>
                  </a:txBody>
                  <a:tcPr marL="91422" marR="91422"/>
                </a:tc>
                <a:extLst>
                  <a:ext uri="{0D108BD9-81ED-4DB2-BD59-A6C34878D82A}">
                    <a16:rowId xmlns:a16="http://schemas.microsoft.com/office/drawing/2014/main" val="10001"/>
                  </a:ext>
                </a:extLst>
              </a:tr>
              <a:tr h="1378244">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1</a:t>
                      </a:r>
                    </a:p>
                  </a:txBody>
                  <a:tcPr marL="91422" marR="91422"/>
                </a:tc>
                <a:tc>
                  <a:txBody>
                    <a:bodyPr/>
                    <a:lstStyle/>
                    <a:p>
                      <a:pPr algn="just"/>
                      <a:r>
                        <a:rPr lang="ru-RU" sz="1400" i="0" dirty="0">
                          <a:latin typeface="Times New Roman" pitchFamily="18" charset="0"/>
                          <a:cs typeface="Times New Roman" pitchFamily="18" charset="0"/>
                        </a:rPr>
                        <a:t>Строительство,</a:t>
                      </a:r>
                      <a:r>
                        <a:rPr lang="ru-RU" sz="1400" i="0" baseline="0" dirty="0">
                          <a:latin typeface="Times New Roman" pitchFamily="18" charset="0"/>
                          <a:cs typeface="Times New Roman" pitchFamily="18" charset="0"/>
                        </a:rPr>
                        <a:t> реконструкция, капитальный ремонт, ремонт, благоустройство и покупка объектов общественной инфраструктуры, расположенных на территории муниципальных образований Нижегородской области</a:t>
                      </a:r>
                      <a:endParaRPr lang="ru-RU" sz="1400" i="0" dirty="0">
                        <a:latin typeface="Times New Roman" pitchFamily="18" charset="0"/>
                        <a:cs typeface="Times New Roman" pitchFamily="18" charset="0"/>
                      </a:endParaRP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штука</a:t>
                      </a: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796</a:t>
                      </a: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7</a:t>
                      </a: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7</a:t>
                      </a:r>
                    </a:p>
                  </a:txBody>
                  <a:tcPr marL="91422" marR="91422"/>
                </a:tc>
                <a:tc>
                  <a:txBody>
                    <a:bodyPr/>
                    <a:lstStyle/>
                    <a:p>
                      <a:pPr algn="ctr"/>
                      <a:endParaRPr lang="ru-RU" sz="1400" i="0" dirty="0">
                        <a:latin typeface="Times New Roman" pitchFamily="18" charset="0"/>
                        <a:cs typeface="Times New Roman" pitchFamily="18" charset="0"/>
                      </a:endParaRPr>
                    </a:p>
                    <a:p>
                      <a:pPr algn="ctr"/>
                      <a:r>
                        <a:rPr lang="ru-RU" sz="1400" i="0" dirty="0">
                          <a:latin typeface="Times New Roman" pitchFamily="18" charset="0"/>
                          <a:cs typeface="Times New Roman" pitchFamily="18" charset="0"/>
                        </a:rPr>
                        <a:t>-</a:t>
                      </a:r>
                    </a:p>
                  </a:txBody>
                  <a:tcPr marL="91422" marR="91422"/>
                </a:tc>
                <a:extLst>
                  <a:ext uri="{0D108BD9-81ED-4DB2-BD59-A6C34878D82A}">
                    <a16:rowId xmlns:a16="http://schemas.microsoft.com/office/drawing/2014/main" val="10002"/>
                  </a:ext>
                </a:extLst>
              </a:tr>
            </a:tbl>
          </a:graphicData>
        </a:graphic>
      </p:graphicFrame>
      <p:sp>
        <p:nvSpPr>
          <p:cNvPr id="8" name="Прямоугольник 7"/>
          <p:cNvSpPr/>
          <p:nvPr/>
        </p:nvSpPr>
        <p:spPr>
          <a:xfrm>
            <a:off x="95696" y="-69427"/>
            <a:ext cx="8947109" cy="1061829"/>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defTabSz="914400"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Информация о достижении значений показателей результативности инициативного бюджетирования </a:t>
            </a:r>
          </a:p>
          <a:p>
            <a:pPr lvl="0" algn="ctr" defTabSz="914400" fontAlgn="base">
              <a:spcBef>
                <a:spcPct val="0"/>
              </a:spcBef>
              <a:spcAft>
                <a:spcPct val="0"/>
              </a:spcAft>
              <a:defRPr/>
            </a:pPr>
            <a:r>
              <a:rPr lang="ru-RU" sz="21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«Вам решать!»</a:t>
            </a:r>
          </a:p>
        </p:txBody>
      </p:sp>
      <p:sp>
        <p:nvSpPr>
          <p:cNvPr id="6"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sz="1650" b="1" dirty="0">
                <a:solidFill>
                  <a:srgbClr val="002060"/>
                </a:solidFill>
                <a:effectLst>
                  <a:outerShdw blurRad="38100" dist="38100" dir="2700000" algn="tl">
                    <a:srgbClr val="C0C0C0"/>
                  </a:outerShdw>
                </a:effectLst>
                <a:latin typeface="Tahoma" pitchFamily="34" charset="0"/>
              </a:rPr>
              <a:t>59.8</a:t>
            </a:r>
          </a:p>
        </p:txBody>
      </p:sp>
      <p:grpSp>
        <p:nvGrpSpPr>
          <p:cNvPr id="138" name="Группа 137">
            <a:extLst>
              <a:ext uri="{FF2B5EF4-FFF2-40B4-BE49-F238E27FC236}">
                <a16:creationId xmlns:a16="http://schemas.microsoft.com/office/drawing/2014/main" id="{95AD9D09-ADFE-61F8-1365-DBD1BD5D0CE1}"/>
              </a:ext>
            </a:extLst>
          </p:cNvPr>
          <p:cNvGrpSpPr/>
          <p:nvPr/>
        </p:nvGrpSpPr>
        <p:grpSpPr>
          <a:xfrm>
            <a:off x="509655" y="3700599"/>
            <a:ext cx="8128014" cy="3113209"/>
            <a:chOff x="660157" y="3518806"/>
            <a:chExt cx="8128014" cy="3113209"/>
          </a:xfrm>
        </p:grpSpPr>
        <p:grpSp>
          <p:nvGrpSpPr>
            <p:cNvPr id="139" name="Группа 138">
              <a:extLst>
                <a:ext uri="{FF2B5EF4-FFF2-40B4-BE49-F238E27FC236}">
                  <a16:creationId xmlns:a16="http://schemas.microsoft.com/office/drawing/2014/main" id="{C37D9275-E0CF-78EB-E0DA-62364FE17B93}"/>
                </a:ext>
              </a:extLst>
            </p:cNvPr>
            <p:cNvGrpSpPr/>
            <p:nvPr/>
          </p:nvGrpSpPr>
          <p:grpSpPr>
            <a:xfrm>
              <a:off x="1665059" y="3518806"/>
              <a:ext cx="6058890" cy="1677633"/>
              <a:chOff x="143986" y="3624310"/>
              <a:chExt cx="6058890" cy="1677633"/>
            </a:xfrm>
          </p:grpSpPr>
          <p:grpSp>
            <p:nvGrpSpPr>
              <p:cNvPr id="1041" name="Группа 1040">
                <a:extLst>
                  <a:ext uri="{FF2B5EF4-FFF2-40B4-BE49-F238E27FC236}">
                    <a16:creationId xmlns:a16="http://schemas.microsoft.com/office/drawing/2014/main" id="{CB43C1FD-AD47-51A7-214C-6F6A74F185CE}"/>
                  </a:ext>
                </a:extLst>
              </p:cNvPr>
              <p:cNvGrpSpPr/>
              <p:nvPr/>
            </p:nvGrpSpPr>
            <p:grpSpPr>
              <a:xfrm>
                <a:off x="143986" y="3624310"/>
                <a:ext cx="6058890" cy="1677633"/>
                <a:chOff x="433752" y="3624459"/>
                <a:chExt cx="6058890" cy="1677633"/>
              </a:xfrm>
            </p:grpSpPr>
            <p:grpSp>
              <p:nvGrpSpPr>
                <p:cNvPr id="1045" name="组合 26">
                  <a:extLst>
                    <a:ext uri="{FF2B5EF4-FFF2-40B4-BE49-F238E27FC236}">
                      <a16:creationId xmlns:a16="http://schemas.microsoft.com/office/drawing/2014/main" id="{4CE25CA3-FA17-56F0-1E56-056B22796843}"/>
                    </a:ext>
                  </a:extLst>
                </p:cNvPr>
                <p:cNvGrpSpPr/>
                <p:nvPr/>
              </p:nvGrpSpPr>
              <p:grpSpPr>
                <a:xfrm>
                  <a:off x="433752" y="3624459"/>
                  <a:ext cx="1920642" cy="1673295"/>
                  <a:chOff x="1133799" y="1509819"/>
                  <a:chExt cx="1971503" cy="1770806"/>
                </a:xfrm>
                <a:effectLst>
                  <a:reflection blurRad="6350" stA="34000" endPos="15000" dir="5400000" sy="-100000" algn="bl" rotWithShape="0"/>
                </a:effectLst>
              </p:grpSpPr>
              <p:sp>
                <p:nvSpPr>
                  <p:cNvPr id="1054" name="等腰三角形 47">
                    <a:extLst>
                      <a:ext uri="{FF2B5EF4-FFF2-40B4-BE49-F238E27FC236}">
                        <a16:creationId xmlns:a16="http://schemas.microsoft.com/office/drawing/2014/main" id="{C62E4FA4-CFD8-9FE5-2B53-74219809413C}"/>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55" name="椭圆 48">
                    <a:extLst>
                      <a:ext uri="{FF2B5EF4-FFF2-40B4-BE49-F238E27FC236}">
                        <a16:creationId xmlns:a16="http://schemas.microsoft.com/office/drawing/2014/main" id="{CD12102A-4F56-F382-CB6E-87D965FA1F4B}"/>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0" name="椭圆 48">
                    <a:extLst>
                      <a:ext uri="{FF2B5EF4-FFF2-40B4-BE49-F238E27FC236}">
                        <a16:creationId xmlns:a16="http://schemas.microsoft.com/office/drawing/2014/main" id="{247EABD8-24B9-9909-A22D-8D7BBDD456B5}"/>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46" name="组合 31">
                  <a:extLst>
                    <a:ext uri="{FF2B5EF4-FFF2-40B4-BE49-F238E27FC236}">
                      <a16:creationId xmlns:a16="http://schemas.microsoft.com/office/drawing/2014/main" id="{EF53A199-11FD-1F2A-0FCE-08450DCDAD2B}"/>
                    </a:ext>
                  </a:extLst>
                </p:cNvPr>
                <p:cNvGrpSpPr/>
                <p:nvPr/>
              </p:nvGrpSpPr>
              <p:grpSpPr>
                <a:xfrm>
                  <a:off x="2502876" y="3626628"/>
                  <a:ext cx="1920642" cy="1673295"/>
                  <a:chOff x="1133799" y="1509819"/>
                  <a:chExt cx="1971503" cy="1770806"/>
                </a:xfrm>
                <a:effectLst>
                  <a:reflection blurRad="6350" stA="34000" endPos="15000" dir="5400000" sy="-100000" algn="bl" rotWithShape="0"/>
                </a:effectLst>
              </p:grpSpPr>
              <p:sp>
                <p:nvSpPr>
                  <p:cNvPr id="1051" name="等腰三角形 47">
                    <a:extLst>
                      <a:ext uri="{FF2B5EF4-FFF2-40B4-BE49-F238E27FC236}">
                        <a16:creationId xmlns:a16="http://schemas.microsoft.com/office/drawing/2014/main" id="{CA13F20A-F37A-BDC5-6462-02908719B018}"/>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52" name="椭圆 48">
                    <a:extLst>
                      <a:ext uri="{FF2B5EF4-FFF2-40B4-BE49-F238E27FC236}">
                        <a16:creationId xmlns:a16="http://schemas.microsoft.com/office/drawing/2014/main" id="{8DA58553-B069-43CF-9FAA-8B73EEE2EE8C}"/>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53" name="椭圆 48">
                    <a:extLst>
                      <a:ext uri="{FF2B5EF4-FFF2-40B4-BE49-F238E27FC236}">
                        <a16:creationId xmlns:a16="http://schemas.microsoft.com/office/drawing/2014/main" id="{A2405BD4-9D88-4CC0-6F94-8F625EE13367}"/>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47" name="组合 36">
                  <a:extLst>
                    <a:ext uri="{FF2B5EF4-FFF2-40B4-BE49-F238E27FC236}">
                      <a16:creationId xmlns:a16="http://schemas.microsoft.com/office/drawing/2014/main" id="{92851475-8B94-307F-D028-9EABB04947AD}"/>
                    </a:ext>
                  </a:extLst>
                </p:cNvPr>
                <p:cNvGrpSpPr/>
                <p:nvPr/>
              </p:nvGrpSpPr>
              <p:grpSpPr>
                <a:xfrm>
                  <a:off x="4572000" y="3628797"/>
                  <a:ext cx="1920642" cy="1673295"/>
                  <a:chOff x="1133799" y="1509819"/>
                  <a:chExt cx="1971503" cy="1770806"/>
                </a:xfrm>
                <a:effectLst>
                  <a:reflection blurRad="6350" stA="34000" endPos="15000" dir="5400000" sy="-100000" algn="bl" rotWithShape="0"/>
                </a:effectLst>
              </p:grpSpPr>
              <p:sp>
                <p:nvSpPr>
                  <p:cNvPr id="1048" name="等腰三角形 47">
                    <a:extLst>
                      <a:ext uri="{FF2B5EF4-FFF2-40B4-BE49-F238E27FC236}">
                        <a16:creationId xmlns:a16="http://schemas.microsoft.com/office/drawing/2014/main" id="{27451380-C243-B5CC-CDDF-1E4B525D89F8}"/>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9" name="椭圆 48">
                    <a:extLst>
                      <a:ext uri="{FF2B5EF4-FFF2-40B4-BE49-F238E27FC236}">
                        <a16:creationId xmlns:a16="http://schemas.microsoft.com/office/drawing/2014/main" id="{8F3F8C90-C0E2-FC6B-7B7D-49FD8EF8EFF0}"/>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050" name="椭圆 48">
                    <a:extLst>
                      <a:ext uri="{FF2B5EF4-FFF2-40B4-BE49-F238E27FC236}">
                        <a16:creationId xmlns:a16="http://schemas.microsoft.com/office/drawing/2014/main" id="{39D19D19-DEE8-4CCD-12CD-7A20591FC92D}"/>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pic>
            <p:nvPicPr>
              <p:cNvPr id="1043" name="Рисунок 1042">
                <a:extLst>
                  <a:ext uri="{FF2B5EF4-FFF2-40B4-BE49-F238E27FC236}">
                    <a16:creationId xmlns:a16="http://schemas.microsoft.com/office/drawing/2014/main" id="{CE299DF0-FF63-07CA-F97C-343E61097241}"/>
                  </a:ext>
                </a:extLst>
              </p:cNvPr>
              <p:cNvPicPr>
                <a:picLocks noChangeAspect="1"/>
              </p:cNvPicPr>
              <p:nvPr/>
            </p:nvPicPr>
            <p:blipFill>
              <a:blip r:embed="rId4" cstate="print">
                <a:extLst>
                  <a:ext uri="{28A0092B-C50C-407E-A947-70E740481C1C}">
                    <a14:useLocalDpi xmlns:a14="http://schemas.microsoft.com/office/drawing/2010/main" val="0"/>
                  </a:ext>
                </a:extLst>
              </a:blip>
              <a:srcRect l="9146" t="19231" r="3299"/>
              <a:stretch>
                <a:fillRect/>
              </a:stretch>
            </p:blipFill>
            <p:spPr>
              <a:xfrm>
                <a:off x="2397344" y="3734360"/>
                <a:ext cx="1357767" cy="1350664"/>
              </a:xfrm>
              <a:prstGeom prst="flowChartConnector">
                <a:avLst/>
              </a:prstGeom>
            </p:spPr>
          </p:pic>
          <p:pic>
            <p:nvPicPr>
              <p:cNvPr id="1044" name="Рисунок 1043">
                <a:extLst>
                  <a:ext uri="{FF2B5EF4-FFF2-40B4-BE49-F238E27FC236}">
                    <a16:creationId xmlns:a16="http://schemas.microsoft.com/office/drawing/2014/main" id="{85F28245-8D51-4840-2C24-5AD77FB89315}"/>
                  </a:ext>
                </a:extLst>
              </p:cNvPr>
              <p:cNvPicPr>
                <a:picLocks noChangeAspect="1"/>
              </p:cNvPicPr>
              <p:nvPr/>
            </p:nvPicPr>
            <p:blipFill>
              <a:blip r:embed="rId5"/>
              <a:stretch>
                <a:fillRect/>
              </a:stretch>
            </p:blipFill>
            <p:spPr>
              <a:xfrm>
                <a:off x="4457676" y="3739458"/>
                <a:ext cx="1369413" cy="1350664"/>
              </a:xfrm>
              <a:prstGeom prst="flowChartConnector">
                <a:avLst/>
              </a:prstGeom>
            </p:spPr>
          </p:pic>
        </p:grpSp>
        <p:grpSp>
          <p:nvGrpSpPr>
            <p:cNvPr id="140" name="Группа 139">
              <a:extLst>
                <a:ext uri="{FF2B5EF4-FFF2-40B4-BE49-F238E27FC236}">
                  <a16:creationId xmlns:a16="http://schemas.microsoft.com/office/drawing/2014/main" id="{2F894B59-A357-A600-8C29-7440FE0A4A14}"/>
                </a:ext>
              </a:extLst>
            </p:cNvPr>
            <p:cNvGrpSpPr/>
            <p:nvPr/>
          </p:nvGrpSpPr>
          <p:grpSpPr>
            <a:xfrm>
              <a:off x="660157" y="4952213"/>
              <a:ext cx="8128014" cy="1679802"/>
              <a:chOff x="1274618" y="5180367"/>
              <a:chExt cx="8128014" cy="1679802"/>
            </a:xfrm>
          </p:grpSpPr>
          <p:grpSp>
            <p:nvGrpSpPr>
              <p:cNvPr id="1024" name="组合 26">
                <a:extLst>
                  <a:ext uri="{FF2B5EF4-FFF2-40B4-BE49-F238E27FC236}">
                    <a16:creationId xmlns:a16="http://schemas.microsoft.com/office/drawing/2014/main" id="{AB13F38F-F745-99F7-7AF3-8645B10C460F}"/>
                  </a:ext>
                </a:extLst>
              </p:cNvPr>
              <p:cNvGrpSpPr/>
              <p:nvPr/>
            </p:nvGrpSpPr>
            <p:grpSpPr>
              <a:xfrm>
                <a:off x="1274618" y="5180367"/>
                <a:ext cx="1920642" cy="1673295"/>
                <a:chOff x="1133799" y="1509819"/>
                <a:chExt cx="1971503" cy="1770806"/>
              </a:xfrm>
              <a:effectLst>
                <a:reflection blurRad="6350" stA="34000" endPos="15000" dir="5400000" sy="-100000" algn="bl" rotWithShape="0"/>
              </a:effectLst>
            </p:grpSpPr>
            <p:sp>
              <p:nvSpPr>
                <p:cNvPr id="1038" name="等腰三角形 47">
                  <a:extLst>
                    <a:ext uri="{FF2B5EF4-FFF2-40B4-BE49-F238E27FC236}">
                      <a16:creationId xmlns:a16="http://schemas.microsoft.com/office/drawing/2014/main" id="{88643C6F-39CB-3D21-37FA-3CDBF226C1DB}"/>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039" name="椭圆 48">
                  <a:extLst>
                    <a:ext uri="{FF2B5EF4-FFF2-40B4-BE49-F238E27FC236}">
                      <a16:creationId xmlns:a16="http://schemas.microsoft.com/office/drawing/2014/main" id="{6D107FD7-F65E-C35C-3CE9-7BCC55519E14}"/>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0" name="椭圆 48">
                  <a:extLst>
                    <a:ext uri="{FF2B5EF4-FFF2-40B4-BE49-F238E27FC236}">
                      <a16:creationId xmlns:a16="http://schemas.microsoft.com/office/drawing/2014/main" id="{3F36C38A-6CD1-5152-C5A6-B74992D0CB86}"/>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25" name="组合 31">
                <a:extLst>
                  <a:ext uri="{FF2B5EF4-FFF2-40B4-BE49-F238E27FC236}">
                    <a16:creationId xmlns:a16="http://schemas.microsoft.com/office/drawing/2014/main" id="{673C65E3-E12E-C9BD-14E1-1978F8D40302}"/>
                  </a:ext>
                </a:extLst>
              </p:cNvPr>
              <p:cNvGrpSpPr/>
              <p:nvPr/>
            </p:nvGrpSpPr>
            <p:grpSpPr>
              <a:xfrm>
                <a:off x="3343742" y="5182536"/>
                <a:ext cx="1920642" cy="1673295"/>
                <a:chOff x="1133799" y="1509819"/>
                <a:chExt cx="1971503" cy="1770806"/>
              </a:xfrm>
              <a:effectLst>
                <a:reflection blurRad="6350" stA="34000" endPos="15000" dir="5400000" sy="-100000" algn="bl" rotWithShape="0"/>
              </a:effectLst>
            </p:grpSpPr>
            <p:sp>
              <p:nvSpPr>
                <p:cNvPr id="1035" name="等腰三角形 47">
                  <a:extLst>
                    <a:ext uri="{FF2B5EF4-FFF2-40B4-BE49-F238E27FC236}">
                      <a16:creationId xmlns:a16="http://schemas.microsoft.com/office/drawing/2014/main" id="{005AC86E-9608-781D-8F46-68DF8B2FC043}"/>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6" name="椭圆 48">
                  <a:extLst>
                    <a:ext uri="{FF2B5EF4-FFF2-40B4-BE49-F238E27FC236}">
                      <a16:creationId xmlns:a16="http://schemas.microsoft.com/office/drawing/2014/main" id="{BE4D563C-FE6C-1576-C147-A67C5C79D0D3}"/>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7" name="椭圆 48">
                  <a:extLst>
                    <a:ext uri="{FF2B5EF4-FFF2-40B4-BE49-F238E27FC236}">
                      <a16:creationId xmlns:a16="http://schemas.microsoft.com/office/drawing/2014/main" id="{B8EBE0FE-4E79-76C4-898B-C177C37389CB}"/>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26" name="组合 36">
                <a:extLst>
                  <a:ext uri="{FF2B5EF4-FFF2-40B4-BE49-F238E27FC236}">
                    <a16:creationId xmlns:a16="http://schemas.microsoft.com/office/drawing/2014/main" id="{4037096A-582B-F957-1582-C034991D9325}"/>
                  </a:ext>
                </a:extLst>
              </p:cNvPr>
              <p:cNvGrpSpPr/>
              <p:nvPr/>
            </p:nvGrpSpPr>
            <p:grpSpPr>
              <a:xfrm>
                <a:off x="5412866" y="5184705"/>
                <a:ext cx="1920642" cy="1673295"/>
                <a:chOff x="1133799" y="1509819"/>
                <a:chExt cx="1971503" cy="1770806"/>
              </a:xfrm>
              <a:effectLst>
                <a:reflection blurRad="6350" stA="34000" endPos="15000" dir="5400000" sy="-100000" algn="bl" rotWithShape="0"/>
              </a:effectLst>
            </p:grpSpPr>
            <p:sp>
              <p:nvSpPr>
                <p:cNvPr id="1032" name="等腰三角形 47">
                  <a:extLst>
                    <a:ext uri="{FF2B5EF4-FFF2-40B4-BE49-F238E27FC236}">
                      <a16:creationId xmlns:a16="http://schemas.microsoft.com/office/drawing/2014/main" id="{63ECB248-D20E-E150-7F77-241E0225A6F5}"/>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3" name="椭圆 48">
                  <a:extLst>
                    <a:ext uri="{FF2B5EF4-FFF2-40B4-BE49-F238E27FC236}">
                      <a16:creationId xmlns:a16="http://schemas.microsoft.com/office/drawing/2014/main" id="{DE1B4270-2D89-A94F-F0AF-E47F8EF8349F}"/>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4" name="椭圆 48">
                  <a:extLst>
                    <a:ext uri="{FF2B5EF4-FFF2-40B4-BE49-F238E27FC236}">
                      <a16:creationId xmlns:a16="http://schemas.microsoft.com/office/drawing/2014/main" id="{D82E83F6-FB00-6D04-85E8-F06B35274A1D}"/>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grpSp>
          <p:grpSp>
            <p:nvGrpSpPr>
              <p:cNvPr id="1028" name="组合 41">
                <a:extLst>
                  <a:ext uri="{FF2B5EF4-FFF2-40B4-BE49-F238E27FC236}">
                    <a16:creationId xmlns:a16="http://schemas.microsoft.com/office/drawing/2014/main" id="{2AB3B403-03AB-6EE5-C4AF-5C63A378774B}"/>
                  </a:ext>
                </a:extLst>
              </p:cNvPr>
              <p:cNvGrpSpPr/>
              <p:nvPr/>
            </p:nvGrpSpPr>
            <p:grpSpPr>
              <a:xfrm>
                <a:off x="7481990" y="5186874"/>
                <a:ext cx="1920642" cy="1673295"/>
                <a:chOff x="1133799" y="1509819"/>
                <a:chExt cx="1971503" cy="1770806"/>
              </a:xfrm>
              <a:effectLst>
                <a:reflection blurRad="6350" stA="34000" endPos="15000" dir="5400000" sy="-100000" algn="bl" rotWithShape="0"/>
              </a:effectLst>
            </p:grpSpPr>
            <p:sp>
              <p:nvSpPr>
                <p:cNvPr id="1029" name="等腰三角形 47">
                  <a:extLst>
                    <a:ext uri="{FF2B5EF4-FFF2-40B4-BE49-F238E27FC236}">
                      <a16:creationId xmlns:a16="http://schemas.microsoft.com/office/drawing/2014/main" id="{359D4700-6C77-035B-E0AD-9259C95B6A69}"/>
                    </a:ext>
                  </a:extLst>
                </p:cNvPr>
                <p:cNvSpPr/>
                <p:nvPr/>
              </p:nvSpPr>
              <p:spPr>
                <a:xfrm rot="7772360">
                  <a:off x="1284238" y="1459560"/>
                  <a:ext cx="1670626" cy="1971503"/>
                </a:xfrm>
                <a:custGeom>
                  <a:avLst/>
                  <a:gdLst/>
                  <a:ahLst/>
                  <a:cxnLst/>
                  <a:rect l="l" t="t" r="r" b="b"/>
                  <a:pathLst>
                    <a:path w="1670626" h="1971503">
                      <a:moveTo>
                        <a:pt x="191148" y="1667943"/>
                      </a:moveTo>
                      <a:cubicBezTo>
                        <a:pt x="-102531" y="1312180"/>
                        <a:pt x="-52202" y="785704"/>
                        <a:pt x="303561" y="492025"/>
                      </a:cubicBezTo>
                      <a:cubicBezTo>
                        <a:pt x="455486" y="366612"/>
                        <a:pt x="638544" y="303934"/>
                        <a:pt x="821369" y="304714"/>
                      </a:cubicBezTo>
                      <a:lnTo>
                        <a:pt x="920985" y="0"/>
                      </a:lnTo>
                      <a:lnTo>
                        <a:pt x="1027727" y="326510"/>
                      </a:lnTo>
                      <a:cubicBezTo>
                        <a:pt x="1199391" y="363974"/>
                        <a:pt x="1359018" y="458512"/>
                        <a:pt x="1479479" y="604438"/>
                      </a:cubicBezTo>
                      <a:cubicBezTo>
                        <a:pt x="1773157" y="960201"/>
                        <a:pt x="1722828" y="1486677"/>
                        <a:pt x="1367066" y="1780356"/>
                      </a:cubicBezTo>
                      <a:cubicBezTo>
                        <a:pt x="1011303" y="2074034"/>
                        <a:pt x="484827" y="2023705"/>
                        <a:pt x="191148" y="1667943"/>
                      </a:cubicBezTo>
                      <a:close/>
                    </a:path>
                  </a:pathLst>
                </a:custGeom>
                <a:gradFill flip="none" rotWithShape="1">
                  <a:gsLst>
                    <a:gs pos="2000">
                      <a:srgbClr val="0070C0"/>
                    </a:gs>
                    <a:gs pos="100000">
                      <a:srgbClr val="33CAFF"/>
                    </a:gs>
                  </a:gsLst>
                  <a:lin ang="10800000" scaled="1"/>
                  <a:tileRect/>
                </a:gradFill>
                <a:ln w="25400" cap="flat" cmpd="sng" algn="ctr">
                  <a:solidFill>
                    <a:srgbClr val="0070C0"/>
                  </a:solidFill>
                  <a:prstDash val="solid"/>
                </a:ln>
                <a:effectLst/>
                <a:scene3d>
                  <a:camera prst="orthographicFront">
                    <a:rot lat="0" lon="0" rev="0"/>
                  </a:camera>
                  <a:lightRig rig="glow" dir="t">
                    <a:rot lat="0" lon="0" rev="14100000"/>
                  </a:lightRig>
                </a:scene3d>
                <a:sp3d prstMaterial="softEdge">
                  <a:bevelT w="1270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0" name="椭圆 48">
                  <a:extLst>
                    <a:ext uri="{FF2B5EF4-FFF2-40B4-BE49-F238E27FC236}">
                      <a16:creationId xmlns:a16="http://schemas.microsoft.com/office/drawing/2014/main" id="{7F6C76B6-99B8-7052-EFF3-1FD07C9C1055}"/>
                    </a:ext>
                  </a:extLst>
                </p:cNvPr>
                <p:cNvSpPr/>
                <p:nvPr/>
              </p:nvSpPr>
              <p:spPr>
                <a:xfrm>
                  <a:off x="1295728" y="1630996"/>
                  <a:ext cx="1440160" cy="1429374"/>
                </a:xfrm>
                <a:custGeom>
                  <a:avLst/>
                  <a:gdLst/>
                  <a:ahLst/>
                  <a:cxnLst/>
                  <a:rect l="l" t="t" r="r" b="b"/>
                  <a:pathLst>
                    <a:path w="1440160" h="1429374">
                      <a:moveTo>
                        <a:pt x="600143" y="0"/>
                      </a:moveTo>
                      <a:lnTo>
                        <a:pt x="1418911" y="542848"/>
                      </a:lnTo>
                      <a:cubicBezTo>
                        <a:pt x="1433434" y="595976"/>
                        <a:pt x="1440160" y="651849"/>
                        <a:pt x="1440160" y="709294"/>
                      </a:cubicBezTo>
                      <a:cubicBezTo>
                        <a:pt x="1440160" y="1106983"/>
                        <a:pt x="1117769" y="1429374"/>
                        <a:pt x="720080" y="1429374"/>
                      </a:cubicBezTo>
                      <a:cubicBezTo>
                        <a:pt x="322391" y="1429374"/>
                        <a:pt x="0" y="1106983"/>
                        <a:pt x="0" y="709294"/>
                      </a:cubicBezTo>
                      <a:cubicBezTo>
                        <a:pt x="0" y="352516"/>
                        <a:pt x="259472" y="56341"/>
                        <a:pt x="600143" y="0"/>
                      </a:cubicBezTo>
                      <a:close/>
                    </a:path>
                  </a:pathLst>
                </a:custGeom>
                <a:solidFill>
                  <a:sysClr val="window" lastClr="FFFFFF"/>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1" name="椭圆 48">
                  <a:extLst>
                    <a:ext uri="{FF2B5EF4-FFF2-40B4-BE49-F238E27FC236}">
                      <a16:creationId xmlns:a16="http://schemas.microsoft.com/office/drawing/2014/main" id="{D648E32F-55C6-346D-26E3-BD161687DCBB}"/>
                    </a:ext>
                  </a:extLst>
                </p:cNvPr>
                <p:cNvSpPr/>
                <p:nvPr/>
              </p:nvSpPr>
              <p:spPr>
                <a:xfrm rot="20473898">
                  <a:off x="1946476" y="1509819"/>
                  <a:ext cx="646585" cy="763578"/>
                </a:xfrm>
                <a:custGeom>
                  <a:avLst/>
                  <a:gdLst/>
                  <a:ahLst/>
                  <a:cxnLst/>
                  <a:rect l="l" t="t" r="r" b="b"/>
                  <a:pathLst>
                    <a:path w="865829" h="1022492">
                      <a:moveTo>
                        <a:pt x="69377" y="0"/>
                      </a:moveTo>
                      <a:cubicBezTo>
                        <a:pt x="46542" y="68499"/>
                        <a:pt x="35912" y="141754"/>
                        <a:pt x="35912" y="217490"/>
                      </a:cubicBezTo>
                      <a:cubicBezTo>
                        <a:pt x="35912" y="654948"/>
                        <a:pt x="390542" y="1009578"/>
                        <a:pt x="828000" y="1009578"/>
                      </a:cubicBezTo>
                      <a:cubicBezTo>
                        <a:pt x="840698" y="1009578"/>
                        <a:pt x="853325" y="1009279"/>
                        <a:pt x="865829" y="1007668"/>
                      </a:cubicBezTo>
                      <a:cubicBezTo>
                        <a:pt x="818768" y="1017409"/>
                        <a:pt x="770018" y="1022492"/>
                        <a:pt x="720080" y="1022492"/>
                      </a:cubicBezTo>
                      <a:cubicBezTo>
                        <a:pt x="322391" y="1022492"/>
                        <a:pt x="0" y="700101"/>
                        <a:pt x="0" y="302412"/>
                      </a:cubicBezTo>
                      <a:cubicBezTo>
                        <a:pt x="0" y="193949"/>
                        <a:pt x="23981" y="91087"/>
                        <a:pt x="69377" y="0"/>
                      </a:cubicBezTo>
                      <a:close/>
                    </a:path>
                  </a:pathLst>
                </a:custGeom>
                <a:solidFill>
                  <a:srgbClr val="00B0F0"/>
                </a:solidFill>
                <a:ln w="2540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pic>
          <p:nvPicPr>
            <p:cNvPr id="142" name="Рисунок 141">
              <a:extLst>
                <a:ext uri="{FF2B5EF4-FFF2-40B4-BE49-F238E27FC236}">
                  <a16:creationId xmlns:a16="http://schemas.microsoft.com/office/drawing/2014/main" id="{5B64B090-80C6-2A5B-D407-89277D01D35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4008" y="5079847"/>
              <a:ext cx="1366025" cy="1320951"/>
            </a:xfrm>
            <a:prstGeom prst="flowChartConnector">
              <a:avLst/>
            </a:prstGeom>
          </p:spPr>
        </p:pic>
        <p:pic>
          <p:nvPicPr>
            <p:cNvPr id="143" name="Рисунок 142">
              <a:extLst>
                <a:ext uri="{FF2B5EF4-FFF2-40B4-BE49-F238E27FC236}">
                  <a16:creationId xmlns:a16="http://schemas.microsoft.com/office/drawing/2014/main" id="{DC85157E-33C4-08AE-E15C-07ACEBB7512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04872" y="5079288"/>
              <a:ext cx="1364285" cy="1320951"/>
            </a:xfrm>
            <a:prstGeom prst="flowChartConnector">
              <a:avLst/>
            </a:prstGeom>
          </p:spPr>
        </p:pic>
        <p:pic>
          <p:nvPicPr>
            <p:cNvPr id="144" name="Рисунок 143">
              <a:extLst>
                <a:ext uri="{FF2B5EF4-FFF2-40B4-BE49-F238E27FC236}">
                  <a16:creationId xmlns:a16="http://schemas.microsoft.com/office/drawing/2014/main" id="{DADD298D-49AE-5A42-C8EF-B3719C7119C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71639" y="5057337"/>
              <a:ext cx="1363364" cy="1355440"/>
            </a:xfrm>
            <a:prstGeom prst="flowChartConnector">
              <a:avLst/>
            </a:prstGeom>
          </p:spPr>
        </p:pic>
        <p:pic>
          <p:nvPicPr>
            <p:cNvPr id="151" name="Рисунок 150">
              <a:extLst>
                <a:ext uri="{FF2B5EF4-FFF2-40B4-BE49-F238E27FC236}">
                  <a16:creationId xmlns:a16="http://schemas.microsoft.com/office/drawing/2014/main" id="{A22086F3-10CD-743C-A351-E3E4ECB3F76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45997" y="5060612"/>
              <a:ext cx="1358130" cy="1350665"/>
            </a:xfrm>
            <a:prstGeom prst="flowChartConnector">
              <a:avLst/>
            </a:prstGeom>
          </p:spPr>
        </p:pic>
      </p:grpSp>
      <p:pic>
        <p:nvPicPr>
          <p:cNvPr id="2" name="Рисунок 1">
            <a:extLst>
              <a:ext uri="{FF2B5EF4-FFF2-40B4-BE49-F238E27FC236}">
                <a16:creationId xmlns:a16="http://schemas.microsoft.com/office/drawing/2014/main" id="{243B9F59-537A-9DD3-3EC7-607FFE6F92D6}"/>
              </a:ext>
            </a:extLst>
          </p:cNvPr>
          <p:cNvPicPr>
            <a:picLocks noChangeAspect="1"/>
          </p:cNvPicPr>
          <p:nvPr/>
        </p:nvPicPr>
        <p:blipFill>
          <a:blip r:embed="rId10" cstate="print">
            <a:extLst>
              <a:ext uri="{28A0092B-C50C-407E-A947-70E740481C1C}">
                <a14:useLocalDpi xmlns:a14="http://schemas.microsoft.com/office/drawing/2010/main" val="0"/>
              </a:ext>
            </a:extLst>
          </a:blip>
          <a:srcRect b="29340"/>
          <a:stretch>
            <a:fillRect/>
          </a:stretch>
        </p:blipFill>
        <p:spPr>
          <a:xfrm>
            <a:off x="1687799" y="3826976"/>
            <a:ext cx="1362792" cy="1325821"/>
          </a:xfrm>
          <a:prstGeom prst="flowChartConnector">
            <a:avLst/>
          </a:prstGeom>
        </p:spPr>
      </p:pic>
    </p:spTree>
    <p:extLst>
      <p:ext uri="{BB962C8B-B14F-4D97-AF65-F5344CB8AC3E}">
        <p14:creationId xmlns:p14="http://schemas.microsoft.com/office/powerpoint/2010/main" val="41969616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0"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Прямоугольник 8"/>
          <p:cNvSpPr/>
          <p:nvPr/>
        </p:nvSpPr>
        <p:spPr>
          <a:xfrm>
            <a:off x="106329"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sp>
        <p:nvSpPr>
          <p:cNvPr id="11" name="TextBox 10"/>
          <p:cNvSpPr txBox="1"/>
          <p:nvPr/>
        </p:nvSpPr>
        <p:spPr>
          <a:xfrm>
            <a:off x="3931183" y="1750738"/>
            <a:ext cx="4667693" cy="15696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1" u="none" strike="noStrike" kern="0" cap="none" spc="0" normalizeH="0" baseline="0" noProof="0" dirty="0">
                <a:ln>
                  <a:noFill/>
                </a:ln>
                <a:solidFill>
                  <a:srgbClr val="0000FF"/>
                </a:solidFill>
                <a:effectLst/>
                <a:uLnTx/>
                <a:uFillTx/>
                <a:latin typeface="Times New Roman" pitchFamily="18" charset="0"/>
                <a:cs typeface="Times New Roman" pitchFamily="18" charset="0"/>
              </a:rPr>
              <a:t>В 2025 году были реализованы</a:t>
            </a:r>
            <a:r>
              <a:rPr kumimoji="0" lang="ru-RU" sz="2000" b="1" i="1" u="none" strike="noStrike" kern="0" cap="none" spc="0" normalizeH="0" noProof="0" dirty="0">
                <a:ln>
                  <a:noFill/>
                </a:ln>
                <a:solidFill>
                  <a:srgbClr val="0000FF"/>
                </a:solidFill>
                <a:effectLst/>
                <a:uLnTx/>
                <a:uFillTx/>
                <a:latin typeface="Times New Roman" pitchFamily="18" charset="0"/>
                <a:cs typeface="Times New Roman" pitchFamily="18" charset="0"/>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1" u="none" strike="noStrike" kern="0" cap="none" spc="0" normalizeH="0" baseline="0" noProof="0" dirty="0">
                <a:ln>
                  <a:noFill/>
                </a:ln>
                <a:solidFill>
                  <a:srgbClr val="0000FF"/>
                </a:solidFill>
                <a:effectLst/>
                <a:uLnTx/>
                <a:uFillTx/>
                <a:latin typeface="Times New Roman" pitchFamily="18" charset="0"/>
                <a:cs typeface="Times New Roman" pitchFamily="18" charset="0"/>
              </a:rPr>
              <a:t>национальные проекты  с общим объемом финансирования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1" u="none" strike="noStrike" kern="0" cap="none" spc="0" normalizeH="0" baseline="0" noProof="0" dirty="0">
                <a:ln>
                  <a:noFill/>
                </a:ln>
                <a:solidFill>
                  <a:srgbClr val="0000FF"/>
                </a:solidFill>
                <a:effectLst/>
                <a:uLnTx/>
                <a:uFillTx/>
                <a:latin typeface="Times New Roman" pitchFamily="18" charset="0"/>
                <a:cs typeface="Times New Roman" pitchFamily="18" charset="0"/>
              </a:rPr>
              <a:t>56,3 млн.рублей.</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600" b="1" i="1" u="none" strike="noStrike" kern="0" cap="none" spc="0" normalizeH="0" baseline="0" noProof="0" dirty="0">
              <a:ln>
                <a:noFill/>
              </a:ln>
              <a:solidFill>
                <a:schemeClr val="accent5">
                  <a:lumMod val="50000"/>
                </a:schemeClr>
              </a:solidFill>
              <a:effectLst/>
              <a:uLnTx/>
              <a:uFillTx/>
            </a:endParaRPr>
          </a:p>
        </p:txBody>
      </p:sp>
      <p:sp>
        <p:nvSpPr>
          <p:cNvPr id="12" name="Прямоугольник 5"/>
          <p:cNvSpPr>
            <a:spLocks noChangeArrowheads="1"/>
          </p:cNvSpPr>
          <p:nvPr/>
        </p:nvSpPr>
        <p:spPr bwMode="auto">
          <a:xfrm>
            <a:off x="7589834" y="3921737"/>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aphicFrame>
        <p:nvGraphicFramePr>
          <p:cNvPr id="13" name="Таблица 12"/>
          <p:cNvGraphicFramePr>
            <a:graphicFrameLocks noGrp="1"/>
          </p:cNvGraphicFramePr>
          <p:nvPr>
            <p:extLst>
              <p:ext uri="{D42A27DB-BD31-4B8C-83A1-F6EECF244321}">
                <p14:modId xmlns:p14="http://schemas.microsoft.com/office/powerpoint/2010/main" val="3055066241"/>
              </p:ext>
            </p:extLst>
          </p:nvPr>
        </p:nvGraphicFramePr>
        <p:xfrm>
          <a:off x="230369" y="4290798"/>
          <a:ext cx="8534400" cy="218220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56,3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56,3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1"/>
                  </a:ext>
                </a:extLst>
              </a:tr>
              <a:tr h="370840">
                <a:tc>
                  <a:txBody>
                    <a:bodyPr/>
                    <a:lstStyle/>
                    <a:p>
                      <a:pPr algn="ctr"/>
                      <a:r>
                        <a:rPr lang="ru-RU" sz="1400" i="1" dirty="0">
                          <a:latin typeface="Times New Roman" pitchFamily="18" charset="0"/>
                          <a:cs typeface="Times New Roman" pitchFamily="18" charset="0"/>
                        </a:rPr>
                        <a:t>Федеральный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19,8</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19,8</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val="10002"/>
                  </a:ext>
                </a:extLst>
              </a:tr>
              <a:tr h="3044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Областной бюджет</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21,6</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21,6</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5"/>
                  </a:ext>
                </a:extLst>
              </a:tr>
              <a:tr h="370840">
                <a:tc>
                  <a:txBody>
                    <a:bodyPr/>
                    <a:lstStyle/>
                    <a:p>
                      <a:pPr algn="ctr"/>
                      <a:r>
                        <a:rPr lang="ru-RU" sz="1400" i="1" dirty="0">
                          <a:latin typeface="Times New Roman" pitchFamily="18" charset="0"/>
                          <a:cs typeface="Times New Roman" pitchFamily="18" charset="0"/>
                        </a:rPr>
                        <a:t>Фонд развития территорий</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13,5</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13,5</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Бюджет городского округа</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1,4</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1,4</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4"/>
                  </a:ext>
                </a:extLst>
              </a:tr>
            </a:tbl>
          </a:graphicData>
        </a:graphic>
      </p:graphicFrame>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5425" y="988164"/>
            <a:ext cx="3058631" cy="3062454"/>
          </a:xfrm>
          <a:prstGeom prst="rect">
            <a:avLst/>
          </a:prstGeom>
          <a:noFill/>
          <a:ln>
            <a:noFill/>
          </a:ln>
          <a:effectLst>
            <a:outerShdw blurRad="149987" dist="250190" dir="8460000" algn="ctr">
              <a:srgbClr val="000000">
                <a:alpha val="28000"/>
              </a:srgbClr>
            </a:outerShdw>
          </a:effectLst>
          <a:scene3d>
            <a:camera prst="perspectiveFront"/>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a:t>
            </a:r>
          </a:p>
        </p:txBody>
      </p:sp>
    </p:spTree>
    <p:extLst>
      <p:ext uri="{BB962C8B-B14F-4D97-AF65-F5344CB8AC3E}">
        <p14:creationId xmlns:p14="http://schemas.microsoft.com/office/powerpoint/2010/main" val="3485122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Rectangle 1"/>
          <p:cNvSpPr>
            <a:spLocks noChangeArrowheads="1"/>
          </p:cNvSpPr>
          <p:nvPr/>
        </p:nvSpPr>
        <p:spPr bwMode="auto">
          <a:xfrm>
            <a:off x="212665" y="620208"/>
            <a:ext cx="8374673"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indent="450850" algn="just" defTabSz="914400" fontAlgn="base">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Территория городского округа занимает 122,7 тыс. га и граничит с Дивеевским, Арзамасским, Шатковским, Лукояновским районами Нижегородской области и республикой Мордовия.</a:t>
            </a:r>
            <a:endParaRPr lang="ru-RU" sz="1400" dirty="0">
              <a:solidFill>
                <a:prstClr val="black"/>
              </a:solidFill>
              <a:latin typeface="Times New Roman" pitchFamily="18" charset="0"/>
              <a:cs typeface="Times New Roman" pitchFamily="18" charset="0"/>
            </a:endParaRPr>
          </a:p>
          <a:p>
            <a:pPr indent="450850" algn="just" defTabSz="914400" fontAlgn="base">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Территория городского округа расположена на приволжской возвышенности и представляет собой волнистое плато, разделенное сетью рек. Максимальная высота над уровнем моря 228 метров. Здесь повсюду встречаются довольно большие овраги, поросшие травой, кустарниками, а порой и могучими деревьями.</a:t>
            </a:r>
          </a:p>
          <a:p>
            <a:pPr indent="450850" algn="just" defTabSz="914400" fontAlgn="base">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Эти углубления есть не что иное, как заброшенные рудные шахты.</a:t>
            </a:r>
            <a:endParaRPr lang="ru-RU" sz="1400" dirty="0">
              <a:solidFill>
                <a:prstClr val="black"/>
              </a:solidFill>
              <a:latin typeface="Times New Roman" pitchFamily="18" charset="0"/>
              <a:cs typeface="Times New Roman" pitchFamily="18" charset="0"/>
            </a:endParaRPr>
          </a:p>
          <a:p>
            <a:pPr indent="450850" algn="just" defTabSz="914400" fontAlgn="base">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Городской округ находится на водоразделе бассейнов рек Оки и Волги.</a:t>
            </a:r>
          </a:p>
          <a:p>
            <a:pPr indent="450850" algn="just" defTabSz="914400" eaLnBrk="0" fontAlgn="base" hangingPunct="0">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Основные реки: Алатырь, Сатис с небольшими притоками.</a:t>
            </a:r>
            <a:endParaRPr lang="ru-RU" sz="1400" dirty="0">
              <a:solidFill>
                <a:prstClr val="black"/>
              </a:solidFill>
              <a:latin typeface="Times New Roman" pitchFamily="18" charset="0"/>
              <a:cs typeface="Times New Roman" pitchFamily="18" charset="0"/>
            </a:endParaRPr>
          </a:p>
          <a:p>
            <a:pPr indent="450850" algn="just" defTabSz="914400" eaLnBrk="0" fontAlgn="base" hangingPunct="0">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Климат – умеренно-континентальный.</a:t>
            </a:r>
            <a:endParaRPr lang="ru-RU" sz="1400" dirty="0">
              <a:solidFill>
                <a:prstClr val="black"/>
              </a:solidFill>
              <a:latin typeface="Times New Roman" pitchFamily="18" charset="0"/>
              <a:cs typeface="Times New Roman" pitchFamily="18" charset="0"/>
            </a:endParaRPr>
          </a:p>
          <a:p>
            <a:pPr indent="450850" algn="just" defTabSz="914400" eaLnBrk="0" fontAlgn="base" hangingPunct="0">
              <a:spcBef>
                <a:spcPct val="0"/>
              </a:spcBef>
              <a:spcAft>
                <a:spcPct val="0"/>
              </a:spcAft>
            </a:pPr>
            <a:r>
              <a:rPr lang="ru-RU" sz="1400" dirty="0">
                <a:solidFill>
                  <a:prstClr val="black"/>
                </a:solidFill>
                <a:latin typeface="Times New Roman" pitchFamily="18" charset="0"/>
                <a:ea typeface="Times New Roman" pitchFamily="18" charset="0"/>
                <a:cs typeface="Times New Roman" pitchFamily="18" charset="0"/>
              </a:rPr>
              <a:t>На территории городского округа расположено 45 населенных пунктов, в том числе город Первомайск, рабочий поселок Сатис, 43 сельских населённых пункта.</a:t>
            </a:r>
            <a:endParaRPr lang="ru-RU" sz="1400" dirty="0">
              <a:solidFill>
                <a:prstClr val="black"/>
              </a:solidFill>
              <a:latin typeface="Times New Roman" pitchFamily="18" charset="0"/>
              <a:cs typeface="Times New Roman" pitchFamily="18" charset="0"/>
            </a:endParaRPr>
          </a:p>
        </p:txBody>
      </p:sp>
      <p:sp>
        <p:nvSpPr>
          <p:cNvPr id="11" name="TextBox 10"/>
          <p:cNvSpPr txBox="1"/>
          <p:nvPr/>
        </p:nvSpPr>
        <p:spPr>
          <a:xfrm>
            <a:off x="632497" y="42799"/>
            <a:ext cx="7535008" cy="473204"/>
          </a:xfrm>
          <a:prstGeom prst="rect">
            <a:avLst/>
          </a:prstGeom>
          <a:noFill/>
        </p:spPr>
        <p:txBody>
          <a:bodyPr wrap="square" lIns="57148" tIns="28574" rIns="57148" bIns="28574"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Характеристика городского  округа</a:t>
            </a:r>
          </a:p>
        </p:txBody>
      </p:sp>
      <p:grpSp>
        <p:nvGrpSpPr>
          <p:cNvPr id="2" name="Группа 1"/>
          <p:cNvGrpSpPr/>
          <p:nvPr/>
        </p:nvGrpSpPr>
        <p:grpSpPr>
          <a:xfrm>
            <a:off x="276455" y="3375834"/>
            <a:ext cx="8197700" cy="3386469"/>
            <a:chOff x="138226" y="3428999"/>
            <a:chExt cx="8197700" cy="3386469"/>
          </a:xfrm>
        </p:grpSpPr>
        <p:pic>
          <p:nvPicPr>
            <p:cNvPr id="1026" name="Picture 2" descr="C:\Users\fu9\Desktop\165a7af6af9c827296fee151c8a4d90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96" t="2173" r="22772" b="5607"/>
            <a:stretch/>
          </p:blipFill>
          <p:spPr bwMode="auto">
            <a:xfrm>
              <a:off x="138226" y="4342684"/>
              <a:ext cx="1850065" cy="1551660"/>
            </a:xfrm>
            <a:prstGeom prst="diamond">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28" name="Picture 4" descr="C:\Users\fu9\Desktop\Riv0205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574" r="16659"/>
            <a:stretch/>
          </p:blipFill>
          <p:spPr bwMode="auto">
            <a:xfrm>
              <a:off x="2243465" y="4336217"/>
              <a:ext cx="1913851" cy="1599446"/>
            </a:xfrm>
            <a:prstGeom prst="diamond">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0" name="Picture 6" descr="C:\Users\fu9\Desktop\рогожка-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11856"/>
            <a:stretch/>
          </p:blipFill>
          <p:spPr bwMode="auto">
            <a:xfrm>
              <a:off x="1202607" y="5198882"/>
              <a:ext cx="1838307" cy="1616585"/>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5" name="Picture 11" descr="C:\Users\fu9\Desktop\Rxexg8-ZpGw.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5350"/>
            <a:stretch/>
          </p:blipFill>
          <p:spPr bwMode="auto">
            <a:xfrm>
              <a:off x="4406918" y="4325583"/>
              <a:ext cx="1887549" cy="1618941"/>
            </a:xfrm>
            <a:prstGeom prst="diamond">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6" name="Picture 12" descr="C:\Users\fu9\Desktop\sh4SgAAjQRc.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1939"/>
            <a:stretch/>
          </p:blipFill>
          <p:spPr bwMode="auto">
            <a:xfrm>
              <a:off x="1149442" y="3428999"/>
              <a:ext cx="1940999" cy="1611851"/>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7" name="Picture 13" descr="C:\Users\fu9\Desktop\i.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14101"/>
            <a:stretch/>
          </p:blipFill>
          <p:spPr bwMode="auto">
            <a:xfrm>
              <a:off x="3310097" y="3431862"/>
              <a:ext cx="1921003" cy="1624163"/>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8" name="Picture 14" descr="C:\Users\fu9\Desktop\M4r0DyhjaN8.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6141" r="10611"/>
            <a:stretch/>
          </p:blipFill>
          <p:spPr bwMode="auto">
            <a:xfrm>
              <a:off x="3349252" y="5231212"/>
              <a:ext cx="1855467" cy="1584256"/>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39" name="Picture 15" descr="C:\Users\fu9\Desktop\0wPpbxSDjS0.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12493"/>
            <a:stretch/>
          </p:blipFill>
          <p:spPr bwMode="auto">
            <a:xfrm>
              <a:off x="5457021" y="3467969"/>
              <a:ext cx="1890077" cy="1588056"/>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41" name="Picture 17" descr="C:\Users\fu9\Desktop\8836647.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0956"/>
            <a:stretch/>
          </p:blipFill>
          <p:spPr bwMode="auto">
            <a:xfrm>
              <a:off x="5510187" y="5220580"/>
              <a:ext cx="1794384" cy="1594888"/>
            </a:xfrm>
            <a:prstGeom prst="diamond">
              <a:avLst/>
            </a:prstGeom>
            <a:ln w="38100" cap="sq">
              <a:solidFill>
                <a:srgbClr val="FFBDFF"/>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044" name="Picture 20" descr="C:\Users\fu9\Desktop\i (2).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3577" r="13686"/>
            <a:stretch/>
          </p:blipFill>
          <p:spPr bwMode="auto">
            <a:xfrm>
              <a:off x="6524757" y="4364593"/>
              <a:ext cx="1811169" cy="1571069"/>
            </a:xfrm>
            <a:prstGeom prst="diamond">
              <a:avLst/>
            </a:prstGeom>
            <a:ln w="38100" cap="sq">
              <a:solidFill>
                <a:schemeClr val="accent4">
                  <a:lumMod val="60000"/>
                  <a:lumOff val="40000"/>
                </a:schemeClr>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grpSp>
      <p:sp>
        <p:nvSpPr>
          <p:cNvPr id="30" name="Oval 13"/>
          <p:cNvSpPr>
            <a:spLocks noChangeArrowheads="1"/>
          </p:cNvSpPr>
          <p:nvPr/>
        </p:nvSpPr>
        <p:spPr bwMode="auto">
          <a:xfrm>
            <a:off x="8172450" y="6453188"/>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8</a:t>
            </a:r>
          </a:p>
        </p:txBody>
      </p:sp>
    </p:spTree>
    <p:extLst>
      <p:ext uri="{BB962C8B-B14F-4D97-AF65-F5344CB8AC3E}">
        <p14:creationId xmlns:p14="http://schemas.microsoft.com/office/powerpoint/2010/main" val="29453628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Группа 60">
            <a:extLst>
              <a:ext uri="{FF2B5EF4-FFF2-40B4-BE49-F238E27FC236}">
                <a16:creationId xmlns:a16="http://schemas.microsoft.com/office/drawing/2014/main" id="{0CCC25E2-97E3-D883-C6B8-D8848C302DB9}"/>
              </a:ext>
            </a:extLst>
          </p:cNvPr>
          <p:cNvGrpSpPr/>
          <p:nvPr/>
        </p:nvGrpSpPr>
        <p:grpSpPr>
          <a:xfrm>
            <a:off x="-2388" y="1211"/>
            <a:ext cx="9169754" cy="6858000"/>
            <a:chOff x="16778" y="0"/>
            <a:chExt cx="9169754" cy="6858000"/>
          </a:xfrm>
        </p:grpSpPr>
        <p:pic>
          <p:nvPicPr>
            <p:cNvPr id="62" name="Picture 3" descr="C:\Users\fu7\Desktop\Безымянный.png">
              <a:extLst>
                <a:ext uri="{FF2B5EF4-FFF2-40B4-BE49-F238E27FC236}">
                  <a16:creationId xmlns:a16="http://schemas.microsoft.com/office/drawing/2014/main" id="{E7E20712-ACDA-82D6-71D1-87C7E6A2F4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8" y="0"/>
              <a:ext cx="9144000" cy="6857999"/>
            </a:xfrm>
            <a:prstGeom prst="rect">
              <a:avLst/>
            </a:prstGeom>
            <a:gradFill>
              <a:gsLst>
                <a:gs pos="0">
                  <a:schemeClr val="accent1">
                    <a:lumMod val="5000"/>
                    <a:lumOff val="95000"/>
                  </a:schemeClr>
                </a:gs>
                <a:gs pos="74000">
                  <a:srgbClr val="FFCCFF"/>
                </a:gs>
                <a:gs pos="84000">
                  <a:srgbClr val="FFCCFF"/>
                </a:gs>
                <a:gs pos="100000">
                  <a:schemeClr val="accent1">
                    <a:lumMod val="30000"/>
                    <a:lumOff val="70000"/>
                  </a:schemeClr>
                </a:gs>
              </a:gsLst>
              <a:lin ang="5400000" scaled="1"/>
            </a:gradFill>
            <a:ln>
              <a:noFill/>
            </a:ln>
            <a:effectLst/>
          </p:spPr>
        </p:pic>
        <p:pic>
          <p:nvPicPr>
            <p:cNvPr id="63" name="Picture 2" descr="C:\Users\fu7\Desktop\Безымянный.png">
              <a:extLst>
                <a:ext uri="{FF2B5EF4-FFF2-40B4-BE49-F238E27FC236}">
                  <a16:creationId xmlns:a16="http://schemas.microsoft.com/office/drawing/2014/main" id="{75146619-EC3E-CD00-2075-25EC3EB1BC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307" y="0"/>
              <a:ext cx="657225" cy="6858000"/>
            </a:xfrm>
            <a:prstGeom prst="rect">
              <a:avLst/>
            </a:prstGeom>
            <a:gradFill>
              <a:gsLst>
                <a:gs pos="0">
                  <a:schemeClr val="accent1">
                    <a:lumMod val="5000"/>
                    <a:lumOff val="95000"/>
                  </a:schemeClr>
                </a:gs>
                <a:gs pos="74000">
                  <a:srgbClr val="FFCCFF"/>
                </a:gs>
                <a:gs pos="84000">
                  <a:srgbClr val="FFCCFF"/>
                </a:gs>
                <a:gs pos="100000">
                  <a:schemeClr val="accent1">
                    <a:lumMod val="30000"/>
                    <a:lumOff val="70000"/>
                  </a:schemeClr>
                </a:gs>
              </a:gsLst>
              <a:lin ang="5400000" scaled="1"/>
            </a:gradFill>
            <a:ln>
              <a:noFill/>
            </a:ln>
            <a:effectLst/>
          </p:spPr>
        </p:pic>
      </p:grpSp>
      <p:sp>
        <p:nvSpPr>
          <p:cNvPr id="67" name="Прямоугольник 66">
            <a:extLst>
              <a:ext uri="{FF2B5EF4-FFF2-40B4-BE49-F238E27FC236}">
                <a16:creationId xmlns:a16="http://schemas.microsoft.com/office/drawing/2014/main" id="{F25453D0-C9EA-4EFC-FF34-39A57B816185}"/>
              </a:ext>
            </a:extLst>
          </p:cNvPr>
          <p:cNvSpPr/>
          <p:nvPr/>
        </p:nvSpPr>
        <p:spPr>
          <a:xfrm>
            <a:off x="74430"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68" name="Таблица 67">
            <a:extLst>
              <a:ext uri="{FF2B5EF4-FFF2-40B4-BE49-F238E27FC236}">
                <a16:creationId xmlns:a16="http://schemas.microsoft.com/office/drawing/2014/main" id="{8639390C-4E6B-80B1-75F9-B6D9E1CA274D}"/>
              </a:ext>
            </a:extLst>
          </p:cNvPr>
          <p:cNvGraphicFramePr>
            <a:graphicFrameLocks noGrp="1"/>
          </p:cNvGraphicFramePr>
          <p:nvPr>
            <p:extLst>
              <p:ext uri="{D42A27DB-BD31-4B8C-83A1-F6EECF244321}">
                <p14:modId xmlns:p14="http://schemas.microsoft.com/office/powerpoint/2010/main" val="3038108352"/>
              </p:ext>
            </p:extLst>
          </p:nvPr>
        </p:nvGraphicFramePr>
        <p:xfrm>
          <a:off x="304800" y="4648980"/>
          <a:ext cx="8534400" cy="181136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30,3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30,3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1"/>
                  </a:ext>
                </a:extLst>
              </a:tr>
              <a:tr h="3044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Областной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16,0</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16,0</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val="10002"/>
                  </a:ext>
                </a:extLst>
              </a:tr>
              <a:tr h="370840">
                <a:tc>
                  <a:txBody>
                    <a:bodyPr/>
                    <a:lstStyle/>
                    <a:p>
                      <a:pPr algn="ctr"/>
                      <a:r>
                        <a:rPr lang="ru-RU" sz="1400" i="1" dirty="0">
                          <a:latin typeface="Times New Roman" pitchFamily="18" charset="0"/>
                          <a:cs typeface="Times New Roman" pitchFamily="18" charset="0"/>
                        </a:rPr>
                        <a:t>Фонд развития территорий</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13,5</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13,5</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Бюджет городского округа</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0,8</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0,8</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val="10004"/>
                  </a:ext>
                </a:extLst>
              </a:tr>
            </a:tbl>
          </a:graphicData>
        </a:graphic>
      </p:graphicFrame>
      <p:sp>
        <p:nvSpPr>
          <p:cNvPr id="69" name="Oval 13">
            <a:extLst>
              <a:ext uri="{FF2B5EF4-FFF2-40B4-BE49-F238E27FC236}">
                <a16:creationId xmlns:a16="http://schemas.microsoft.com/office/drawing/2014/main" id="{0943CE3F-A6FD-0376-85A8-02C93A562E46}"/>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60.1</a:t>
            </a:r>
          </a:p>
        </p:txBody>
      </p:sp>
      <p:sp>
        <p:nvSpPr>
          <p:cNvPr id="70" name="Прямоугольник 69">
            <a:extLst>
              <a:ext uri="{FF2B5EF4-FFF2-40B4-BE49-F238E27FC236}">
                <a16:creationId xmlns:a16="http://schemas.microsoft.com/office/drawing/2014/main" id="{66593E2F-6FB0-9333-E7B3-A4C9B2FA0966}"/>
              </a:ext>
            </a:extLst>
          </p:cNvPr>
          <p:cNvSpPr/>
          <p:nvPr/>
        </p:nvSpPr>
        <p:spPr>
          <a:xfrm>
            <a:off x="946155" y="837804"/>
            <a:ext cx="6964326"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«Жилье» национального проекта «Инфраструктура для жизни»</a:t>
            </a:r>
          </a:p>
        </p:txBody>
      </p:sp>
      <p:sp>
        <p:nvSpPr>
          <p:cNvPr id="172" name="Прямоугольник 5">
            <a:extLst>
              <a:ext uri="{FF2B5EF4-FFF2-40B4-BE49-F238E27FC236}">
                <a16:creationId xmlns:a16="http://schemas.microsoft.com/office/drawing/2014/main" id="{8599C3CE-FE4E-16B3-0775-7C3D0318F170}"/>
              </a:ext>
            </a:extLst>
          </p:cNvPr>
          <p:cNvSpPr>
            <a:spLocks noChangeArrowheads="1"/>
          </p:cNvSpPr>
          <p:nvPr/>
        </p:nvSpPr>
        <p:spPr bwMode="auto">
          <a:xfrm>
            <a:off x="7616304" y="4311493"/>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1" name="Группа 10">
            <a:extLst>
              <a:ext uri="{FF2B5EF4-FFF2-40B4-BE49-F238E27FC236}">
                <a16:creationId xmlns:a16="http://schemas.microsoft.com/office/drawing/2014/main" id="{799FE44D-352F-5EEF-12A4-EE5A17506AED}"/>
              </a:ext>
            </a:extLst>
          </p:cNvPr>
          <p:cNvGrpSpPr/>
          <p:nvPr/>
        </p:nvGrpSpPr>
        <p:grpSpPr>
          <a:xfrm>
            <a:off x="1425079" y="1625416"/>
            <a:ext cx="6551432" cy="2724145"/>
            <a:chOff x="1249218" y="1672817"/>
            <a:chExt cx="5956089" cy="2724145"/>
          </a:xfrm>
        </p:grpSpPr>
        <p:grpSp>
          <p:nvGrpSpPr>
            <p:cNvPr id="12" name="组合 62">
              <a:extLst>
                <a:ext uri="{FF2B5EF4-FFF2-40B4-BE49-F238E27FC236}">
                  <a16:creationId xmlns:a16="http://schemas.microsoft.com/office/drawing/2014/main" id="{1A05D6CD-597C-15DD-9092-DE53C4CC105C}"/>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25" name="任意多边形 60">
                <a:extLst>
                  <a:ext uri="{FF2B5EF4-FFF2-40B4-BE49-F238E27FC236}">
                    <a16:creationId xmlns:a16="http://schemas.microsoft.com/office/drawing/2014/main" id="{602A63E8-85E5-8C1A-37F4-6090B7E1451F}"/>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59">
                <a:extLst>
                  <a:ext uri="{FF2B5EF4-FFF2-40B4-BE49-F238E27FC236}">
                    <a16:creationId xmlns:a16="http://schemas.microsoft.com/office/drawing/2014/main" id="{11123E54-4B4C-A19A-5EA6-670384249C1E}"/>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椭圆 61">
                <a:extLst>
                  <a:ext uri="{FF2B5EF4-FFF2-40B4-BE49-F238E27FC236}">
                    <a16:creationId xmlns:a16="http://schemas.microsoft.com/office/drawing/2014/main" id="{2823CF26-A8A5-B5CA-9163-B61399AEEA31}"/>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3" name="组合 63">
              <a:extLst>
                <a:ext uri="{FF2B5EF4-FFF2-40B4-BE49-F238E27FC236}">
                  <a16:creationId xmlns:a16="http://schemas.microsoft.com/office/drawing/2014/main" id="{01926AB5-49EA-2D9B-C12D-E7C08700C565}"/>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22" name="任意多边形 64">
                <a:extLst>
                  <a:ext uri="{FF2B5EF4-FFF2-40B4-BE49-F238E27FC236}">
                    <a16:creationId xmlns:a16="http://schemas.microsoft.com/office/drawing/2014/main" id="{80925131-F80C-07A2-ACA1-AE990C754EDA}"/>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椭圆 65">
                <a:extLst>
                  <a:ext uri="{FF2B5EF4-FFF2-40B4-BE49-F238E27FC236}">
                    <a16:creationId xmlns:a16="http://schemas.microsoft.com/office/drawing/2014/main" id="{2A991E4C-9969-C424-B309-881229010B7A}"/>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66">
                <a:extLst>
                  <a:ext uri="{FF2B5EF4-FFF2-40B4-BE49-F238E27FC236}">
                    <a16:creationId xmlns:a16="http://schemas.microsoft.com/office/drawing/2014/main" id="{DA182726-DF83-A945-97A2-1F924984303C}"/>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4" name="组合 71">
              <a:extLst>
                <a:ext uri="{FF2B5EF4-FFF2-40B4-BE49-F238E27FC236}">
                  <a16:creationId xmlns:a16="http://schemas.microsoft.com/office/drawing/2014/main" id="{82FA49F4-7E33-D367-B904-024842C950ED}"/>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19" name="任意多边形 72">
                <a:extLst>
                  <a:ext uri="{FF2B5EF4-FFF2-40B4-BE49-F238E27FC236}">
                    <a16:creationId xmlns:a16="http://schemas.microsoft.com/office/drawing/2014/main" id="{68498844-FC0C-D97D-8F0A-F230276348E1}"/>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椭圆 73">
                <a:extLst>
                  <a:ext uri="{FF2B5EF4-FFF2-40B4-BE49-F238E27FC236}">
                    <a16:creationId xmlns:a16="http://schemas.microsoft.com/office/drawing/2014/main" id="{BE58CCC3-0B54-808A-2189-59329AC5F6FC}"/>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74">
                <a:extLst>
                  <a:ext uri="{FF2B5EF4-FFF2-40B4-BE49-F238E27FC236}">
                    <a16:creationId xmlns:a16="http://schemas.microsoft.com/office/drawing/2014/main" id="{41380886-137D-2EE3-2893-C71BB5A06B26}"/>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5" name="组合 75">
              <a:extLst>
                <a:ext uri="{FF2B5EF4-FFF2-40B4-BE49-F238E27FC236}">
                  <a16:creationId xmlns:a16="http://schemas.microsoft.com/office/drawing/2014/main" id="{223B02D0-5F02-B75A-5603-BF3D781733F2}"/>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16" name="任意多边形 76">
                <a:extLst>
                  <a:ext uri="{FF2B5EF4-FFF2-40B4-BE49-F238E27FC236}">
                    <a16:creationId xmlns:a16="http://schemas.microsoft.com/office/drawing/2014/main" id="{46602756-9017-93C3-1EBC-16EDCC145DFE}"/>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7" name="椭圆 77">
                <a:extLst>
                  <a:ext uri="{FF2B5EF4-FFF2-40B4-BE49-F238E27FC236}">
                    <a16:creationId xmlns:a16="http://schemas.microsoft.com/office/drawing/2014/main" id="{76A136D2-08D7-6526-71E9-969A63D97DBC}"/>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椭圆 78">
                <a:extLst>
                  <a:ext uri="{FF2B5EF4-FFF2-40B4-BE49-F238E27FC236}">
                    <a16:creationId xmlns:a16="http://schemas.microsoft.com/office/drawing/2014/main" id="{9B96DD65-CC1A-B40A-4B1B-19193DE87B37}"/>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pic>
        <p:nvPicPr>
          <p:cNvPr id="176" name="Picture 2" descr="C:\Users\fu9\AppData\Local\Temp\Rar$DRa2560.11422\8 (14.06.22).JPG">
            <a:extLst>
              <a:ext uri="{FF2B5EF4-FFF2-40B4-BE49-F238E27FC236}">
                <a16:creationId xmlns:a16="http://schemas.microsoft.com/office/drawing/2014/main" id="{E17CE80E-B956-58B9-FE16-013B57E747F3}"/>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748274" y="2988777"/>
            <a:ext cx="1180050" cy="1062126"/>
          </a:xfrm>
          <a:prstGeom prst="flowChartConnector">
            <a:avLst/>
          </a:prstGeom>
          <a:solidFill>
            <a:srgbClr val="000000">
              <a:shade val="95000"/>
            </a:srgbClr>
          </a:solidFill>
          <a:ln w="57150" cap="sq">
            <a:noFill/>
            <a:miter lim="800000"/>
          </a:ln>
          <a:effectLst/>
        </p:spPr>
      </p:pic>
      <p:pic>
        <p:nvPicPr>
          <p:cNvPr id="177" name="Picture 5" descr="C:\Users\fu9\Desktop\Безымянный.png">
            <a:extLst>
              <a:ext uri="{FF2B5EF4-FFF2-40B4-BE49-F238E27FC236}">
                <a16:creationId xmlns:a16="http://schemas.microsoft.com/office/drawing/2014/main" id="{7C557D52-82D9-347B-7A91-1A2792887A6D}"/>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284928" y="1927389"/>
            <a:ext cx="1180402" cy="1061388"/>
          </a:xfrm>
          <a:prstGeom prst="flowChartConnector">
            <a:avLst/>
          </a:prstGeom>
          <a:solidFill>
            <a:srgbClr val="000000">
              <a:shade val="95000"/>
            </a:srgbClr>
          </a:solidFill>
          <a:ln w="57150" cap="sq">
            <a:noFill/>
            <a:miter lim="800000"/>
          </a:ln>
          <a:effectLst/>
        </p:spPr>
      </p:pic>
      <p:pic>
        <p:nvPicPr>
          <p:cNvPr id="178" name="Picture 4" descr="C:\Users\fu9\AppData\Local\Temp\Rar$DRa2560.39110\icon.jpg">
            <a:extLst>
              <a:ext uri="{FF2B5EF4-FFF2-40B4-BE49-F238E27FC236}">
                <a16:creationId xmlns:a16="http://schemas.microsoft.com/office/drawing/2014/main" id="{26C2C5BE-A05A-4205-5383-979F5BC3EF06}"/>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rcRect l="7222"/>
          <a:stretch/>
        </p:blipFill>
        <p:spPr bwMode="auto">
          <a:xfrm>
            <a:off x="4926734" y="3011557"/>
            <a:ext cx="1170548" cy="1041893"/>
          </a:xfrm>
          <a:prstGeom prst="flowChartConnector">
            <a:avLst/>
          </a:prstGeom>
          <a:solidFill>
            <a:srgbClr val="000000">
              <a:shade val="95000"/>
            </a:srgbClr>
          </a:solidFill>
          <a:ln w="57150" cap="sq">
            <a:noFill/>
            <a:miter lim="800000"/>
          </a:ln>
          <a:effectLst/>
        </p:spPr>
      </p:pic>
      <p:pic>
        <p:nvPicPr>
          <p:cNvPr id="180" name="Picture 2">
            <a:extLst>
              <a:ext uri="{FF2B5EF4-FFF2-40B4-BE49-F238E27FC236}">
                <a16:creationId xmlns:a16="http://schemas.microsoft.com/office/drawing/2014/main" id="{6AA69E31-9FEF-433A-4837-BA486B458523}"/>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l="2" t="1" r="23243" b="29354"/>
          <a:stretch/>
        </p:blipFill>
        <p:spPr bwMode="auto">
          <a:xfrm>
            <a:off x="6487035" y="1925977"/>
            <a:ext cx="1187240" cy="1068802"/>
          </a:xfrm>
          <a:prstGeom prst="flowChartConnector">
            <a:avLst/>
          </a:prstGeom>
          <a:solidFill>
            <a:srgbClr val="000000">
              <a:shade val="95000"/>
            </a:srgbClr>
          </a:solidFill>
          <a:ln w="57150" cap="sq">
            <a:noFill/>
            <a:miter lim="800000"/>
          </a:ln>
          <a:effectLst/>
        </p:spPr>
      </p:pic>
    </p:spTree>
    <p:extLst>
      <p:ext uri="{BB962C8B-B14F-4D97-AF65-F5344CB8AC3E}">
        <p14:creationId xmlns:p14="http://schemas.microsoft.com/office/powerpoint/2010/main" val="1320414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a:extLst>
              <a:ext uri="{FF2B5EF4-FFF2-40B4-BE49-F238E27FC236}">
                <a16:creationId xmlns:a16="http://schemas.microsoft.com/office/drawing/2014/main" id="{99D5FBBA-7244-FE5B-B206-5C387D594879}"/>
              </a:ext>
            </a:extLst>
          </p:cNvPr>
          <p:cNvGrpSpPr/>
          <p:nvPr/>
        </p:nvGrpSpPr>
        <p:grpSpPr>
          <a:xfrm>
            <a:off x="-2388" y="1211"/>
            <a:ext cx="9169754" cy="6858000"/>
            <a:chOff x="16778" y="0"/>
            <a:chExt cx="9169754" cy="6858000"/>
          </a:xfrm>
        </p:grpSpPr>
        <p:pic>
          <p:nvPicPr>
            <p:cNvPr id="5" name="Picture 3" descr="C:\Users\fu7\Desktop\Безымянный.png">
              <a:extLst>
                <a:ext uri="{FF2B5EF4-FFF2-40B4-BE49-F238E27FC236}">
                  <a16:creationId xmlns:a16="http://schemas.microsoft.com/office/drawing/2014/main" id="{F7BDF5DF-7A9F-1A9A-231F-BDB870B7BF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8" y="0"/>
              <a:ext cx="9144000" cy="6857999"/>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pic>
          <p:nvPicPr>
            <p:cNvPr id="6" name="Picture 2" descr="C:\Users\fu7\Desktop\Безымянный.png">
              <a:extLst>
                <a:ext uri="{FF2B5EF4-FFF2-40B4-BE49-F238E27FC236}">
                  <a16:creationId xmlns:a16="http://schemas.microsoft.com/office/drawing/2014/main" id="{7D612AA9-A0BC-368B-4A9F-0B75351E81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307" y="0"/>
              <a:ext cx="657225" cy="6858000"/>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grpSp>
      <p:sp>
        <p:nvSpPr>
          <p:cNvPr id="7" name="Прямоугольник 6">
            <a:extLst>
              <a:ext uri="{FF2B5EF4-FFF2-40B4-BE49-F238E27FC236}">
                <a16:creationId xmlns:a16="http://schemas.microsoft.com/office/drawing/2014/main" id="{8CCFD59E-0461-8774-0A92-400EB62634AA}"/>
              </a:ext>
            </a:extLst>
          </p:cNvPr>
          <p:cNvSpPr/>
          <p:nvPr/>
        </p:nvSpPr>
        <p:spPr>
          <a:xfrm>
            <a:off x="-63799"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8" name="Таблица 7">
            <a:extLst>
              <a:ext uri="{FF2B5EF4-FFF2-40B4-BE49-F238E27FC236}">
                <a16:creationId xmlns:a16="http://schemas.microsoft.com/office/drawing/2014/main" id="{947F060E-7210-612A-E182-0B0FD7809E13}"/>
              </a:ext>
            </a:extLst>
          </p:cNvPr>
          <p:cNvGraphicFramePr>
            <a:graphicFrameLocks noGrp="1"/>
          </p:cNvGraphicFramePr>
          <p:nvPr>
            <p:extLst>
              <p:ext uri="{D42A27DB-BD31-4B8C-83A1-F6EECF244321}">
                <p14:modId xmlns:p14="http://schemas.microsoft.com/office/powerpoint/2010/main" val="106409376"/>
              </p:ext>
            </p:extLst>
          </p:nvPr>
        </p:nvGraphicFramePr>
        <p:xfrm>
          <a:off x="238797" y="4652295"/>
          <a:ext cx="8534400" cy="1811363"/>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365760">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5,8</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5,8</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1"/>
                  </a:ext>
                </a:extLst>
              </a:tr>
              <a:tr h="3044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Федеральный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5,0</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5,0</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Областной бюджет</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0,2</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0,2</a:t>
                      </a:r>
                    </a:p>
                  </a:txBody>
                  <a:tcPr marL="91422" marR="91422">
                    <a:solidFill>
                      <a:schemeClr val="bg1"/>
                    </a:solidFill>
                  </a:tcPr>
                </a:tc>
                <a:tc>
                  <a:txBody>
                    <a:bodyPr/>
                    <a:lstStyle/>
                    <a:p>
                      <a:pPr algn="ctr"/>
                      <a:r>
                        <a:rPr lang="ru-RU" sz="1400" i="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Бюджет городского округа</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0,6</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0,6</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val="10004"/>
                  </a:ext>
                </a:extLst>
              </a:tr>
            </a:tbl>
          </a:graphicData>
        </a:graphic>
      </p:graphicFrame>
      <p:sp>
        <p:nvSpPr>
          <p:cNvPr id="9" name="Прямоугольник 8">
            <a:extLst>
              <a:ext uri="{FF2B5EF4-FFF2-40B4-BE49-F238E27FC236}">
                <a16:creationId xmlns:a16="http://schemas.microsoft.com/office/drawing/2014/main" id="{6FDAFD31-E37E-75AC-63EB-BB7162A69243}"/>
              </a:ext>
            </a:extLst>
          </p:cNvPr>
          <p:cNvSpPr/>
          <p:nvPr/>
        </p:nvSpPr>
        <p:spPr>
          <a:xfrm>
            <a:off x="434024" y="802861"/>
            <a:ext cx="788089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«Формирование комфортной городской среды» национального проекта «Инфраструктура для жизни»</a:t>
            </a:r>
          </a:p>
        </p:txBody>
      </p:sp>
      <p:sp>
        <p:nvSpPr>
          <p:cNvPr id="10" name="Oval 13">
            <a:extLst>
              <a:ext uri="{FF2B5EF4-FFF2-40B4-BE49-F238E27FC236}">
                <a16:creationId xmlns:a16="http://schemas.microsoft.com/office/drawing/2014/main" id="{CAD1C5CD-AC16-D756-4E65-BEDD2245DDE4}"/>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60.2</a:t>
            </a:r>
          </a:p>
        </p:txBody>
      </p:sp>
      <p:grpSp>
        <p:nvGrpSpPr>
          <p:cNvPr id="12" name="Группа 11">
            <a:extLst>
              <a:ext uri="{FF2B5EF4-FFF2-40B4-BE49-F238E27FC236}">
                <a16:creationId xmlns:a16="http://schemas.microsoft.com/office/drawing/2014/main" id="{A9F64657-256C-975D-1064-5085F80AC2D9}"/>
              </a:ext>
            </a:extLst>
          </p:cNvPr>
          <p:cNvGrpSpPr/>
          <p:nvPr/>
        </p:nvGrpSpPr>
        <p:grpSpPr>
          <a:xfrm>
            <a:off x="1062484" y="1625416"/>
            <a:ext cx="6551432" cy="2724145"/>
            <a:chOff x="1249218" y="1672817"/>
            <a:chExt cx="5956089" cy="2724145"/>
          </a:xfrm>
        </p:grpSpPr>
        <p:grpSp>
          <p:nvGrpSpPr>
            <p:cNvPr id="17" name="组合 62">
              <a:extLst>
                <a:ext uri="{FF2B5EF4-FFF2-40B4-BE49-F238E27FC236}">
                  <a16:creationId xmlns:a16="http://schemas.microsoft.com/office/drawing/2014/main" id="{CFF4DE84-A297-6770-A19F-C1C2E70376F5}"/>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30" name="任意多边形 60">
                <a:extLst>
                  <a:ext uri="{FF2B5EF4-FFF2-40B4-BE49-F238E27FC236}">
                    <a16:creationId xmlns:a16="http://schemas.microsoft.com/office/drawing/2014/main" id="{8FFAF362-6831-A05F-C4E3-91566887BD2C}"/>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椭圆 59">
                <a:extLst>
                  <a:ext uri="{FF2B5EF4-FFF2-40B4-BE49-F238E27FC236}">
                    <a16:creationId xmlns:a16="http://schemas.microsoft.com/office/drawing/2014/main" id="{125793A7-0D71-91A0-335F-4FE945BAF1AF}"/>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2" name="椭圆 61">
                <a:extLst>
                  <a:ext uri="{FF2B5EF4-FFF2-40B4-BE49-F238E27FC236}">
                    <a16:creationId xmlns:a16="http://schemas.microsoft.com/office/drawing/2014/main" id="{B3C560E6-8732-4BA6-D709-695C79D132FE}"/>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8" name="组合 63">
              <a:extLst>
                <a:ext uri="{FF2B5EF4-FFF2-40B4-BE49-F238E27FC236}">
                  <a16:creationId xmlns:a16="http://schemas.microsoft.com/office/drawing/2014/main" id="{E21CF085-17E6-9045-C081-11B04D5FA4A0}"/>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27" name="任意多边形 64">
                <a:extLst>
                  <a:ext uri="{FF2B5EF4-FFF2-40B4-BE49-F238E27FC236}">
                    <a16:creationId xmlns:a16="http://schemas.microsoft.com/office/drawing/2014/main" id="{4ABE00ED-E806-75DC-CCBB-F41F8E88D179}"/>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椭圆 65">
                <a:extLst>
                  <a:ext uri="{FF2B5EF4-FFF2-40B4-BE49-F238E27FC236}">
                    <a16:creationId xmlns:a16="http://schemas.microsoft.com/office/drawing/2014/main" id="{9A2A54C2-284D-C1E8-114F-2EA8BF7A80F4}"/>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椭圆 66">
                <a:extLst>
                  <a:ext uri="{FF2B5EF4-FFF2-40B4-BE49-F238E27FC236}">
                    <a16:creationId xmlns:a16="http://schemas.microsoft.com/office/drawing/2014/main" id="{4506FE90-722A-AF6E-7E2A-681463EEDF0A}"/>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9" name="组合 71">
              <a:extLst>
                <a:ext uri="{FF2B5EF4-FFF2-40B4-BE49-F238E27FC236}">
                  <a16:creationId xmlns:a16="http://schemas.microsoft.com/office/drawing/2014/main" id="{65E0540A-C749-98F5-E6C3-8568A31D2247}"/>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24" name="任意多边形 72">
                <a:extLst>
                  <a:ext uri="{FF2B5EF4-FFF2-40B4-BE49-F238E27FC236}">
                    <a16:creationId xmlns:a16="http://schemas.microsoft.com/office/drawing/2014/main" id="{8B7BA272-502B-9FE7-DBDD-ECD356F533F1}"/>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椭圆 73">
                <a:extLst>
                  <a:ext uri="{FF2B5EF4-FFF2-40B4-BE49-F238E27FC236}">
                    <a16:creationId xmlns:a16="http://schemas.microsoft.com/office/drawing/2014/main" id="{9827AAFF-AA2C-985D-96B4-399DB56F3F0E}"/>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74">
                <a:extLst>
                  <a:ext uri="{FF2B5EF4-FFF2-40B4-BE49-F238E27FC236}">
                    <a16:creationId xmlns:a16="http://schemas.microsoft.com/office/drawing/2014/main" id="{0C5C2C74-2963-FDFD-4777-C3992CA97AED}"/>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0" name="组合 75">
              <a:extLst>
                <a:ext uri="{FF2B5EF4-FFF2-40B4-BE49-F238E27FC236}">
                  <a16:creationId xmlns:a16="http://schemas.microsoft.com/office/drawing/2014/main" id="{F81A88FA-DDB5-E322-9A8B-542D49AFEE17}"/>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21" name="任意多边形 76">
                <a:extLst>
                  <a:ext uri="{FF2B5EF4-FFF2-40B4-BE49-F238E27FC236}">
                    <a16:creationId xmlns:a16="http://schemas.microsoft.com/office/drawing/2014/main" id="{57F06710-DA84-A7C0-973B-58154A6274E4}"/>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2" name="椭圆 77">
                <a:extLst>
                  <a:ext uri="{FF2B5EF4-FFF2-40B4-BE49-F238E27FC236}">
                    <a16:creationId xmlns:a16="http://schemas.microsoft.com/office/drawing/2014/main" id="{5DF53C29-8648-7D3E-659C-DA2235AF120B}"/>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椭圆 78">
                <a:extLst>
                  <a:ext uri="{FF2B5EF4-FFF2-40B4-BE49-F238E27FC236}">
                    <a16:creationId xmlns:a16="http://schemas.microsoft.com/office/drawing/2014/main" id="{CBE0C3BE-5E37-9C28-8DA2-2893D8FFC26F}"/>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33" name="Прямоугольник 5">
            <a:extLst>
              <a:ext uri="{FF2B5EF4-FFF2-40B4-BE49-F238E27FC236}">
                <a16:creationId xmlns:a16="http://schemas.microsoft.com/office/drawing/2014/main" id="{97232872-626B-18EB-8ABE-932DF095D9B8}"/>
              </a:ext>
            </a:extLst>
          </p:cNvPr>
          <p:cNvSpPr>
            <a:spLocks noChangeArrowheads="1"/>
          </p:cNvSpPr>
          <p:nvPr/>
        </p:nvSpPr>
        <p:spPr bwMode="auto">
          <a:xfrm>
            <a:off x="7616304" y="4311493"/>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pic>
        <p:nvPicPr>
          <p:cNvPr id="35" name="Рисунок 34">
            <a:extLst>
              <a:ext uri="{FF2B5EF4-FFF2-40B4-BE49-F238E27FC236}">
                <a16:creationId xmlns:a16="http://schemas.microsoft.com/office/drawing/2014/main" id="{4F90739C-5491-29A8-328D-738C95F0A890}"/>
              </a:ext>
            </a:extLst>
          </p:cNvPr>
          <p:cNvPicPr>
            <a:picLocks noChangeAspect="1"/>
          </p:cNvPicPr>
          <p:nvPr/>
        </p:nvPicPr>
        <p:blipFill>
          <a:blip r:embed="rId4"/>
          <a:stretch>
            <a:fillRect/>
          </a:stretch>
        </p:blipFill>
        <p:spPr>
          <a:xfrm>
            <a:off x="2918406" y="1930267"/>
            <a:ext cx="1190588" cy="1052669"/>
          </a:xfrm>
          <a:prstGeom prst="flowChartConnector">
            <a:avLst/>
          </a:prstGeom>
          <a:solidFill>
            <a:srgbClr val="000000">
              <a:shade val="95000"/>
            </a:srgbClr>
          </a:solidFill>
          <a:ln w="57150" cap="sq">
            <a:noFill/>
            <a:miter lim="800000"/>
          </a:ln>
          <a:effectLst/>
        </p:spPr>
      </p:pic>
      <p:pic>
        <p:nvPicPr>
          <p:cNvPr id="36" name="Рисунок 35">
            <a:extLst>
              <a:ext uri="{FF2B5EF4-FFF2-40B4-BE49-F238E27FC236}">
                <a16:creationId xmlns:a16="http://schemas.microsoft.com/office/drawing/2014/main" id="{0EECECD5-EA7A-AECE-0D20-28E8E8499885}"/>
              </a:ext>
            </a:extLst>
          </p:cNvPr>
          <p:cNvPicPr>
            <a:picLocks noChangeAspect="1"/>
          </p:cNvPicPr>
          <p:nvPr/>
        </p:nvPicPr>
        <p:blipFill>
          <a:blip r:embed="rId5"/>
          <a:stretch>
            <a:fillRect/>
          </a:stretch>
        </p:blipFill>
        <p:spPr>
          <a:xfrm>
            <a:off x="1377839" y="2994778"/>
            <a:ext cx="1185354" cy="1060653"/>
          </a:xfrm>
          <a:prstGeom prst="flowChartConnector">
            <a:avLst/>
          </a:prstGeom>
          <a:solidFill>
            <a:srgbClr val="000000">
              <a:shade val="95000"/>
            </a:srgbClr>
          </a:solidFill>
          <a:ln w="57150" cap="sq">
            <a:noFill/>
            <a:miter lim="800000"/>
          </a:ln>
          <a:effectLst/>
        </p:spPr>
      </p:pic>
      <p:pic>
        <p:nvPicPr>
          <p:cNvPr id="37" name="Рисунок 36">
            <a:extLst>
              <a:ext uri="{FF2B5EF4-FFF2-40B4-BE49-F238E27FC236}">
                <a16:creationId xmlns:a16="http://schemas.microsoft.com/office/drawing/2014/main" id="{F38184AE-B428-12DE-6600-4B4FBD446B25}"/>
              </a:ext>
            </a:extLst>
          </p:cNvPr>
          <p:cNvPicPr>
            <a:picLocks noChangeAspect="1"/>
          </p:cNvPicPr>
          <p:nvPr/>
        </p:nvPicPr>
        <p:blipFill>
          <a:blip r:embed="rId6"/>
          <a:stretch>
            <a:fillRect/>
          </a:stretch>
        </p:blipFill>
        <p:spPr>
          <a:xfrm>
            <a:off x="4545365" y="2982936"/>
            <a:ext cx="1199772" cy="1080884"/>
          </a:xfrm>
          <a:prstGeom prst="flowChartConnector">
            <a:avLst/>
          </a:prstGeom>
          <a:solidFill>
            <a:srgbClr val="000000">
              <a:shade val="95000"/>
            </a:srgbClr>
          </a:solidFill>
          <a:ln w="57150" cap="sq">
            <a:noFill/>
            <a:miter lim="800000"/>
          </a:ln>
          <a:effectLst/>
        </p:spPr>
      </p:pic>
      <p:pic>
        <p:nvPicPr>
          <p:cNvPr id="38" name="Рисунок 37">
            <a:extLst>
              <a:ext uri="{FF2B5EF4-FFF2-40B4-BE49-F238E27FC236}">
                <a16:creationId xmlns:a16="http://schemas.microsoft.com/office/drawing/2014/main" id="{DAB7F081-8E42-7381-34A1-5D3C8396335E}"/>
              </a:ext>
            </a:extLst>
          </p:cNvPr>
          <p:cNvPicPr>
            <a:picLocks noChangeAspect="1"/>
          </p:cNvPicPr>
          <p:nvPr/>
        </p:nvPicPr>
        <p:blipFill>
          <a:blip r:embed="rId7"/>
          <a:stretch>
            <a:fillRect/>
          </a:stretch>
        </p:blipFill>
        <p:spPr>
          <a:xfrm>
            <a:off x="6120298" y="1928028"/>
            <a:ext cx="1175162" cy="1075139"/>
          </a:xfrm>
          <a:prstGeom prst="flowChartConnector">
            <a:avLst/>
          </a:prstGeom>
          <a:solidFill>
            <a:srgbClr val="000000">
              <a:shade val="95000"/>
            </a:srgbClr>
          </a:solidFill>
          <a:ln w="57150" cap="sq">
            <a:noFill/>
            <a:miter lim="800000"/>
          </a:ln>
          <a:effectLst/>
        </p:spPr>
      </p:pic>
    </p:spTree>
    <p:extLst>
      <p:ext uri="{BB962C8B-B14F-4D97-AF65-F5344CB8AC3E}">
        <p14:creationId xmlns:p14="http://schemas.microsoft.com/office/powerpoint/2010/main" val="6410131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95696" y="0"/>
            <a:ext cx="9144000" cy="6858000"/>
            <a:chOff x="0" y="0"/>
            <a:chExt cx="9144000"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95696" y="-20750"/>
            <a:ext cx="8947109"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defTabSz="914400" fontAlgn="base">
              <a:spcBef>
                <a:spcPct val="0"/>
              </a:spcBef>
              <a:spcAft>
                <a:spcPct val="0"/>
              </a:spcAft>
              <a:defRPr/>
            </a:pPr>
            <a:r>
              <a:rPr lang="ru-RU" sz="2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Информация о достижении значений показателей результативности</a:t>
            </a:r>
          </a:p>
        </p:txBody>
      </p:sp>
      <p:sp>
        <p:nvSpPr>
          <p:cNvPr id="6" name="Прямоугольник 5"/>
          <p:cNvSpPr/>
          <p:nvPr/>
        </p:nvSpPr>
        <p:spPr>
          <a:xfrm>
            <a:off x="1052636" y="748691"/>
            <a:ext cx="7529835" cy="353943"/>
          </a:xfrm>
          <a:prstGeom prst="rect">
            <a:avLst/>
          </a:prstGeom>
        </p:spPr>
        <p:txBody>
          <a:bodyPr wrap="square">
            <a:spAutoFit/>
          </a:bodyPr>
          <a:lstStyle/>
          <a:p>
            <a:pPr algn="ctr"/>
            <a:r>
              <a:rPr lang="ru-RU" sz="1700" b="1" dirty="0">
                <a:latin typeface="Times New Roman" pitchFamily="18" charset="0"/>
                <a:cs typeface="Times New Roman" pitchFamily="18" charset="0"/>
              </a:rPr>
              <a:t>Федеральный проект "Формирование комфортной городской среды"</a:t>
            </a:r>
          </a:p>
        </p:txBody>
      </p:sp>
      <p:graphicFrame>
        <p:nvGraphicFramePr>
          <p:cNvPr id="7" name="Таблица 6"/>
          <p:cNvGraphicFramePr>
            <a:graphicFrameLocks noGrp="1"/>
          </p:cNvGraphicFramePr>
          <p:nvPr>
            <p:extLst>
              <p:ext uri="{D42A27DB-BD31-4B8C-83A1-F6EECF244321}">
                <p14:modId xmlns:p14="http://schemas.microsoft.com/office/powerpoint/2010/main" val="1247298459"/>
              </p:ext>
            </p:extLst>
          </p:nvPr>
        </p:nvGraphicFramePr>
        <p:xfrm>
          <a:off x="116959" y="1262612"/>
          <a:ext cx="9027054" cy="4227455"/>
        </p:xfrm>
        <a:graphic>
          <a:graphicData uri="http://schemas.openxmlformats.org/drawingml/2006/table">
            <a:tbl>
              <a:tblPr firstRow="1" bandRow="1">
                <a:tableStyleId>{5C22544A-7EE6-4342-B048-85BDC9FD1C3A}</a:tableStyleId>
              </a:tblPr>
              <a:tblGrid>
                <a:gridCol w="1722474">
                  <a:extLst>
                    <a:ext uri="{9D8B030D-6E8A-4147-A177-3AD203B41FA5}">
                      <a16:colId xmlns:a16="http://schemas.microsoft.com/office/drawing/2014/main" val="20002"/>
                    </a:ext>
                  </a:extLst>
                </a:gridCol>
                <a:gridCol w="447527">
                  <a:extLst>
                    <a:ext uri="{9D8B030D-6E8A-4147-A177-3AD203B41FA5}">
                      <a16:colId xmlns:a16="http://schemas.microsoft.com/office/drawing/2014/main" val="20003"/>
                    </a:ext>
                  </a:extLst>
                </a:gridCol>
                <a:gridCol w="591503">
                  <a:extLst>
                    <a:ext uri="{9D8B030D-6E8A-4147-A177-3AD203B41FA5}">
                      <a16:colId xmlns:a16="http://schemas.microsoft.com/office/drawing/2014/main" val="20004"/>
                    </a:ext>
                  </a:extLst>
                </a:gridCol>
                <a:gridCol w="843440">
                  <a:extLst>
                    <a:ext uri="{9D8B030D-6E8A-4147-A177-3AD203B41FA5}">
                      <a16:colId xmlns:a16="http://schemas.microsoft.com/office/drawing/2014/main" val="20005"/>
                    </a:ext>
                  </a:extLst>
                </a:gridCol>
                <a:gridCol w="810578">
                  <a:extLst>
                    <a:ext uri="{9D8B030D-6E8A-4147-A177-3AD203B41FA5}">
                      <a16:colId xmlns:a16="http://schemas.microsoft.com/office/drawing/2014/main" val="20006"/>
                    </a:ext>
                  </a:extLst>
                </a:gridCol>
                <a:gridCol w="1029654">
                  <a:extLst>
                    <a:ext uri="{9D8B030D-6E8A-4147-A177-3AD203B41FA5}">
                      <a16:colId xmlns:a16="http://schemas.microsoft.com/office/drawing/2014/main" val="20007"/>
                    </a:ext>
                  </a:extLst>
                </a:gridCol>
                <a:gridCol w="942023">
                  <a:extLst>
                    <a:ext uri="{9D8B030D-6E8A-4147-A177-3AD203B41FA5}">
                      <a16:colId xmlns:a16="http://schemas.microsoft.com/office/drawing/2014/main" val="20008"/>
                    </a:ext>
                  </a:extLst>
                </a:gridCol>
                <a:gridCol w="996792">
                  <a:extLst>
                    <a:ext uri="{9D8B030D-6E8A-4147-A177-3AD203B41FA5}">
                      <a16:colId xmlns:a16="http://schemas.microsoft.com/office/drawing/2014/main" val="20009"/>
                    </a:ext>
                  </a:extLst>
                </a:gridCol>
                <a:gridCol w="471012">
                  <a:extLst>
                    <a:ext uri="{9D8B030D-6E8A-4147-A177-3AD203B41FA5}">
                      <a16:colId xmlns:a16="http://schemas.microsoft.com/office/drawing/2014/main" val="20010"/>
                    </a:ext>
                  </a:extLst>
                </a:gridCol>
                <a:gridCol w="514826">
                  <a:extLst>
                    <a:ext uri="{9D8B030D-6E8A-4147-A177-3AD203B41FA5}">
                      <a16:colId xmlns:a16="http://schemas.microsoft.com/office/drawing/2014/main" val="20011"/>
                    </a:ext>
                  </a:extLst>
                </a:gridCol>
                <a:gridCol w="657225">
                  <a:extLst>
                    <a:ext uri="{9D8B030D-6E8A-4147-A177-3AD203B41FA5}">
                      <a16:colId xmlns:a16="http://schemas.microsoft.com/office/drawing/2014/main" val="20012"/>
                    </a:ext>
                  </a:extLst>
                </a:gridCol>
              </a:tblGrid>
              <a:tr h="412378">
                <a:tc rowSpan="3">
                  <a:txBody>
                    <a:bodyPr/>
                    <a:lstStyle/>
                    <a:p>
                      <a:pPr algn="ctr"/>
                      <a:r>
                        <a:rPr lang="ru-RU" sz="1000" dirty="0">
                          <a:solidFill>
                            <a:schemeClr val="tx1"/>
                          </a:solidFill>
                          <a:latin typeface="Times New Roman" pitchFamily="18" charset="0"/>
                          <a:cs typeface="Times New Roman" pitchFamily="18" charset="0"/>
                        </a:rPr>
                        <a:t>Результат использования Субсидии </a:t>
                      </a:r>
                    </a:p>
                  </a:txBody>
                  <a:tcPr marL="91422" marR="91422">
                    <a:gradFill>
                      <a:gsLst>
                        <a:gs pos="28000">
                          <a:srgbClr val="D9FFFF"/>
                        </a:gs>
                        <a:gs pos="100000">
                          <a:srgbClr val="66FFFF"/>
                        </a:gs>
                      </a:gsLst>
                      <a:lin ang="5400000" scaled="0"/>
                    </a:gradFill>
                  </a:tcPr>
                </a:tc>
                <a:tc gridSpan="2">
                  <a:txBody>
                    <a:bodyPr/>
                    <a:lstStyle/>
                    <a:p>
                      <a:pPr algn="ctr"/>
                      <a:r>
                        <a:rPr lang="ru-RU" sz="1000" dirty="0">
                          <a:solidFill>
                            <a:schemeClr val="tx1"/>
                          </a:solidFill>
                          <a:latin typeface="Times New Roman" pitchFamily="18" charset="0"/>
                          <a:cs typeface="Times New Roman" pitchFamily="18" charset="0"/>
                        </a:rPr>
                        <a:t>Единица</a:t>
                      </a:r>
                      <a:r>
                        <a:rPr lang="ru-RU" sz="1000" baseline="0" dirty="0">
                          <a:solidFill>
                            <a:schemeClr val="tx1"/>
                          </a:solidFill>
                          <a:latin typeface="Times New Roman" pitchFamily="18" charset="0"/>
                          <a:cs typeface="Times New Roman" pitchFamily="18" charset="0"/>
                        </a:rPr>
                        <a:t> измерения</a:t>
                      </a:r>
                      <a:endParaRPr lang="ru-RU" sz="10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1000" dirty="0">
                          <a:solidFill>
                            <a:schemeClr val="tx1"/>
                          </a:solidFill>
                          <a:latin typeface="Times New Roman" pitchFamily="18" charset="0"/>
                          <a:cs typeface="Times New Roman" pitchFamily="18" charset="0"/>
                        </a:rPr>
                        <a:t>Плановые значения</a:t>
                      </a: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6">
                  <a:txBody>
                    <a:bodyPr/>
                    <a:lstStyle/>
                    <a:p>
                      <a:pPr algn="ctr"/>
                      <a:r>
                        <a:rPr lang="ru-RU" sz="1000" dirty="0">
                          <a:solidFill>
                            <a:schemeClr val="tx1"/>
                          </a:solidFill>
                          <a:latin typeface="Times New Roman" pitchFamily="18" charset="0"/>
                          <a:cs typeface="Times New Roman" pitchFamily="18" charset="0"/>
                        </a:rPr>
                        <a:t>Фактически достигнутые</a:t>
                      </a:r>
                      <a:r>
                        <a:rPr lang="ru-RU" sz="1000" baseline="0" dirty="0">
                          <a:solidFill>
                            <a:schemeClr val="tx1"/>
                          </a:solidFill>
                          <a:latin typeface="Times New Roman" pitchFamily="18" charset="0"/>
                          <a:cs typeface="Times New Roman" pitchFamily="18" charset="0"/>
                        </a:rPr>
                        <a:t> значения</a:t>
                      </a:r>
                      <a:endParaRPr lang="ru-RU" sz="10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0"/>
                  </a:ext>
                </a:extLst>
              </a:tr>
              <a:tr h="370837">
                <a:tc vMerge="1">
                  <a:txBody>
                    <a:bodyPr/>
                    <a:lstStyle/>
                    <a:p>
                      <a:endParaRPr lang="ru-RU"/>
                    </a:p>
                  </a:txBody>
                  <a:tcPr/>
                </a:tc>
                <a:tc rowSpan="2">
                  <a:txBody>
                    <a:bodyPr/>
                    <a:lstStyle/>
                    <a:p>
                      <a:pPr algn="ctr"/>
                      <a:r>
                        <a:rPr lang="ru-RU" sz="900" dirty="0">
                          <a:solidFill>
                            <a:schemeClr val="tx1"/>
                          </a:solidFill>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tc rowSpan="2">
                  <a:txBody>
                    <a:bodyPr/>
                    <a:lstStyle/>
                    <a:p>
                      <a:pPr algn="ctr"/>
                      <a:r>
                        <a:rPr lang="ru-RU" sz="900" dirty="0">
                          <a:solidFill>
                            <a:schemeClr val="tx1"/>
                          </a:solidFill>
                          <a:latin typeface="Times New Roman" pitchFamily="18" charset="0"/>
                          <a:cs typeface="Times New Roman" pitchFamily="18" charset="0"/>
                        </a:rPr>
                        <a:t>Код по</a:t>
                      </a:r>
                      <a:r>
                        <a:rPr lang="ru-RU" sz="900" baseline="0" dirty="0">
                          <a:solidFill>
                            <a:schemeClr val="tx1"/>
                          </a:solidFill>
                          <a:latin typeface="Times New Roman" pitchFamily="18" charset="0"/>
                          <a:cs typeface="Times New Roman" pitchFamily="18" charset="0"/>
                        </a:rPr>
                        <a:t> ОКЕИ</a:t>
                      </a:r>
                      <a:endParaRPr lang="ru-RU" sz="9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rowSpan="2">
                  <a:txBody>
                    <a:bodyPr/>
                    <a:lstStyle/>
                    <a:p>
                      <a:pPr marL="0" algn="ctr" defTabSz="914400" rtl="0" eaLnBrk="1" latinLnBrk="0" hangingPunct="1"/>
                      <a:r>
                        <a:rPr lang="ru-RU" sz="900" kern="1200" dirty="0">
                          <a:solidFill>
                            <a:schemeClr val="tx1"/>
                          </a:solidFill>
                          <a:latin typeface="Times New Roman" pitchFamily="18" charset="0"/>
                          <a:ea typeface="+mn-ea"/>
                          <a:cs typeface="Times New Roman" pitchFamily="18" charset="0"/>
                        </a:rPr>
                        <a:t>с даты заключения соглашения</a:t>
                      </a:r>
                    </a:p>
                  </a:txBody>
                  <a:tcPr marL="91422" marR="91422">
                    <a:gradFill>
                      <a:gsLst>
                        <a:gs pos="28000">
                          <a:srgbClr val="D9FFFF"/>
                        </a:gs>
                        <a:gs pos="100000">
                          <a:srgbClr val="66FFFF"/>
                        </a:gs>
                      </a:gsLst>
                      <a:lin ang="5400000" scaled="0"/>
                    </a:gradFill>
                  </a:tcPr>
                </a:tc>
                <a:tc rowSpan="2">
                  <a:txBody>
                    <a:bodyPr/>
                    <a:lstStyle/>
                    <a:p>
                      <a:pPr algn="ctr"/>
                      <a:r>
                        <a:rPr lang="ru-RU" sz="900" dirty="0">
                          <a:latin typeface="Times New Roman" pitchFamily="18" charset="0"/>
                          <a:cs typeface="Times New Roman" pitchFamily="18" charset="0"/>
                        </a:rPr>
                        <a:t>из них с начала текущего финансового года</a:t>
                      </a: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На отчетную дату</a:t>
                      </a: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Отклонение</a:t>
                      </a:r>
                      <a:r>
                        <a:rPr lang="ru-RU" sz="900" b="1" baseline="0" dirty="0">
                          <a:latin typeface="Times New Roman" pitchFamily="18" charset="0"/>
                          <a:cs typeface="Times New Roman" pitchFamily="18" charset="0"/>
                        </a:rPr>
                        <a:t> от планового значения</a:t>
                      </a:r>
                      <a:endParaRPr lang="ru-RU" sz="900" b="1"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Причина отклонения</a:t>
                      </a: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2"/>
                  </a:ext>
                </a:extLst>
              </a:tr>
              <a:tr h="633572">
                <a:tc v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1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1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marL="0" algn="ctr" defTabSz="914400" rtl="0" eaLnBrk="1" latinLnBrk="0" hangingPunct="1"/>
                      <a:endParaRPr lang="ru-RU" sz="1100" kern="1200" dirty="0">
                        <a:solidFill>
                          <a:schemeClr val="tx1"/>
                        </a:solidFill>
                        <a:latin typeface="Times New Roman" pitchFamily="18" charset="0"/>
                        <a:ea typeface="+mn-ea"/>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 даты заключения соглашения</a:t>
                      </a:r>
                    </a:p>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из них с начала текущего финансового года</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в абсолютных величинах</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в %</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код </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3"/>
                  </a:ext>
                </a:extLst>
              </a:tr>
              <a:tr h="411306">
                <a:tc>
                  <a:txBody>
                    <a:bodyPr/>
                    <a:lstStyle/>
                    <a:p>
                      <a:pPr algn="just"/>
                      <a:r>
                        <a:rPr lang="ru-RU" sz="1100" b="0" i="1" dirty="0">
                          <a:latin typeface="Times New Roman" pitchFamily="18" charset="0"/>
                          <a:cs typeface="Times New Roman" pitchFamily="18" charset="0"/>
                        </a:rPr>
                        <a:t>Реализованы мероприятия по благоустройству общественных территорий (набережные, центральные площади, парки и др.) и иные мероприятия, предусмотренные государственными</a:t>
                      </a:r>
                      <a:r>
                        <a:rPr lang="ru-RU" sz="1100" b="0" i="1" baseline="0" dirty="0">
                          <a:latin typeface="Times New Roman" pitchFamily="18" charset="0"/>
                          <a:cs typeface="Times New Roman" pitchFamily="18" charset="0"/>
                        </a:rPr>
                        <a:t> (муниципальными)  программами формирования современной городской среды</a:t>
                      </a:r>
                      <a:endParaRPr lang="ru-RU" sz="110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r>
                        <a:rPr lang="ru-RU" sz="1100" b="0" i="1" dirty="0">
                          <a:latin typeface="Times New Roman" pitchFamily="18" charset="0"/>
                          <a:cs typeface="Times New Roman" pitchFamily="18" charset="0"/>
                        </a:rPr>
                        <a:t>Единица</a:t>
                      </a:r>
                    </a:p>
                  </a:txBody>
                  <a:tcPr marL="91422" marR="91422">
                    <a:solidFill>
                      <a:schemeClr val="bg1"/>
                    </a:solidFill>
                  </a:tcPr>
                </a:tc>
                <a:tc>
                  <a:txBody>
                    <a:bodyPr/>
                    <a:lstStyle/>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r>
                        <a:rPr lang="ru-RU" sz="1100" b="0" i="1" dirty="0">
                          <a:latin typeface="Times New Roman" pitchFamily="18" charset="0"/>
                          <a:cs typeface="Times New Roman" pitchFamily="18" charset="0"/>
                        </a:rPr>
                        <a:t>642</a:t>
                      </a:r>
                    </a:p>
                    <a:p>
                      <a:pPr algn="ctr"/>
                      <a:endParaRPr lang="ru-RU" sz="110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8</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8</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8</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8</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0</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0</a:t>
                      </a:r>
                    </a:p>
                    <a:p>
                      <a:pPr algn="ctr"/>
                      <a:endParaRPr lang="ru-RU" sz="125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a:t>
                      </a:r>
                    </a:p>
                    <a:p>
                      <a:pPr algn="ctr"/>
                      <a:endParaRPr lang="ru-RU" sz="1250" b="0" i="1" dirty="0">
                        <a:latin typeface="Times New Roman" pitchFamily="18" charset="0"/>
                        <a:cs typeface="Times New Roman" pitchFamily="18" charset="0"/>
                      </a:endParaRPr>
                    </a:p>
                  </a:txBody>
                  <a:tcPr marL="91422" marR="91422">
                    <a:solidFill>
                      <a:schemeClr val="bg1"/>
                    </a:solidFill>
                  </a:tcPr>
                </a:tc>
                <a:extLst>
                  <a:ext uri="{0D108BD9-81ED-4DB2-BD59-A6C34878D82A}">
                    <a16:rowId xmlns:a16="http://schemas.microsoft.com/office/drawing/2014/main" val="10001"/>
                  </a:ext>
                </a:extLst>
              </a:tr>
            </a:tbl>
          </a:graphicData>
        </a:graphic>
      </p:graphicFrame>
      <p:sp>
        <p:nvSpPr>
          <p:cNvPr id="9" name="AutoShape 13"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0" name="AutoShape 15" descr="Picture background"/>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1" name="AutoShape 17" descr="Picture background"/>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p>
        </p:txBody>
      </p:sp>
      <p:sp>
        <p:nvSpPr>
          <p:cNvPr id="12" name="AutoShape 21" descr="Picture background"/>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71" name="Picture 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8532" y="5580704"/>
            <a:ext cx="4552491" cy="1201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60.3</a:t>
            </a:r>
          </a:p>
        </p:txBody>
      </p:sp>
    </p:spTree>
    <p:extLst>
      <p:ext uri="{BB962C8B-B14F-4D97-AF65-F5344CB8AC3E}">
        <p14:creationId xmlns:p14="http://schemas.microsoft.com/office/powerpoint/2010/main" val="86927254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Группа 25">
            <a:extLst>
              <a:ext uri="{FF2B5EF4-FFF2-40B4-BE49-F238E27FC236}">
                <a16:creationId xmlns:a16="http://schemas.microsoft.com/office/drawing/2014/main" id="{85C4329D-B72C-C93E-1643-41F9E1FDB8CA}"/>
              </a:ext>
            </a:extLst>
          </p:cNvPr>
          <p:cNvGrpSpPr/>
          <p:nvPr/>
        </p:nvGrpSpPr>
        <p:grpSpPr>
          <a:xfrm>
            <a:off x="-2388" y="1211"/>
            <a:ext cx="9169754" cy="6858000"/>
            <a:chOff x="16778" y="0"/>
            <a:chExt cx="9169754" cy="6858000"/>
          </a:xfrm>
        </p:grpSpPr>
        <p:pic>
          <p:nvPicPr>
            <p:cNvPr id="27" name="Picture 3" descr="C:\Users\fu7\Desktop\Безымянный.png">
              <a:extLst>
                <a:ext uri="{FF2B5EF4-FFF2-40B4-BE49-F238E27FC236}">
                  <a16:creationId xmlns:a16="http://schemas.microsoft.com/office/drawing/2014/main" id="{E759C791-FEA3-75E6-9A19-4284B19903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8" y="0"/>
              <a:ext cx="9144000" cy="6857999"/>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pic>
          <p:nvPicPr>
            <p:cNvPr id="28" name="Picture 2" descr="C:\Users\fu7\Desktop\Безымянный.png">
              <a:extLst>
                <a:ext uri="{FF2B5EF4-FFF2-40B4-BE49-F238E27FC236}">
                  <a16:creationId xmlns:a16="http://schemas.microsoft.com/office/drawing/2014/main" id="{F42135B9-1E91-0DBA-D36B-20E83C9F4A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307" y="0"/>
              <a:ext cx="657225" cy="6858000"/>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grpSp>
      <p:sp>
        <p:nvSpPr>
          <p:cNvPr id="4" name="Прямоугольник 3">
            <a:extLst>
              <a:ext uri="{FF2B5EF4-FFF2-40B4-BE49-F238E27FC236}">
                <a16:creationId xmlns:a16="http://schemas.microsoft.com/office/drawing/2014/main" id="{1F6AC86B-EFF4-FAE5-50A1-81498657BDB9}"/>
              </a:ext>
            </a:extLst>
          </p:cNvPr>
          <p:cNvSpPr/>
          <p:nvPr/>
        </p:nvSpPr>
        <p:spPr>
          <a:xfrm>
            <a:off x="-63799"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5" name="Таблица 4">
            <a:extLst>
              <a:ext uri="{FF2B5EF4-FFF2-40B4-BE49-F238E27FC236}">
                <a16:creationId xmlns:a16="http://schemas.microsoft.com/office/drawing/2014/main" id="{3F388BB2-751D-021C-7904-55C9CED7025A}"/>
              </a:ext>
            </a:extLst>
          </p:cNvPr>
          <p:cNvGraphicFramePr>
            <a:graphicFrameLocks noGrp="1"/>
          </p:cNvGraphicFramePr>
          <p:nvPr>
            <p:extLst>
              <p:ext uri="{D42A27DB-BD31-4B8C-83A1-F6EECF244321}">
                <p14:modId xmlns:p14="http://schemas.microsoft.com/office/powerpoint/2010/main" val="2742469744"/>
              </p:ext>
            </p:extLst>
          </p:nvPr>
        </p:nvGraphicFramePr>
        <p:xfrm>
          <a:off x="280553" y="4913436"/>
          <a:ext cx="8534400" cy="1287111"/>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435438">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0"/>
                  </a:ext>
                </a:extLst>
              </a:tr>
              <a:tr h="415445">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12,9</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12,9</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1"/>
                  </a:ext>
                </a:extLst>
              </a:tr>
              <a:tr h="4362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Федеральный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12,9</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12,9</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val="10002"/>
                  </a:ext>
                </a:extLst>
              </a:tr>
            </a:tbl>
          </a:graphicData>
        </a:graphic>
      </p:graphicFrame>
      <p:sp>
        <p:nvSpPr>
          <p:cNvPr id="6" name="Прямоугольник 5">
            <a:extLst>
              <a:ext uri="{FF2B5EF4-FFF2-40B4-BE49-F238E27FC236}">
                <a16:creationId xmlns:a16="http://schemas.microsoft.com/office/drawing/2014/main" id="{078201BB-FF30-4F39-39C1-DEBFA7A453FE}"/>
              </a:ext>
            </a:extLst>
          </p:cNvPr>
          <p:cNvSpPr/>
          <p:nvPr/>
        </p:nvSpPr>
        <p:spPr>
          <a:xfrm>
            <a:off x="434024" y="802861"/>
            <a:ext cx="7880891" cy="400110"/>
          </a:xfrm>
          <a:prstGeom prst="rect">
            <a:avLst/>
          </a:prstGeom>
        </p:spPr>
        <p:txBody>
          <a:bodyPr wrap="square">
            <a:spAutoFit/>
          </a:bodyPr>
          <a:lstStyle/>
          <a:p>
            <a:pPr algn="ctr"/>
            <a:r>
              <a:rPr lang="ru-RU" sz="2000" b="1" dirty="0">
                <a:latin typeface="Times New Roman" pitchFamily="18" charset="0"/>
                <a:cs typeface="Times New Roman" pitchFamily="18" charset="0"/>
              </a:rPr>
              <a:t>Региональный проект «Педагоги и наставники» </a:t>
            </a:r>
          </a:p>
        </p:txBody>
      </p:sp>
      <p:sp>
        <p:nvSpPr>
          <p:cNvPr id="7" name="Oval 13">
            <a:extLst>
              <a:ext uri="{FF2B5EF4-FFF2-40B4-BE49-F238E27FC236}">
                <a16:creationId xmlns:a16="http://schemas.microsoft.com/office/drawing/2014/main" id="{8038253A-9516-492D-21B0-D9524C849CDF}"/>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60.4</a:t>
            </a:r>
          </a:p>
        </p:txBody>
      </p:sp>
      <p:sp>
        <p:nvSpPr>
          <p:cNvPr id="25" name="Прямоугольник 5">
            <a:extLst>
              <a:ext uri="{FF2B5EF4-FFF2-40B4-BE49-F238E27FC236}">
                <a16:creationId xmlns:a16="http://schemas.microsoft.com/office/drawing/2014/main" id="{1206AC0F-6E1A-1526-3D92-9B2293A37DA5}"/>
              </a:ext>
            </a:extLst>
          </p:cNvPr>
          <p:cNvSpPr>
            <a:spLocks noChangeArrowheads="1"/>
          </p:cNvSpPr>
          <p:nvPr/>
        </p:nvSpPr>
        <p:spPr bwMode="auto">
          <a:xfrm>
            <a:off x="7675027" y="4597224"/>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2049" name="Группа 2048">
            <a:extLst>
              <a:ext uri="{FF2B5EF4-FFF2-40B4-BE49-F238E27FC236}">
                <a16:creationId xmlns:a16="http://schemas.microsoft.com/office/drawing/2014/main" id="{0BAEA674-EEFF-EA20-5478-C20D25A777F2}"/>
              </a:ext>
            </a:extLst>
          </p:cNvPr>
          <p:cNvGrpSpPr/>
          <p:nvPr/>
        </p:nvGrpSpPr>
        <p:grpSpPr>
          <a:xfrm>
            <a:off x="1062484" y="1625416"/>
            <a:ext cx="6551432" cy="2724145"/>
            <a:chOff x="1062484" y="1625416"/>
            <a:chExt cx="6551432" cy="2724145"/>
          </a:xfrm>
        </p:grpSpPr>
        <p:grpSp>
          <p:nvGrpSpPr>
            <p:cNvPr id="8" name="Группа 7">
              <a:extLst>
                <a:ext uri="{FF2B5EF4-FFF2-40B4-BE49-F238E27FC236}">
                  <a16:creationId xmlns:a16="http://schemas.microsoft.com/office/drawing/2014/main" id="{7094674B-62D4-42FB-B984-9CE8DD003C14}"/>
                </a:ext>
              </a:extLst>
            </p:cNvPr>
            <p:cNvGrpSpPr/>
            <p:nvPr/>
          </p:nvGrpSpPr>
          <p:grpSpPr>
            <a:xfrm>
              <a:off x="1062484" y="1625416"/>
              <a:ext cx="6551432" cy="2724145"/>
              <a:chOff x="1249218" y="1672817"/>
              <a:chExt cx="5956089" cy="2724145"/>
            </a:xfrm>
          </p:grpSpPr>
          <p:grpSp>
            <p:nvGrpSpPr>
              <p:cNvPr id="9" name="组合 62">
                <a:extLst>
                  <a:ext uri="{FF2B5EF4-FFF2-40B4-BE49-F238E27FC236}">
                    <a16:creationId xmlns:a16="http://schemas.microsoft.com/office/drawing/2014/main" id="{5136463B-3F74-6385-304A-5BBEB2FA42B1}"/>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22" name="任意多边形 60">
                  <a:extLst>
                    <a:ext uri="{FF2B5EF4-FFF2-40B4-BE49-F238E27FC236}">
                      <a16:creationId xmlns:a16="http://schemas.microsoft.com/office/drawing/2014/main" id="{E006DFB8-529E-57E0-1A6F-669ED0A699CC}"/>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椭圆 59">
                  <a:extLst>
                    <a:ext uri="{FF2B5EF4-FFF2-40B4-BE49-F238E27FC236}">
                      <a16:creationId xmlns:a16="http://schemas.microsoft.com/office/drawing/2014/main" id="{7E35D95C-718B-D7D4-2EC3-3120E6B77B25}"/>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61">
                  <a:extLst>
                    <a:ext uri="{FF2B5EF4-FFF2-40B4-BE49-F238E27FC236}">
                      <a16:creationId xmlns:a16="http://schemas.microsoft.com/office/drawing/2014/main" id="{54080342-A65E-DFA8-746F-942D6699590E}"/>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0" name="组合 63">
                <a:extLst>
                  <a:ext uri="{FF2B5EF4-FFF2-40B4-BE49-F238E27FC236}">
                    <a16:creationId xmlns:a16="http://schemas.microsoft.com/office/drawing/2014/main" id="{E62D958A-659D-A15B-E544-D2C6EC3A50D5}"/>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19" name="任意多边形 64">
                  <a:extLst>
                    <a:ext uri="{FF2B5EF4-FFF2-40B4-BE49-F238E27FC236}">
                      <a16:creationId xmlns:a16="http://schemas.microsoft.com/office/drawing/2014/main" id="{2B8BC7E4-F601-4E2B-7ACF-67C50A63F667}"/>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椭圆 65">
                  <a:extLst>
                    <a:ext uri="{FF2B5EF4-FFF2-40B4-BE49-F238E27FC236}">
                      <a16:creationId xmlns:a16="http://schemas.microsoft.com/office/drawing/2014/main" id="{8E455526-0272-5D5D-0809-DEF8BCC221D3}"/>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66">
                  <a:extLst>
                    <a:ext uri="{FF2B5EF4-FFF2-40B4-BE49-F238E27FC236}">
                      <a16:creationId xmlns:a16="http://schemas.microsoft.com/office/drawing/2014/main" id="{55C444D1-64E1-2BFC-07A0-94932A70F069}"/>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 name="组合 71">
                <a:extLst>
                  <a:ext uri="{FF2B5EF4-FFF2-40B4-BE49-F238E27FC236}">
                    <a16:creationId xmlns:a16="http://schemas.microsoft.com/office/drawing/2014/main" id="{D46DC54F-0201-FD37-8699-F89B8A34FC6B}"/>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16" name="任意多边形 72">
                  <a:extLst>
                    <a:ext uri="{FF2B5EF4-FFF2-40B4-BE49-F238E27FC236}">
                      <a16:creationId xmlns:a16="http://schemas.microsoft.com/office/drawing/2014/main" id="{DE6D2E0C-A502-3599-A950-11CB1A46317B}"/>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椭圆 73">
                  <a:extLst>
                    <a:ext uri="{FF2B5EF4-FFF2-40B4-BE49-F238E27FC236}">
                      <a16:creationId xmlns:a16="http://schemas.microsoft.com/office/drawing/2014/main" id="{E3E11111-3C1B-BC5F-214E-8E8ED87689DC}"/>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椭圆 74">
                  <a:extLst>
                    <a:ext uri="{FF2B5EF4-FFF2-40B4-BE49-F238E27FC236}">
                      <a16:creationId xmlns:a16="http://schemas.microsoft.com/office/drawing/2014/main" id="{F284B97F-D5A4-971B-7F17-C71BDFFD91C7}"/>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75">
                <a:extLst>
                  <a:ext uri="{FF2B5EF4-FFF2-40B4-BE49-F238E27FC236}">
                    <a16:creationId xmlns:a16="http://schemas.microsoft.com/office/drawing/2014/main" id="{57233FDD-4A06-5D9E-B363-BEB0D6D7241D}"/>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13" name="任意多边形 76">
                  <a:extLst>
                    <a:ext uri="{FF2B5EF4-FFF2-40B4-BE49-F238E27FC236}">
                      <a16:creationId xmlns:a16="http://schemas.microsoft.com/office/drawing/2014/main" id="{074EB438-CB1F-0372-286B-5043CCE1097D}"/>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4" name="椭圆 77">
                  <a:extLst>
                    <a:ext uri="{FF2B5EF4-FFF2-40B4-BE49-F238E27FC236}">
                      <a16:creationId xmlns:a16="http://schemas.microsoft.com/office/drawing/2014/main" id="{D323ABBB-30F4-E29A-2336-C427019A4B36}"/>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椭圆 78">
                  <a:extLst>
                    <a:ext uri="{FF2B5EF4-FFF2-40B4-BE49-F238E27FC236}">
                      <a16:creationId xmlns:a16="http://schemas.microsoft.com/office/drawing/2014/main" id="{BAB82AE7-4318-07DE-1E57-BA00BB30800C}"/>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pic>
          <p:nvPicPr>
            <p:cNvPr id="30" name="Рисунок 29">
              <a:extLst>
                <a:ext uri="{FF2B5EF4-FFF2-40B4-BE49-F238E27FC236}">
                  <a16:creationId xmlns:a16="http://schemas.microsoft.com/office/drawing/2014/main" id="{F6AEEB60-0B77-DCCC-E58D-7EF2AC9E39D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2774969" y="1783624"/>
              <a:ext cx="1487327" cy="1353859"/>
            </a:xfrm>
            <a:prstGeom prst="rect">
              <a:avLst/>
            </a:prstGeom>
          </p:spPr>
        </p:pic>
        <p:pic>
          <p:nvPicPr>
            <p:cNvPr id="31" name="Рисунок 30">
              <a:extLst>
                <a:ext uri="{FF2B5EF4-FFF2-40B4-BE49-F238E27FC236}">
                  <a16:creationId xmlns:a16="http://schemas.microsoft.com/office/drawing/2014/main" id="{3CFE4A1F-4602-3C87-CB95-9FACF5E0391C}"/>
                </a:ext>
              </a:extLst>
            </p:cNvPr>
            <p:cNvPicPr>
              <a:picLocks noChangeAspect="1"/>
            </p:cNvPicPr>
            <p:nvPr/>
          </p:nvPicPr>
          <p:blipFill>
            <a:blip r:embed="rId6"/>
            <a:srcRect l="14257" t="4199" r="9038" b="9409"/>
            <a:stretch>
              <a:fillRect/>
            </a:stretch>
          </p:blipFill>
          <p:spPr>
            <a:xfrm>
              <a:off x="1386991" y="2994779"/>
              <a:ext cx="1183322" cy="1059576"/>
            </a:xfrm>
            <a:prstGeom prst="flowChartConnector">
              <a:avLst/>
            </a:prstGeom>
            <a:solidFill>
              <a:srgbClr val="000000">
                <a:shade val="95000"/>
              </a:srgbClr>
            </a:solidFill>
            <a:ln w="57150" cap="sq">
              <a:noFill/>
              <a:miter lim="800000"/>
            </a:ln>
            <a:effectLst/>
          </p:spPr>
        </p:pic>
        <p:pic>
          <p:nvPicPr>
            <p:cNvPr id="2050" name="Picture 2">
              <a:extLst>
                <a:ext uri="{FF2B5EF4-FFF2-40B4-BE49-F238E27FC236}">
                  <a16:creationId xmlns:a16="http://schemas.microsoft.com/office/drawing/2014/main" id="{C3031CB8-BBBB-A4BB-949F-F5AD99DAD5E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5595" y="2978001"/>
              <a:ext cx="1182221" cy="1078904"/>
            </a:xfrm>
            <a:prstGeom prst="flowChartConnector">
              <a:avLst/>
            </a:prstGeom>
            <a:solidFill>
              <a:srgbClr val="000000">
                <a:shade val="95000"/>
              </a:srgbClr>
            </a:solidFill>
            <a:ln w="57150" cap="sq">
              <a:noFill/>
              <a:miter lim="800000"/>
            </a:ln>
            <a:effectLst/>
          </p:spPr>
        </p:pic>
        <p:pic>
          <p:nvPicPr>
            <p:cNvPr id="2048" name="Рисунок 2047">
              <a:extLst>
                <a:ext uri="{FF2B5EF4-FFF2-40B4-BE49-F238E27FC236}">
                  <a16:creationId xmlns:a16="http://schemas.microsoft.com/office/drawing/2014/main" id="{D242C515-956E-0C96-9BED-701627746DB2}"/>
                </a:ext>
              </a:extLst>
            </p:cNvPr>
            <p:cNvPicPr>
              <a:picLocks noChangeAspect="1"/>
            </p:cNvPicPr>
            <p:nvPr/>
          </p:nvPicPr>
          <p:blipFill>
            <a:blip r:embed="rId8"/>
            <a:stretch>
              <a:fillRect/>
            </a:stretch>
          </p:blipFill>
          <p:spPr>
            <a:xfrm>
              <a:off x="6121546" y="1920810"/>
              <a:ext cx="1181745" cy="1082359"/>
            </a:xfrm>
            <a:prstGeom prst="flowChartConnector">
              <a:avLst/>
            </a:prstGeom>
            <a:solidFill>
              <a:srgbClr val="000000">
                <a:shade val="95000"/>
              </a:srgbClr>
            </a:solidFill>
            <a:ln w="57150" cap="sq">
              <a:noFill/>
              <a:miter lim="800000"/>
            </a:ln>
            <a:effectLst/>
          </p:spPr>
        </p:pic>
      </p:grpSp>
    </p:spTree>
    <p:extLst>
      <p:ext uri="{BB962C8B-B14F-4D97-AF65-F5344CB8AC3E}">
        <p14:creationId xmlns:p14="http://schemas.microsoft.com/office/powerpoint/2010/main" val="27415527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id="{FA38E339-1946-F887-4AB6-9C8690ABB01C}"/>
              </a:ext>
            </a:extLst>
          </p:cNvPr>
          <p:cNvGrpSpPr/>
          <p:nvPr/>
        </p:nvGrpSpPr>
        <p:grpSpPr>
          <a:xfrm>
            <a:off x="-2388" y="1211"/>
            <a:ext cx="9169754" cy="6858000"/>
            <a:chOff x="16778" y="0"/>
            <a:chExt cx="9169754" cy="6858000"/>
          </a:xfrm>
        </p:grpSpPr>
        <p:pic>
          <p:nvPicPr>
            <p:cNvPr id="3" name="Picture 3" descr="C:\Users\fu7\Desktop\Безымянный.png">
              <a:extLst>
                <a:ext uri="{FF2B5EF4-FFF2-40B4-BE49-F238E27FC236}">
                  <a16:creationId xmlns:a16="http://schemas.microsoft.com/office/drawing/2014/main" id="{07FD6B61-62AB-D8AF-878D-BC32637950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78" y="0"/>
              <a:ext cx="9144000" cy="6857999"/>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pic>
          <p:nvPicPr>
            <p:cNvPr id="4" name="Picture 2" descr="C:\Users\fu7\Desktop\Безымянный.png">
              <a:extLst>
                <a:ext uri="{FF2B5EF4-FFF2-40B4-BE49-F238E27FC236}">
                  <a16:creationId xmlns:a16="http://schemas.microsoft.com/office/drawing/2014/main" id="{65E61704-C726-B6BE-C6A2-AFE51A7DD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29307" y="0"/>
              <a:ext cx="657225" cy="6858000"/>
            </a:xfrm>
            <a:prstGeom prst="rect">
              <a:avLst/>
            </a:prstGeom>
            <a:gradFill>
              <a:gsLst>
                <a:gs pos="0">
                  <a:srgbClr val="FFFFCC"/>
                </a:gs>
                <a:gs pos="46000">
                  <a:srgbClr val="FFFFCC"/>
                </a:gs>
                <a:gs pos="100000">
                  <a:srgbClr val="FFFF99"/>
                </a:gs>
              </a:gsLst>
              <a:path path="circle">
                <a:fillToRect l="50000" t="130000" r="50000" b="-30000"/>
              </a:path>
            </a:gradFill>
            <a:ln w="12700" cap="flat" cmpd="sng" algn="ctr">
              <a:noFill/>
              <a:prstDash val="solid"/>
              <a:miter lim="800000"/>
            </a:ln>
            <a:effectLst/>
          </p:spPr>
        </p:pic>
      </p:grpSp>
      <p:sp>
        <p:nvSpPr>
          <p:cNvPr id="5" name="Прямоугольник 4">
            <a:extLst>
              <a:ext uri="{FF2B5EF4-FFF2-40B4-BE49-F238E27FC236}">
                <a16:creationId xmlns:a16="http://schemas.microsoft.com/office/drawing/2014/main" id="{161F7FEE-CC52-47CE-DFA7-F030B921AC32}"/>
              </a:ext>
            </a:extLst>
          </p:cNvPr>
          <p:cNvSpPr/>
          <p:nvPr/>
        </p:nvSpPr>
        <p:spPr>
          <a:xfrm>
            <a:off x="-63799"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6" name="Таблица 5">
            <a:extLst>
              <a:ext uri="{FF2B5EF4-FFF2-40B4-BE49-F238E27FC236}">
                <a16:creationId xmlns:a16="http://schemas.microsoft.com/office/drawing/2014/main" id="{277CD86C-54CF-BF16-27EE-6678FB879E44}"/>
              </a:ext>
            </a:extLst>
          </p:cNvPr>
          <p:cNvGraphicFramePr>
            <a:graphicFrameLocks noGrp="1"/>
          </p:cNvGraphicFramePr>
          <p:nvPr>
            <p:extLst>
              <p:ext uri="{D42A27DB-BD31-4B8C-83A1-F6EECF244321}">
                <p14:modId xmlns:p14="http://schemas.microsoft.com/office/powerpoint/2010/main" val="89316490"/>
              </p:ext>
            </p:extLst>
          </p:nvPr>
        </p:nvGraphicFramePr>
        <p:xfrm>
          <a:off x="302412" y="4753865"/>
          <a:ext cx="8534400" cy="1723339"/>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435438">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0"/>
                  </a:ext>
                </a:extLst>
              </a:tr>
              <a:tr h="415445">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2,0</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2,0</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1"/>
                  </a:ext>
                </a:extLst>
              </a:tr>
              <a:tr h="4362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Федеральный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1,9</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1,9</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val="10002"/>
                  </a:ext>
                </a:extLst>
              </a:tr>
              <a:tr h="4362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0" i="1"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Областной бюджет</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0,1</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0,1</a:t>
                      </a:r>
                    </a:p>
                  </a:txBody>
                  <a:tcPr marL="91422" marR="91422">
                    <a:solidFill>
                      <a:srgbClr val="D9FFFF"/>
                    </a:solidFill>
                  </a:tcPr>
                </a:tc>
                <a:tc>
                  <a:txBody>
                    <a:bodyPr/>
                    <a:lstStyle/>
                    <a:p>
                      <a:pPr algn="ctr"/>
                      <a:r>
                        <a:rPr lang="ru-RU" sz="1400" i="1" dirty="0">
                          <a:latin typeface="Times New Roman" pitchFamily="18" charset="0"/>
                          <a:cs typeface="Times New Roman" pitchFamily="18" charset="0"/>
                        </a:rPr>
                        <a:t>100,0</a:t>
                      </a:r>
                    </a:p>
                  </a:txBody>
                  <a:tcPr marL="91422" marR="91422">
                    <a:solidFill>
                      <a:srgbClr val="D9FFFF"/>
                    </a:solidFill>
                  </a:tcPr>
                </a:tc>
                <a:extLst>
                  <a:ext uri="{0D108BD9-81ED-4DB2-BD59-A6C34878D82A}">
                    <a16:rowId xmlns:a16="http://schemas.microsoft.com/office/drawing/2014/main" val="116493712"/>
                  </a:ext>
                </a:extLst>
              </a:tr>
            </a:tbl>
          </a:graphicData>
        </a:graphic>
      </p:graphicFrame>
      <p:sp>
        <p:nvSpPr>
          <p:cNvPr id="8" name="Oval 13">
            <a:extLst>
              <a:ext uri="{FF2B5EF4-FFF2-40B4-BE49-F238E27FC236}">
                <a16:creationId xmlns:a16="http://schemas.microsoft.com/office/drawing/2014/main" id="{A0CED498-DC5B-B65E-60D6-811A54E6002F}"/>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60.5</a:t>
            </a:r>
          </a:p>
        </p:txBody>
      </p:sp>
      <p:sp>
        <p:nvSpPr>
          <p:cNvPr id="26" name="Прямоугольник 5">
            <a:extLst>
              <a:ext uri="{FF2B5EF4-FFF2-40B4-BE49-F238E27FC236}">
                <a16:creationId xmlns:a16="http://schemas.microsoft.com/office/drawing/2014/main" id="{5770637A-D62C-ECAD-A6BD-A40E311D95CF}"/>
              </a:ext>
            </a:extLst>
          </p:cNvPr>
          <p:cNvSpPr>
            <a:spLocks noChangeArrowheads="1"/>
          </p:cNvSpPr>
          <p:nvPr/>
        </p:nvSpPr>
        <p:spPr bwMode="auto">
          <a:xfrm>
            <a:off x="7625279" y="4433240"/>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sp>
        <p:nvSpPr>
          <p:cNvPr id="27" name="Прямоугольник 26">
            <a:extLst>
              <a:ext uri="{FF2B5EF4-FFF2-40B4-BE49-F238E27FC236}">
                <a16:creationId xmlns:a16="http://schemas.microsoft.com/office/drawing/2014/main" id="{5A16F2C9-6E05-0BAC-6D70-0226D74063A9}"/>
              </a:ext>
            </a:extLst>
          </p:cNvPr>
          <p:cNvSpPr/>
          <p:nvPr/>
        </p:nvSpPr>
        <p:spPr>
          <a:xfrm>
            <a:off x="825824" y="798679"/>
            <a:ext cx="740026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"Патриотическое воспитание граждан Российской Федерации"</a:t>
            </a:r>
          </a:p>
        </p:txBody>
      </p:sp>
      <p:grpSp>
        <p:nvGrpSpPr>
          <p:cNvPr id="33" name="Группа 32">
            <a:extLst>
              <a:ext uri="{FF2B5EF4-FFF2-40B4-BE49-F238E27FC236}">
                <a16:creationId xmlns:a16="http://schemas.microsoft.com/office/drawing/2014/main" id="{290DE5D5-6747-0A4D-0041-90857A519FED}"/>
              </a:ext>
            </a:extLst>
          </p:cNvPr>
          <p:cNvGrpSpPr/>
          <p:nvPr/>
        </p:nvGrpSpPr>
        <p:grpSpPr>
          <a:xfrm>
            <a:off x="1123595" y="1574198"/>
            <a:ext cx="6551432" cy="2724145"/>
            <a:chOff x="1123595" y="1574198"/>
            <a:chExt cx="6551432" cy="2724145"/>
          </a:xfrm>
        </p:grpSpPr>
        <p:grpSp>
          <p:nvGrpSpPr>
            <p:cNvPr id="9" name="Группа 8">
              <a:extLst>
                <a:ext uri="{FF2B5EF4-FFF2-40B4-BE49-F238E27FC236}">
                  <a16:creationId xmlns:a16="http://schemas.microsoft.com/office/drawing/2014/main" id="{5130396E-273C-CD08-6CCA-DEEC35346CFD}"/>
                </a:ext>
              </a:extLst>
            </p:cNvPr>
            <p:cNvGrpSpPr/>
            <p:nvPr/>
          </p:nvGrpSpPr>
          <p:grpSpPr>
            <a:xfrm>
              <a:off x="1123595" y="1574198"/>
              <a:ext cx="6551432" cy="2724145"/>
              <a:chOff x="1249218" y="1672817"/>
              <a:chExt cx="5956089" cy="2724145"/>
            </a:xfrm>
          </p:grpSpPr>
          <p:grpSp>
            <p:nvGrpSpPr>
              <p:cNvPr id="10" name="组合 62">
                <a:extLst>
                  <a:ext uri="{FF2B5EF4-FFF2-40B4-BE49-F238E27FC236}">
                    <a16:creationId xmlns:a16="http://schemas.microsoft.com/office/drawing/2014/main" id="{E82F2A95-9C8A-2F08-CC4B-126E6BDDE91B}"/>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23" name="任意多边形 60">
                  <a:extLst>
                    <a:ext uri="{FF2B5EF4-FFF2-40B4-BE49-F238E27FC236}">
                      <a16:creationId xmlns:a16="http://schemas.microsoft.com/office/drawing/2014/main" id="{B762F3B9-7B6F-FA5A-2D30-100F0E11FE3C}"/>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59">
                  <a:extLst>
                    <a:ext uri="{FF2B5EF4-FFF2-40B4-BE49-F238E27FC236}">
                      <a16:creationId xmlns:a16="http://schemas.microsoft.com/office/drawing/2014/main" id="{BFF4523A-67E6-BCDA-3E47-9E4BD23AD5F4}"/>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5" name="椭圆 61">
                  <a:extLst>
                    <a:ext uri="{FF2B5EF4-FFF2-40B4-BE49-F238E27FC236}">
                      <a16:creationId xmlns:a16="http://schemas.microsoft.com/office/drawing/2014/main" id="{1FFA1CFB-D115-F51D-4711-F0B09B048651}"/>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 name="组合 63">
                <a:extLst>
                  <a:ext uri="{FF2B5EF4-FFF2-40B4-BE49-F238E27FC236}">
                    <a16:creationId xmlns:a16="http://schemas.microsoft.com/office/drawing/2014/main" id="{4932B95C-1816-CA06-3195-4A1FD65E76C6}"/>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20" name="任意多边形 64">
                  <a:extLst>
                    <a:ext uri="{FF2B5EF4-FFF2-40B4-BE49-F238E27FC236}">
                      <a16:creationId xmlns:a16="http://schemas.microsoft.com/office/drawing/2014/main" id="{8ABD8F2F-6DF6-EBC1-374A-75BE1A470AF6}"/>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65">
                  <a:extLst>
                    <a:ext uri="{FF2B5EF4-FFF2-40B4-BE49-F238E27FC236}">
                      <a16:creationId xmlns:a16="http://schemas.microsoft.com/office/drawing/2014/main" id="{6CF8072B-5D0C-D34B-1C26-D6F87103D512}"/>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 name="椭圆 66">
                  <a:extLst>
                    <a:ext uri="{FF2B5EF4-FFF2-40B4-BE49-F238E27FC236}">
                      <a16:creationId xmlns:a16="http://schemas.microsoft.com/office/drawing/2014/main" id="{CF42A704-2F61-2D5B-F202-953AE71DD474}"/>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71">
                <a:extLst>
                  <a:ext uri="{FF2B5EF4-FFF2-40B4-BE49-F238E27FC236}">
                    <a16:creationId xmlns:a16="http://schemas.microsoft.com/office/drawing/2014/main" id="{09E5A5FE-C45E-6594-8A6E-5FDAEC9A45C1}"/>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17" name="任意多边形 72">
                  <a:extLst>
                    <a:ext uri="{FF2B5EF4-FFF2-40B4-BE49-F238E27FC236}">
                      <a16:creationId xmlns:a16="http://schemas.microsoft.com/office/drawing/2014/main" id="{A04619CD-8E92-D1B1-5E68-4B224F156E8F}"/>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椭圆 73">
                  <a:extLst>
                    <a:ext uri="{FF2B5EF4-FFF2-40B4-BE49-F238E27FC236}">
                      <a16:creationId xmlns:a16="http://schemas.microsoft.com/office/drawing/2014/main" id="{B2F1084F-5E29-2FE2-1ED4-E3DF5DAC1BEF}"/>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 name="椭圆 74">
                  <a:extLst>
                    <a:ext uri="{FF2B5EF4-FFF2-40B4-BE49-F238E27FC236}">
                      <a16:creationId xmlns:a16="http://schemas.microsoft.com/office/drawing/2014/main" id="{14BA46B5-D423-1D5A-4161-C46792E56B8D}"/>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3" name="组合 75">
                <a:extLst>
                  <a:ext uri="{FF2B5EF4-FFF2-40B4-BE49-F238E27FC236}">
                    <a16:creationId xmlns:a16="http://schemas.microsoft.com/office/drawing/2014/main" id="{6D1C6CD5-785E-A9E8-E8BB-4C546E47E05F}"/>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14" name="任意多边形 76">
                  <a:extLst>
                    <a:ext uri="{FF2B5EF4-FFF2-40B4-BE49-F238E27FC236}">
                      <a16:creationId xmlns:a16="http://schemas.microsoft.com/office/drawing/2014/main" id="{FAC72A02-CF57-C97E-D3F0-84A96C75CA10}"/>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5" name="椭圆 77">
                  <a:extLst>
                    <a:ext uri="{FF2B5EF4-FFF2-40B4-BE49-F238E27FC236}">
                      <a16:creationId xmlns:a16="http://schemas.microsoft.com/office/drawing/2014/main" id="{A7CE0C9D-3931-8C30-BE46-F83B793A3BBE}"/>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椭圆 78">
                  <a:extLst>
                    <a:ext uri="{FF2B5EF4-FFF2-40B4-BE49-F238E27FC236}">
                      <a16:creationId xmlns:a16="http://schemas.microsoft.com/office/drawing/2014/main" id="{CA61F3F6-BB02-5EEC-D45A-AF4591DC1240}"/>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pic>
          <p:nvPicPr>
            <p:cNvPr id="28" name="Picture 2" descr="D:\2024 год\Исполнение за 2024 год\Фото для бюджета для граждан\советники фото\btUdgv7aY-s.jpg">
              <a:extLst>
                <a:ext uri="{FF2B5EF4-FFF2-40B4-BE49-F238E27FC236}">
                  <a16:creationId xmlns:a16="http://schemas.microsoft.com/office/drawing/2014/main" id="{D8F459AE-4544-CD0F-38C7-64B4B28A432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61357" y="1877981"/>
              <a:ext cx="1217137" cy="1062126"/>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0" name="Picture 4" descr="D:\2024 год\Исполнение за 2024 год\Фото для бюджета для граждан\советники фото\ydC5yPqBPO8.jpg">
              <a:extLst>
                <a:ext uri="{FF2B5EF4-FFF2-40B4-BE49-F238E27FC236}">
                  <a16:creationId xmlns:a16="http://schemas.microsoft.com/office/drawing/2014/main" id="{74FF1D1F-C793-CE13-17A9-0D9A09233F2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08864" y="2940106"/>
              <a:ext cx="1195888" cy="1073969"/>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1" name="Picture 2">
              <a:extLst>
                <a:ext uri="{FF2B5EF4-FFF2-40B4-BE49-F238E27FC236}">
                  <a16:creationId xmlns:a16="http://schemas.microsoft.com/office/drawing/2014/main" id="{7D9F8994-5AE2-D175-89CA-C4086BB257D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40526" y="2931717"/>
              <a:ext cx="1182199" cy="1073969"/>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32" name="Рисунок 31">
              <a:extLst>
                <a:ext uri="{FF2B5EF4-FFF2-40B4-BE49-F238E27FC236}">
                  <a16:creationId xmlns:a16="http://schemas.microsoft.com/office/drawing/2014/main" id="{A54F8965-5499-E718-DAA5-F696EC2D82C5}"/>
                </a:ext>
              </a:extLst>
            </p:cNvPr>
            <p:cNvPicPr>
              <a:picLocks noChangeAspect="1"/>
            </p:cNvPicPr>
            <p:nvPr/>
          </p:nvPicPr>
          <p:blipFill>
            <a:blip r:embed="rId7"/>
            <a:stretch>
              <a:fillRect/>
            </a:stretch>
          </p:blipFill>
          <p:spPr>
            <a:xfrm>
              <a:off x="6180276" y="1877981"/>
              <a:ext cx="1184126" cy="1062125"/>
            </a:xfrm>
            <a:prstGeom prst="flowChartConnector">
              <a:avLst/>
            </a:prstGeom>
            <a:noFill/>
          </p:spPr>
        </p:pic>
      </p:grpSp>
    </p:spTree>
    <p:extLst>
      <p:ext uri="{BB962C8B-B14F-4D97-AF65-F5344CB8AC3E}">
        <p14:creationId xmlns:p14="http://schemas.microsoft.com/office/powerpoint/2010/main" val="14222468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63798" y="0"/>
            <a:ext cx="9197165" cy="6858000"/>
            <a:chOff x="0" y="0"/>
            <a:chExt cx="9197165"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9940"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95696" y="-63282"/>
            <a:ext cx="8947109"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defTabSz="914400" fontAlgn="base">
              <a:spcBef>
                <a:spcPct val="0"/>
              </a:spcBef>
              <a:spcAft>
                <a:spcPct val="0"/>
              </a:spcAft>
              <a:defRPr/>
            </a:pPr>
            <a:r>
              <a:rPr lang="ru-RU" sz="22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Информация о достижении значений показателей результативности</a:t>
            </a:r>
          </a:p>
        </p:txBody>
      </p:sp>
      <p:sp>
        <p:nvSpPr>
          <p:cNvPr id="6" name="Прямоугольник 5"/>
          <p:cNvSpPr/>
          <p:nvPr/>
        </p:nvSpPr>
        <p:spPr>
          <a:xfrm>
            <a:off x="808074" y="620546"/>
            <a:ext cx="740026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"Патриотическое воспитание граждан Российской Федерации"</a:t>
            </a:r>
          </a:p>
        </p:txBody>
      </p:sp>
      <p:graphicFrame>
        <p:nvGraphicFramePr>
          <p:cNvPr id="7" name="Таблица 6"/>
          <p:cNvGraphicFramePr>
            <a:graphicFrameLocks noGrp="1"/>
          </p:cNvGraphicFramePr>
          <p:nvPr>
            <p:extLst>
              <p:ext uri="{D42A27DB-BD31-4B8C-83A1-F6EECF244321}">
                <p14:modId xmlns:p14="http://schemas.microsoft.com/office/powerpoint/2010/main" val="1538588404"/>
              </p:ext>
            </p:extLst>
          </p:nvPr>
        </p:nvGraphicFramePr>
        <p:xfrm>
          <a:off x="42528" y="1347676"/>
          <a:ext cx="9027054" cy="4347250"/>
        </p:xfrm>
        <a:graphic>
          <a:graphicData uri="http://schemas.openxmlformats.org/drawingml/2006/table">
            <a:tbl>
              <a:tblPr firstRow="1" bandRow="1">
                <a:tableStyleId>{5C22544A-7EE6-4342-B048-85BDC9FD1C3A}</a:tableStyleId>
              </a:tblPr>
              <a:tblGrid>
                <a:gridCol w="1722474">
                  <a:extLst>
                    <a:ext uri="{9D8B030D-6E8A-4147-A177-3AD203B41FA5}">
                      <a16:colId xmlns:a16="http://schemas.microsoft.com/office/drawing/2014/main" val="20002"/>
                    </a:ext>
                  </a:extLst>
                </a:gridCol>
                <a:gridCol w="542259">
                  <a:extLst>
                    <a:ext uri="{9D8B030D-6E8A-4147-A177-3AD203B41FA5}">
                      <a16:colId xmlns:a16="http://schemas.microsoft.com/office/drawing/2014/main" val="20003"/>
                    </a:ext>
                  </a:extLst>
                </a:gridCol>
                <a:gridCol w="496771">
                  <a:extLst>
                    <a:ext uri="{9D8B030D-6E8A-4147-A177-3AD203B41FA5}">
                      <a16:colId xmlns:a16="http://schemas.microsoft.com/office/drawing/2014/main" val="20004"/>
                    </a:ext>
                  </a:extLst>
                </a:gridCol>
                <a:gridCol w="843440">
                  <a:extLst>
                    <a:ext uri="{9D8B030D-6E8A-4147-A177-3AD203B41FA5}">
                      <a16:colId xmlns:a16="http://schemas.microsoft.com/office/drawing/2014/main" val="20005"/>
                    </a:ext>
                  </a:extLst>
                </a:gridCol>
                <a:gridCol w="810578">
                  <a:extLst>
                    <a:ext uri="{9D8B030D-6E8A-4147-A177-3AD203B41FA5}">
                      <a16:colId xmlns:a16="http://schemas.microsoft.com/office/drawing/2014/main" val="20006"/>
                    </a:ext>
                  </a:extLst>
                </a:gridCol>
                <a:gridCol w="1029654">
                  <a:extLst>
                    <a:ext uri="{9D8B030D-6E8A-4147-A177-3AD203B41FA5}">
                      <a16:colId xmlns:a16="http://schemas.microsoft.com/office/drawing/2014/main" val="20007"/>
                    </a:ext>
                  </a:extLst>
                </a:gridCol>
                <a:gridCol w="942023">
                  <a:extLst>
                    <a:ext uri="{9D8B030D-6E8A-4147-A177-3AD203B41FA5}">
                      <a16:colId xmlns:a16="http://schemas.microsoft.com/office/drawing/2014/main" val="20008"/>
                    </a:ext>
                  </a:extLst>
                </a:gridCol>
                <a:gridCol w="996792">
                  <a:extLst>
                    <a:ext uri="{9D8B030D-6E8A-4147-A177-3AD203B41FA5}">
                      <a16:colId xmlns:a16="http://schemas.microsoft.com/office/drawing/2014/main" val="20009"/>
                    </a:ext>
                  </a:extLst>
                </a:gridCol>
                <a:gridCol w="471012">
                  <a:extLst>
                    <a:ext uri="{9D8B030D-6E8A-4147-A177-3AD203B41FA5}">
                      <a16:colId xmlns:a16="http://schemas.microsoft.com/office/drawing/2014/main" val="20010"/>
                    </a:ext>
                  </a:extLst>
                </a:gridCol>
                <a:gridCol w="514826">
                  <a:extLst>
                    <a:ext uri="{9D8B030D-6E8A-4147-A177-3AD203B41FA5}">
                      <a16:colId xmlns:a16="http://schemas.microsoft.com/office/drawing/2014/main" val="20011"/>
                    </a:ext>
                  </a:extLst>
                </a:gridCol>
                <a:gridCol w="657225">
                  <a:extLst>
                    <a:ext uri="{9D8B030D-6E8A-4147-A177-3AD203B41FA5}">
                      <a16:colId xmlns:a16="http://schemas.microsoft.com/office/drawing/2014/main" val="20012"/>
                    </a:ext>
                  </a:extLst>
                </a:gridCol>
              </a:tblGrid>
              <a:tr h="412378">
                <a:tc rowSpan="3">
                  <a:txBody>
                    <a:bodyPr/>
                    <a:lstStyle/>
                    <a:p>
                      <a:pPr algn="ctr"/>
                      <a:r>
                        <a:rPr lang="ru-RU" sz="1000" dirty="0">
                          <a:solidFill>
                            <a:schemeClr val="tx1"/>
                          </a:solidFill>
                          <a:latin typeface="Times New Roman" pitchFamily="18" charset="0"/>
                          <a:cs typeface="Times New Roman" pitchFamily="18" charset="0"/>
                        </a:rPr>
                        <a:t>Результат использования Иного межбюджетного трансферта </a:t>
                      </a:r>
                    </a:p>
                  </a:txBody>
                  <a:tcPr marL="91422" marR="91422">
                    <a:gradFill>
                      <a:gsLst>
                        <a:gs pos="28000">
                          <a:srgbClr val="D9FFFF"/>
                        </a:gs>
                        <a:gs pos="100000">
                          <a:srgbClr val="66FFFF"/>
                        </a:gs>
                      </a:gsLst>
                      <a:lin ang="5400000" scaled="0"/>
                    </a:gradFill>
                  </a:tcPr>
                </a:tc>
                <a:tc gridSpan="2">
                  <a:txBody>
                    <a:bodyPr/>
                    <a:lstStyle/>
                    <a:p>
                      <a:pPr algn="ctr"/>
                      <a:r>
                        <a:rPr lang="ru-RU" sz="1000" dirty="0">
                          <a:solidFill>
                            <a:schemeClr val="tx1"/>
                          </a:solidFill>
                          <a:latin typeface="Times New Roman" pitchFamily="18" charset="0"/>
                          <a:cs typeface="Times New Roman" pitchFamily="18" charset="0"/>
                        </a:rPr>
                        <a:t>Единица</a:t>
                      </a:r>
                      <a:r>
                        <a:rPr lang="ru-RU" sz="1000" baseline="0" dirty="0">
                          <a:solidFill>
                            <a:schemeClr val="tx1"/>
                          </a:solidFill>
                          <a:latin typeface="Times New Roman" pitchFamily="18" charset="0"/>
                          <a:cs typeface="Times New Roman" pitchFamily="18" charset="0"/>
                        </a:rPr>
                        <a:t> измерения</a:t>
                      </a:r>
                      <a:endParaRPr lang="ru-RU" sz="10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1000" dirty="0">
                          <a:solidFill>
                            <a:schemeClr val="tx1"/>
                          </a:solidFill>
                          <a:latin typeface="Times New Roman" pitchFamily="18" charset="0"/>
                          <a:cs typeface="Times New Roman" pitchFamily="18" charset="0"/>
                        </a:rPr>
                        <a:t>Плановые значения</a:t>
                      </a: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6">
                  <a:txBody>
                    <a:bodyPr/>
                    <a:lstStyle/>
                    <a:p>
                      <a:pPr algn="ctr"/>
                      <a:r>
                        <a:rPr lang="ru-RU" sz="1000" dirty="0">
                          <a:solidFill>
                            <a:schemeClr val="tx1"/>
                          </a:solidFill>
                          <a:latin typeface="Times New Roman" pitchFamily="18" charset="0"/>
                          <a:cs typeface="Times New Roman" pitchFamily="18" charset="0"/>
                        </a:rPr>
                        <a:t>Фактически достигнутые</a:t>
                      </a:r>
                      <a:r>
                        <a:rPr lang="ru-RU" sz="1000" baseline="0" dirty="0">
                          <a:solidFill>
                            <a:schemeClr val="tx1"/>
                          </a:solidFill>
                          <a:latin typeface="Times New Roman" pitchFamily="18" charset="0"/>
                          <a:cs typeface="Times New Roman" pitchFamily="18" charset="0"/>
                        </a:rPr>
                        <a:t> значения</a:t>
                      </a:r>
                      <a:endParaRPr lang="ru-RU" sz="10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0"/>
                  </a:ext>
                </a:extLst>
              </a:tr>
              <a:tr h="370837">
                <a:tc vMerge="1">
                  <a:txBody>
                    <a:bodyPr/>
                    <a:lstStyle/>
                    <a:p>
                      <a:endParaRPr lang="ru-RU"/>
                    </a:p>
                  </a:txBody>
                  <a:tcPr/>
                </a:tc>
                <a:tc rowSpan="2">
                  <a:txBody>
                    <a:bodyPr/>
                    <a:lstStyle/>
                    <a:p>
                      <a:pPr algn="ctr"/>
                      <a:r>
                        <a:rPr lang="ru-RU" sz="900" dirty="0">
                          <a:solidFill>
                            <a:schemeClr val="tx1"/>
                          </a:solidFill>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tc rowSpan="2">
                  <a:txBody>
                    <a:bodyPr/>
                    <a:lstStyle/>
                    <a:p>
                      <a:pPr algn="ctr"/>
                      <a:r>
                        <a:rPr lang="ru-RU" sz="900" dirty="0">
                          <a:solidFill>
                            <a:schemeClr val="tx1"/>
                          </a:solidFill>
                          <a:latin typeface="Times New Roman" pitchFamily="18" charset="0"/>
                          <a:cs typeface="Times New Roman" pitchFamily="18" charset="0"/>
                        </a:rPr>
                        <a:t>Код по</a:t>
                      </a:r>
                      <a:r>
                        <a:rPr lang="ru-RU" sz="900" baseline="0" dirty="0">
                          <a:solidFill>
                            <a:schemeClr val="tx1"/>
                          </a:solidFill>
                          <a:latin typeface="Times New Roman" pitchFamily="18" charset="0"/>
                          <a:cs typeface="Times New Roman" pitchFamily="18" charset="0"/>
                        </a:rPr>
                        <a:t> ОКЕИ</a:t>
                      </a:r>
                      <a:endParaRPr lang="ru-RU" sz="9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rowSpan="2">
                  <a:txBody>
                    <a:bodyPr/>
                    <a:lstStyle/>
                    <a:p>
                      <a:pPr marL="0" algn="ctr" defTabSz="914400" rtl="0" eaLnBrk="1" latinLnBrk="0" hangingPunct="1"/>
                      <a:r>
                        <a:rPr lang="ru-RU" sz="900" kern="1200" dirty="0">
                          <a:solidFill>
                            <a:schemeClr val="tx1"/>
                          </a:solidFill>
                          <a:latin typeface="Times New Roman" pitchFamily="18" charset="0"/>
                          <a:ea typeface="+mn-ea"/>
                          <a:cs typeface="Times New Roman" pitchFamily="18" charset="0"/>
                        </a:rPr>
                        <a:t>с даты заключения соглашения</a:t>
                      </a:r>
                    </a:p>
                  </a:txBody>
                  <a:tcPr marL="91422" marR="91422">
                    <a:gradFill>
                      <a:gsLst>
                        <a:gs pos="28000">
                          <a:srgbClr val="D9FFFF"/>
                        </a:gs>
                        <a:gs pos="100000">
                          <a:srgbClr val="66FFFF"/>
                        </a:gs>
                      </a:gsLst>
                      <a:lin ang="5400000" scaled="0"/>
                    </a:gradFill>
                  </a:tcPr>
                </a:tc>
                <a:tc rowSpan="2">
                  <a:txBody>
                    <a:bodyPr/>
                    <a:lstStyle/>
                    <a:p>
                      <a:pPr algn="ctr"/>
                      <a:r>
                        <a:rPr lang="ru-RU" sz="900" dirty="0">
                          <a:latin typeface="Times New Roman" pitchFamily="18" charset="0"/>
                          <a:cs typeface="Times New Roman" pitchFamily="18" charset="0"/>
                        </a:rPr>
                        <a:t>из них с начала текущего финансового года</a:t>
                      </a: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На отчетную дату</a:t>
                      </a: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Отклонение</a:t>
                      </a:r>
                      <a:r>
                        <a:rPr lang="ru-RU" sz="900" b="1" baseline="0" dirty="0">
                          <a:latin typeface="Times New Roman" pitchFamily="18" charset="0"/>
                          <a:cs typeface="Times New Roman" pitchFamily="18" charset="0"/>
                        </a:rPr>
                        <a:t> от планового значения</a:t>
                      </a:r>
                      <a:endParaRPr lang="ru-RU" sz="900" b="1"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gridSpan="2">
                  <a:txBody>
                    <a:bodyPr/>
                    <a:lstStyle/>
                    <a:p>
                      <a:pPr algn="ctr"/>
                      <a:r>
                        <a:rPr lang="ru-RU" sz="900" b="1" dirty="0">
                          <a:latin typeface="Times New Roman" pitchFamily="18" charset="0"/>
                          <a:cs typeface="Times New Roman" pitchFamily="18" charset="0"/>
                        </a:rPr>
                        <a:t>Причина отклонения</a:t>
                      </a:r>
                    </a:p>
                  </a:txBody>
                  <a:tcPr marL="91422" marR="91422">
                    <a:gradFill>
                      <a:gsLst>
                        <a:gs pos="28000">
                          <a:srgbClr val="D9FFFF"/>
                        </a:gs>
                        <a:gs pos="100000">
                          <a:srgbClr val="66FFFF"/>
                        </a:gs>
                      </a:gsLst>
                      <a:lin ang="5400000" scaled="0"/>
                    </a:gradFill>
                  </a:tcPr>
                </a:tc>
                <a:tc h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2"/>
                  </a:ext>
                </a:extLst>
              </a:tr>
              <a:tr h="957995">
                <a:tc v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1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1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marL="0" algn="ctr" defTabSz="914400" rtl="0" eaLnBrk="1" latinLnBrk="0" hangingPunct="1"/>
                      <a:endParaRPr lang="ru-RU" sz="1100" kern="1200" dirty="0">
                        <a:solidFill>
                          <a:schemeClr val="tx1"/>
                        </a:solidFill>
                        <a:latin typeface="Times New Roman" pitchFamily="18" charset="0"/>
                        <a:ea typeface="+mn-ea"/>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с даты заключения соглашения</a:t>
                      </a:r>
                    </a:p>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9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из них с начала текущего финансового года</a:t>
                      </a:r>
                    </a:p>
                    <a:p>
                      <a:endParaRPr lang="ru-RU" sz="11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в абсолютных величинах</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в %</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код </a:t>
                      </a:r>
                    </a:p>
                  </a:txBody>
                  <a:tcPr marL="91422" marR="91422">
                    <a:gradFill>
                      <a:gsLst>
                        <a:gs pos="28000">
                          <a:srgbClr val="D9FFFF"/>
                        </a:gs>
                        <a:gs pos="100000">
                          <a:srgbClr val="66FFFF"/>
                        </a:gs>
                      </a:gsLst>
                      <a:lin ang="5400000" scaled="0"/>
                    </a:gradFill>
                  </a:tcPr>
                </a:tc>
                <a:tc>
                  <a:txBody>
                    <a:bodyPr/>
                    <a:lstStyle/>
                    <a:p>
                      <a:pPr algn="ctr"/>
                      <a:r>
                        <a:rPr lang="ru-RU" sz="1100" dirty="0">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3"/>
                  </a:ext>
                </a:extLst>
              </a:tr>
              <a:tr h="411306">
                <a:tc>
                  <a:txBody>
                    <a:bodyPr/>
                    <a:lstStyle/>
                    <a:p>
                      <a:pPr algn="just"/>
                      <a:r>
                        <a:rPr lang="ru-RU" sz="1100" b="0" i="1" dirty="0">
                          <a:latin typeface="Times New Roman" pitchFamily="18" charset="0"/>
                          <a:cs typeface="Times New Roman" pitchFamily="18" charset="0"/>
                        </a:rPr>
                        <a:t>В государственных и</a:t>
                      </a:r>
                    </a:p>
                    <a:p>
                      <a:pPr algn="just"/>
                      <a:r>
                        <a:rPr lang="ru-RU" sz="1100" b="0" i="1" dirty="0">
                          <a:latin typeface="Times New Roman" pitchFamily="18" charset="0"/>
                          <a:cs typeface="Times New Roman" pitchFamily="18" charset="0"/>
                        </a:rPr>
                        <a:t>муниципальных</a:t>
                      </a:r>
                    </a:p>
                    <a:p>
                      <a:pPr algn="just"/>
                      <a:r>
                        <a:rPr lang="ru-RU" sz="1100" b="0" i="1" dirty="0">
                          <a:latin typeface="Times New Roman" pitchFamily="18" charset="0"/>
                          <a:cs typeface="Times New Roman" pitchFamily="18" charset="0"/>
                        </a:rPr>
                        <a:t>общеобразовательных организациях</a:t>
                      </a:r>
                    </a:p>
                    <a:p>
                      <a:pPr algn="just"/>
                      <a:r>
                        <a:rPr lang="ru-RU" sz="1100" b="0" i="1" dirty="0">
                          <a:latin typeface="Times New Roman" pitchFamily="18" charset="0"/>
                          <a:cs typeface="Times New Roman" pitchFamily="18" charset="0"/>
                        </a:rPr>
                        <a:t>проведены</a:t>
                      </a:r>
                    </a:p>
                    <a:p>
                      <a:pPr algn="just"/>
                      <a:r>
                        <a:rPr lang="ru-RU" sz="1100" b="0" i="1" dirty="0">
                          <a:latin typeface="Times New Roman" pitchFamily="18" charset="0"/>
                          <a:cs typeface="Times New Roman" pitchFamily="18" charset="0"/>
                        </a:rPr>
                        <a:t>мероприятия по</a:t>
                      </a:r>
                    </a:p>
                    <a:p>
                      <a:pPr algn="just"/>
                      <a:r>
                        <a:rPr lang="ru-RU" sz="1100" b="0" i="1" dirty="0">
                          <a:latin typeface="Times New Roman" pitchFamily="18" charset="0"/>
                          <a:cs typeface="Times New Roman" pitchFamily="18" charset="0"/>
                        </a:rPr>
                        <a:t>обеспечению</a:t>
                      </a:r>
                    </a:p>
                    <a:p>
                      <a:pPr algn="just"/>
                      <a:r>
                        <a:rPr lang="ru-RU" sz="1100" b="0" i="1" dirty="0">
                          <a:latin typeface="Times New Roman" pitchFamily="18" charset="0"/>
                          <a:cs typeface="Times New Roman" pitchFamily="18" charset="0"/>
                        </a:rPr>
                        <a:t>деятельности</a:t>
                      </a:r>
                    </a:p>
                    <a:p>
                      <a:pPr algn="just"/>
                      <a:r>
                        <a:rPr lang="ru-RU" sz="1100" b="0" i="1" dirty="0">
                          <a:latin typeface="Times New Roman" pitchFamily="18" charset="0"/>
                          <a:cs typeface="Times New Roman" pitchFamily="18" charset="0"/>
                        </a:rPr>
                        <a:t>советников</a:t>
                      </a:r>
                    </a:p>
                    <a:p>
                      <a:pPr algn="just"/>
                      <a:r>
                        <a:rPr lang="ru-RU" sz="1100" b="0" i="1" dirty="0">
                          <a:latin typeface="Times New Roman" pitchFamily="18" charset="0"/>
                          <a:cs typeface="Times New Roman" pitchFamily="18" charset="0"/>
                        </a:rPr>
                        <a:t>директора по</a:t>
                      </a:r>
                    </a:p>
                    <a:p>
                      <a:pPr algn="just"/>
                      <a:r>
                        <a:rPr lang="ru-RU" sz="1100" b="0" i="1" dirty="0">
                          <a:latin typeface="Times New Roman" pitchFamily="18" charset="0"/>
                          <a:cs typeface="Times New Roman" pitchFamily="18" charset="0"/>
                        </a:rPr>
                        <a:t>воспитанию и</a:t>
                      </a:r>
                    </a:p>
                    <a:p>
                      <a:pPr algn="just"/>
                      <a:r>
                        <a:rPr lang="ru-RU" sz="1100" b="0" i="1" dirty="0">
                          <a:latin typeface="Times New Roman" pitchFamily="18" charset="0"/>
                          <a:cs typeface="Times New Roman" pitchFamily="18" charset="0"/>
                        </a:rPr>
                        <a:t>взаимодействию с</a:t>
                      </a:r>
                    </a:p>
                    <a:p>
                      <a:pPr algn="just"/>
                      <a:r>
                        <a:rPr lang="ru-RU" sz="1100" b="0" i="1" dirty="0">
                          <a:latin typeface="Times New Roman" pitchFamily="18" charset="0"/>
                          <a:cs typeface="Times New Roman" pitchFamily="18" charset="0"/>
                        </a:rPr>
                        <a:t>детскими</a:t>
                      </a:r>
                    </a:p>
                    <a:p>
                      <a:pPr algn="just"/>
                      <a:r>
                        <a:rPr lang="ru-RU" sz="1100" b="0" i="1" dirty="0">
                          <a:latin typeface="Times New Roman" pitchFamily="18" charset="0"/>
                          <a:cs typeface="Times New Roman" pitchFamily="18" charset="0"/>
                        </a:rPr>
                        <a:t>общественными</a:t>
                      </a:r>
                    </a:p>
                    <a:p>
                      <a:pPr algn="just"/>
                      <a:r>
                        <a:rPr lang="ru-RU" sz="1100" b="0" i="1" dirty="0">
                          <a:latin typeface="Times New Roman" pitchFamily="18" charset="0"/>
                          <a:cs typeface="Times New Roman" pitchFamily="18" charset="0"/>
                        </a:rPr>
                        <a:t>объединениями</a:t>
                      </a:r>
                    </a:p>
                  </a:txBody>
                  <a:tcPr marL="91422" marR="91422">
                    <a:solidFill>
                      <a:schemeClr val="bg1"/>
                    </a:solidFill>
                  </a:tcPr>
                </a:tc>
                <a:tc>
                  <a:txBody>
                    <a:bodyPr/>
                    <a:lstStyle/>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r>
                        <a:rPr lang="ru-RU" sz="1100" b="0" i="1" dirty="0">
                          <a:latin typeface="Times New Roman" pitchFamily="18" charset="0"/>
                          <a:cs typeface="Times New Roman" pitchFamily="18" charset="0"/>
                        </a:rPr>
                        <a:t>Единица</a:t>
                      </a:r>
                    </a:p>
                  </a:txBody>
                  <a:tcPr marL="91422" marR="91422">
                    <a:solidFill>
                      <a:schemeClr val="bg1"/>
                    </a:solidFill>
                  </a:tcPr>
                </a:tc>
                <a:tc>
                  <a:txBody>
                    <a:bodyPr/>
                    <a:lstStyle/>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endParaRPr lang="ru-RU" sz="1100" b="0" i="1" dirty="0">
                        <a:latin typeface="Times New Roman" pitchFamily="18" charset="0"/>
                        <a:cs typeface="Times New Roman" pitchFamily="18" charset="0"/>
                      </a:endParaRPr>
                    </a:p>
                    <a:p>
                      <a:pPr algn="ctr"/>
                      <a:r>
                        <a:rPr lang="ru-RU" sz="1100" b="0" i="1" dirty="0">
                          <a:latin typeface="Times New Roman" pitchFamily="18" charset="0"/>
                          <a:cs typeface="Times New Roman" pitchFamily="18" charset="0"/>
                        </a:rPr>
                        <a:t>642</a:t>
                      </a:r>
                    </a:p>
                    <a:p>
                      <a:pPr algn="ctr"/>
                      <a:endParaRPr lang="ru-RU" sz="110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4</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4</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4</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4</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0</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0,0</a:t>
                      </a:r>
                    </a:p>
                    <a:p>
                      <a:pPr algn="ctr"/>
                      <a:endParaRPr lang="ru-RU" sz="1250" b="0" i="1" dirty="0">
                        <a:latin typeface="Times New Roman" pitchFamily="18" charset="0"/>
                        <a:cs typeface="Times New Roman" pitchFamily="18" charset="0"/>
                      </a:endParaRP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a:t>
                      </a:r>
                    </a:p>
                  </a:txBody>
                  <a:tcPr marL="91422" marR="91422">
                    <a:solidFill>
                      <a:schemeClr val="bg1"/>
                    </a:solidFill>
                  </a:tcPr>
                </a:tc>
                <a:tc>
                  <a:txBody>
                    <a:bodyPr/>
                    <a:lstStyle/>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endParaRPr lang="ru-RU" sz="1250" b="0" i="1" dirty="0">
                        <a:latin typeface="Times New Roman" pitchFamily="18" charset="0"/>
                        <a:cs typeface="Times New Roman" pitchFamily="18" charset="0"/>
                      </a:endParaRPr>
                    </a:p>
                    <a:p>
                      <a:pPr algn="ctr"/>
                      <a:r>
                        <a:rPr lang="ru-RU" sz="1250" b="0" i="1" dirty="0">
                          <a:latin typeface="Times New Roman" pitchFamily="18" charset="0"/>
                          <a:cs typeface="Times New Roman" pitchFamily="18" charset="0"/>
                        </a:rPr>
                        <a:t>-</a:t>
                      </a:r>
                    </a:p>
                    <a:p>
                      <a:pPr algn="ctr"/>
                      <a:endParaRPr lang="ru-RU" sz="1250" b="0" i="1" dirty="0">
                        <a:latin typeface="Times New Roman" pitchFamily="18" charset="0"/>
                        <a:cs typeface="Times New Roman" pitchFamily="18" charset="0"/>
                      </a:endParaRPr>
                    </a:p>
                  </a:txBody>
                  <a:tcPr marL="91422" marR="91422">
                    <a:solidFill>
                      <a:schemeClr val="bg1"/>
                    </a:solidFill>
                  </a:tcPr>
                </a:tc>
                <a:extLst>
                  <a:ext uri="{0D108BD9-81ED-4DB2-BD59-A6C34878D82A}">
                    <a16:rowId xmlns:a16="http://schemas.microsoft.com/office/drawing/2014/main" val="10001"/>
                  </a:ext>
                </a:extLst>
              </a:tr>
            </a:tbl>
          </a:graphicData>
        </a:graphic>
      </p:graphicFrame>
      <p:sp>
        <p:nvSpPr>
          <p:cNvPr id="8"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60.6</a:t>
            </a:r>
          </a:p>
        </p:txBody>
      </p:sp>
      <p:pic>
        <p:nvPicPr>
          <p:cNvPr id="9" name="Рисунок 8">
            <a:extLst>
              <a:ext uri="{FF2B5EF4-FFF2-40B4-BE49-F238E27FC236}">
                <a16:creationId xmlns:a16="http://schemas.microsoft.com/office/drawing/2014/main" id="{69F407AC-D450-FC2E-4CB2-675878BA1D1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0143" b="96429" l="1904" r="98497">
                        <a14:foregroundMark x1="6212" y1="80857" x2="6212" y2="80857"/>
                        <a14:foregroundMark x1="2705" y1="80429" x2="2705" y2="80429"/>
                        <a14:foregroundMark x1="2004" y1="80857" x2="2004" y2="80857"/>
                        <a14:foregroundMark x1="2405" y1="78714" x2="2405" y2="78714"/>
                        <a14:foregroundMark x1="2004" y1="78714" x2="2004" y2="78714"/>
                        <a14:foregroundMark x1="1904" y1="77571" x2="1904" y2="77571"/>
                        <a14:foregroundMark x1="89679" y1="76714" x2="89679" y2="76714"/>
                        <a14:foregroundMark x1="81764" y1="76857" x2="92084" y2="76857"/>
                        <a14:foregroundMark x1="96693" y1="77143" x2="97395" y2="91143"/>
                        <a14:foregroundMark x1="98497" y1="80571" x2="98297" y2="78429"/>
                        <a14:foregroundMark x1="98196" y1="77000" x2="98196" y2="77000"/>
                        <a14:foregroundMark x1="40180" y1="70143" x2="44489" y2="70571"/>
                        <a14:foregroundMark x1="56313" y1="70143" x2="60321" y2="70143"/>
                      </a14:backgroundRemoval>
                    </a14:imgEffect>
                  </a14:imgLayer>
                </a14:imgProps>
              </a:ext>
            </a:extLst>
          </a:blip>
          <a:srcRect t="67691"/>
          <a:stretch>
            <a:fillRect/>
          </a:stretch>
        </p:blipFill>
        <p:spPr>
          <a:xfrm>
            <a:off x="1475998" y="5681729"/>
            <a:ext cx="6064408" cy="1309427"/>
          </a:xfrm>
          <a:prstGeom prst="rect">
            <a:avLst/>
          </a:prstGeom>
        </p:spPr>
      </p:pic>
    </p:spTree>
    <p:extLst>
      <p:ext uri="{BB962C8B-B14F-4D97-AF65-F5344CB8AC3E}">
        <p14:creationId xmlns:p14="http://schemas.microsoft.com/office/powerpoint/2010/main" val="31680445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63798" y="0"/>
            <a:ext cx="9197165" cy="6858000"/>
            <a:chOff x="0" y="0"/>
            <a:chExt cx="9197165"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9940"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63797" y="-10117"/>
            <a:ext cx="8947109"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Национальные проекты, </a:t>
            </a:r>
          </a:p>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реализованные в 2025 году</a:t>
            </a:r>
          </a:p>
        </p:txBody>
      </p:sp>
      <p:graphicFrame>
        <p:nvGraphicFramePr>
          <p:cNvPr id="6" name="Таблица 5"/>
          <p:cNvGraphicFramePr>
            <a:graphicFrameLocks noGrp="1"/>
          </p:cNvGraphicFramePr>
          <p:nvPr>
            <p:extLst>
              <p:ext uri="{D42A27DB-BD31-4B8C-83A1-F6EECF244321}">
                <p14:modId xmlns:p14="http://schemas.microsoft.com/office/powerpoint/2010/main" val="4096818361"/>
              </p:ext>
            </p:extLst>
          </p:nvPr>
        </p:nvGraphicFramePr>
        <p:xfrm>
          <a:off x="238455" y="5077615"/>
          <a:ext cx="8534400" cy="1200019"/>
        </p:xfrm>
        <a:graphic>
          <a:graphicData uri="http://schemas.openxmlformats.org/drawingml/2006/table">
            <a:tbl>
              <a:tblPr firstRow="1" bandRow="1">
                <a:tableStyleId>{5C22544A-7EE6-4342-B048-85BDC9FD1C3A}</a:tableStyleId>
              </a:tblPr>
              <a:tblGrid>
                <a:gridCol w="3143250">
                  <a:extLst>
                    <a:ext uri="{9D8B030D-6E8A-4147-A177-3AD203B41FA5}">
                      <a16:colId xmlns:a16="http://schemas.microsoft.com/office/drawing/2014/main" val="20000"/>
                    </a:ext>
                  </a:extLst>
                </a:gridCol>
                <a:gridCol w="1866900">
                  <a:extLst>
                    <a:ext uri="{9D8B030D-6E8A-4147-A177-3AD203B41FA5}">
                      <a16:colId xmlns:a16="http://schemas.microsoft.com/office/drawing/2014/main" val="20001"/>
                    </a:ext>
                  </a:extLst>
                </a:gridCol>
                <a:gridCol w="1790700">
                  <a:extLst>
                    <a:ext uri="{9D8B030D-6E8A-4147-A177-3AD203B41FA5}">
                      <a16:colId xmlns:a16="http://schemas.microsoft.com/office/drawing/2014/main" val="20002"/>
                    </a:ext>
                  </a:extLst>
                </a:gridCol>
                <a:gridCol w="1733550">
                  <a:extLst>
                    <a:ext uri="{9D8B030D-6E8A-4147-A177-3AD203B41FA5}">
                      <a16:colId xmlns:a16="http://schemas.microsoft.com/office/drawing/2014/main" val="20003"/>
                    </a:ext>
                  </a:extLst>
                </a:gridCol>
              </a:tblGrid>
              <a:tr h="430056">
                <a:tc>
                  <a:txBody>
                    <a:bodyPr/>
                    <a:lstStyle/>
                    <a:p>
                      <a:pPr algn="ctr"/>
                      <a:endParaRPr lang="ru-RU" sz="1200" dirty="0">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План</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Факт</a:t>
                      </a:r>
                    </a:p>
                  </a:txBody>
                  <a:tcPr marL="91422" marR="91422">
                    <a:gradFill>
                      <a:gsLst>
                        <a:gs pos="28000">
                          <a:srgbClr val="D9FFFF"/>
                        </a:gs>
                        <a:gs pos="100000">
                          <a:srgbClr val="66FFFF"/>
                        </a:gs>
                      </a:gsLst>
                      <a:lin ang="5400000" scaled="0"/>
                    </a:gradFill>
                  </a:tcPr>
                </a:tc>
                <a:tc>
                  <a:txBody>
                    <a:bodyPr/>
                    <a:lstStyle/>
                    <a:p>
                      <a:pPr algn="ctr"/>
                      <a:r>
                        <a:rPr lang="ru-RU" sz="1400" dirty="0">
                          <a:solidFill>
                            <a:schemeClr val="tx1"/>
                          </a:solidFill>
                          <a:latin typeface="Times New Roman" pitchFamily="18" charset="0"/>
                          <a:cs typeface="Times New Roman" pitchFamily="18" charset="0"/>
                        </a:rPr>
                        <a:t>% исполнения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0"/>
                  </a:ext>
                </a:extLst>
              </a:tr>
              <a:tr h="399123">
                <a:tc>
                  <a:txBody>
                    <a:bodyPr/>
                    <a:lstStyle/>
                    <a:p>
                      <a:pPr algn="ctr"/>
                      <a:r>
                        <a:rPr lang="ru-RU" sz="1400" b="1" dirty="0">
                          <a:latin typeface="Times New Roman" pitchFamily="18" charset="0"/>
                          <a:cs typeface="Times New Roman" pitchFamily="18" charset="0"/>
                        </a:rPr>
                        <a:t>Объем финансирования</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5,3</a:t>
                      </a:r>
                    </a:p>
                  </a:txBody>
                  <a:tcPr marL="91422" marR="91422">
                    <a:solidFill>
                      <a:schemeClr val="bg1"/>
                    </a:solidFill>
                  </a:tcPr>
                </a:tc>
                <a:tc>
                  <a:txBody>
                    <a:bodyPr/>
                    <a:lstStyle/>
                    <a:p>
                      <a:pPr algn="ctr"/>
                      <a:r>
                        <a:rPr lang="ru-RU" sz="1400" b="1" dirty="0">
                          <a:latin typeface="Times New Roman" pitchFamily="18" charset="0"/>
                          <a:cs typeface="Times New Roman" pitchFamily="18" charset="0"/>
                        </a:rPr>
                        <a:t>100,0</a:t>
                      </a:r>
                    </a:p>
                  </a:txBody>
                  <a:tcPr marL="91422" marR="91422">
                    <a:solidFill>
                      <a:schemeClr val="bg1"/>
                    </a:solidFill>
                  </a:tcPr>
                </a:tc>
                <a:extLst>
                  <a:ext uri="{0D108BD9-81ED-4DB2-BD59-A6C34878D82A}">
                    <a16:rowId xmlns:a16="http://schemas.microsoft.com/office/drawing/2014/main" val="100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0" i="1" kern="1200" noProof="0" dirty="0">
                          <a:solidFill>
                            <a:schemeClr val="tx1"/>
                          </a:solidFill>
                          <a:latin typeface="Times New Roman" pitchFamily="18" charset="0"/>
                          <a:ea typeface="+mn-ea"/>
                          <a:cs typeface="Times New Roman" pitchFamily="18" charset="0"/>
                        </a:rPr>
                        <a:t>Областной бюджет</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5,3</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5,3</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100,0</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3"/>
                  </a:ext>
                </a:extLst>
              </a:tr>
            </a:tbl>
          </a:graphicData>
        </a:graphic>
      </p:graphicFrame>
      <p:sp>
        <p:nvSpPr>
          <p:cNvPr id="7"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60.7</a:t>
            </a:r>
          </a:p>
        </p:txBody>
      </p:sp>
      <p:sp>
        <p:nvSpPr>
          <p:cNvPr id="8" name="Прямоугольник 7"/>
          <p:cNvSpPr/>
          <p:nvPr/>
        </p:nvSpPr>
        <p:spPr>
          <a:xfrm>
            <a:off x="808074" y="908224"/>
            <a:ext cx="740026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«Стимулирование спроса на отечественные беспилотные авиационные системы"</a:t>
            </a:r>
          </a:p>
        </p:txBody>
      </p:sp>
      <p:sp>
        <p:nvSpPr>
          <p:cNvPr id="20" name="Прямоугольник 5"/>
          <p:cNvSpPr>
            <a:spLocks noChangeArrowheads="1"/>
          </p:cNvSpPr>
          <p:nvPr/>
        </p:nvSpPr>
        <p:spPr bwMode="auto">
          <a:xfrm>
            <a:off x="7625503" y="4790848"/>
            <a:ext cx="934611" cy="257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48" tIns="28574" rIns="57148" bIns="28574">
            <a:spAutoFit/>
          </a:bodyPr>
          <a:lstStyle/>
          <a:p>
            <a:pPr fontAlgn="base">
              <a:spcBef>
                <a:spcPct val="0"/>
              </a:spcBef>
              <a:spcAft>
                <a:spcPct val="0"/>
              </a:spcAft>
            </a:pPr>
            <a:r>
              <a:rPr lang="ru-RU" sz="1300" b="1" i="1" dirty="0">
                <a:solidFill>
                  <a:prstClr val="black"/>
                </a:solidFill>
                <a:latin typeface="Times New Roman" pitchFamily="18" charset="0"/>
                <a:cs typeface="Times New Roman" pitchFamily="18" charset="0"/>
              </a:rPr>
              <a:t>млн.рублей</a:t>
            </a:r>
          </a:p>
        </p:txBody>
      </p:sp>
      <p:grpSp>
        <p:nvGrpSpPr>
          <p:cNvPr id="12297" name="Группа 12296">
            <a:extLst>
              <a:ext uri="{FF2B5EF4-FFF2-40B4-BE49-F238E27FC236}">
                <a16:creationId xmlns:a16="http://schemas.microsoft.com/office/drawing/2014/main" id="{E0E62E0E-0BE9-F89B-19F5-CA45310154DF}"/>
              </a:ext>
            </a:extLst>
          </p:cNvPr>
          <p:cNvGrpSpPr/>
          <p:nvPr/>
        </p:nvGrpSpPr>
        <p:grpSpPr>
          <a:xfrm>
            <a:off x="1141265" y="1773105"/>
            <a:ext cx="6551432" cy="2724145"/>
            <a:chOff x="1158043" y="1558240"/>
            <a:chExt cx="6551432" cy="2724145"/>
          </a:xfrm>
        </p:grpSpPr>
        <p:grpSp>
          <p:nvGrpSpPr>
            <p:cNvPr id="9" name="Группа 8">
              <a:extLst>
                <a:ext uri="{FF2B5EF4-FFF2-40B4-BE49-F238E27FC236}">
                  <a16:creationId xmlns:a16="http://schemas.microsoft.com/office/drawing/2014/main" id="{01614BF2-C0BA-6FA1-48A8-9105FD4F8E97}"/>
                </a:ext>
              </a:extLst>
            </p:cNvPr>
            <p:cNvGrpSpPr/>
            <p:nvPr/>
          </p:nvGrpSpPr>
          <p:grpSpPr>
            <a:xfrm>
              <a:off x="1158043" y="1558240"/>
              <a:ext cx="6551432" cy="2724145"/>
              <a:chOff x="1249218" y="1672817"/>
              <a:chExt cx="5956089" cy="2724145"/>
            </a:xfrm>
          </p:grpSpPr>
          <p:grpSp>
            <p:nvGrpSpPr>
              <p:cNvPr id="10" name="组合 62">
                <a:extLst>
                  <a:ext uri="{FF2B5EF4-FFF2-40B4-BE49-F238E27FC236}">
                    <a16:creationId xmlns:a16="http://schemas.microsoft.com/office/drawing/2014/main" id="{A29F0D72-64A0-EFAF-BAF9-C0FEED90FAB2}"/>
                  </a:ext>
                </a:extLst>
              </p:cNvPr>
              <p:cNvGrpSpPr/>
              <p:nvPr/>
            </p:nvGrpSpPr>
            <p:grpSpPr>
              <a:xfrm>
                <a:off x="1249218" y="2734943"/>
                <a:ext cx="1656097" cy="1656098"/>
                <a:chOff x="4993868" y="2326868"/>
                <a:chExt cx="2204265" cy="2204265"/>
              </a:xfrm>
              <a:effectLst>
                <a:outerShdw blurRad="292100" dist="114300" dir="2700000" algn="tl" rotWithShape="0">
                  <a:prstClr val="black">
                    <a:alpha val="25000"/>
                  </a:prstClr>
                </a:outerShdw>
              </a:effectLst>
            </p:grpSpPr>
            <p:sp>
              <p:nvSpPr>
                <p:cNvPr id="31" name="任意多边形 60">
                  <a:extLst>
                    <a:ext uri="{FF2B5EF4-FFF2-40B4-BE49-F238E27FC236}">
                      <a16:creationId xmlns:a16="http://schemas.microsoft.com/office/drawing/2014/main" id="{3ACFDB8D-469E-4870-6F54-971009333EEC}"/>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288" name="椭圆 59">
                  <a:extLst>
                    <a:ext uri="{FF2B5EF4-FFF2-40B4-BE49-F238E27FC236}">
                      <a16:creationId xmlns:a16="http://schemas.microsoft.com/office/drawing/2014/main" id="{61280EF7-2D25-050B-ECB3-0BFE40680B81}"/>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289" name="椭圆 61">
                  <a:extLst>
                    <a:ext uri="{FF2B5EF4-FFF2-40B4-BE49-F238E27FC236}">
                      <a16:creationId xmlns:a16="http://schemas.microsoft.com/office/drawing/2014/main" id="{D5090D27-B644-29E2-7E33-8A722911235E}"/>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 name="组合 63">
                <a:extLst>
                  <a:ext uri="{FF2B5EF4-FFF2-40B4-BE49-F238E27FC236}">
                    <a16:creationId xmlns:a16="http://schemas.microsoft.com/office/drawing/2014/main" id="{09DFD0E3-D064-8FCA-F3C8-E027E733F43A}"/>
                  </a:ext>
                </a:extLst>
              </p:cNvPr>
              <p:cNvGrpSpPr/>
              <p:nvPr/>
            </p:nvGrpSpPr>
            <p:grpSpPr>
              <a:xfrm>
                <a:off x="2653090" y="1672817"/>
                <a:ext cx="1656097" cy="1656098"/>
                <a:chOff x="4993868" y="2326868"/>
                <a:chExt cx="2204265" cy="2204265"/>
              </a:xfrm>
              <a:effectLst>
                <a:outerShdw blurRad="292100" dist="114300" dir="2700000" algn="tl" rotWithShape="0">
                  <a:prstClr val="black">
                    <a:alpha val="25000"/>
                  </a:prstClr>
                </a:outerShdw>
              </a:effectLst>
            </p:grpSpPr>
            <p:sp>
              <p:nvSpPr>
                <p:cNvPr id="28" name="任意多边形 64">
                  <a:extLst>
                    <a:ext uri="{FF2B5EF4-FFF2-40B4-BE49-F238E27FC236}">
                      <a16:creationId xmlns:a16="http://schemas.microsoft.com/office/drawing/2014/main" id="{48C8A060-F54B-0172-DBB7-9D49A191D6C0}"/>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9" name="椭圆 65">
                  <a:extLst>
                    <a:ext uri="{FF2B5EF4-FFF2-40B4-BE49-F238E27FC236}">
                      <a16:creationId xmlns:a16="http://schemas.microsoft.com/office/drawing/2014/main" id="{230BAABB-655F-964F-5235-3C0022ABB5F4}"/>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0" name="椭圆 66">
                  <a:extLst>
                    <a:ext uri="{FF2B5EF4-FFF2-40B4-BE49-F238E27FC236}">
                      <a16:creationId xmlns:a16="http://schemas.microsoft.com/office/drawing/2014/main" id="{6B81DDBC-B5D0-4E8C-3AB9-D00499C926D8}"/>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 name="组合 71">
                <a:extLst>
                  <a:ext uri="{FF2B5EF4-FFF2-40B4-BE49-F238E27FC236}">
                    <a16:creationId xmlns:a16="http://schemas.microsoft.com/office/drawing/2014/main" id="{B16535CA-A8BC-89E2-B56E-3F76F91AACA3}"/>
                  </a:ext>
                </a:extLst>
              </p:cNvPr>
              <p:cNvGrpSpPr/>
              <p:nvPr/>
            </p:nvGrpSpPr>
            <p:grpSpPr>
              <a:xfrm>
                <a:off x="4135098" y="2740864"/>
                <a:ext cx="1656097" cy="1656098"/>
                <a:chOff x="4993868" y="2326868"/>
                <a:chExt cx="2204265" cy="2204265"/>
              </a:xfrm>
              <a:effectLst>
                <a:outerShdw blurRad="292100" dist="114300" dir="2700000" algn="tl" rotWithShape="0">
                  <a:prstClr val="black">
                    <a:alpha val="25000"/>
                  </a:prstClr>
                </a:outerShdw>
              </a:effectLst>
            </p:grpSpPr>
            <p:sp>
              <p:nvSpPr>
                <p:cNvPr id="25" name="任意多边形 72">
                  <a:extLst>
                    <a:ext uri="{FF2B5EF4-FFF2-40B4-BE49-F238E27FC236}">
                      <a16:creationId xmlns:a16="http://schemas.microsoft.com/office/drawing/2014/main" id="{25801A3B-ACC3-FA73-7BAA-7AF6B88FA3A5}"/>
                    </a:ext>
                  </a:extLst>
                </p:cNvPr>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73">
                  <a:extLst>
                    <a:ext uri="{FF2B5EF4-FFF2-40B4-BE49-F238E27FC236}">
                      <a16:creationId xmlns:a16="http://schemas.microsoft.com/office/drawing/2014/main" id="{195D19ED-8C98-DF0E-B815-6ED205CE4EB6}"/>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 name="椭圆 74">
                  <a:extLst>
                    <a:ext uri="{FF2B5EF4-FFF2-40B4-BE49-F238E27FC236}">
                      <a16:creationId xmlns:a16="http://schemas.microsoft.com/office/drawing/2014/main" id="{A8D554B5-CE85-9276-C05A-7E6D5218181D}"/>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1" name="组合 75">
                <a:extLst>
                  <a:ext uri="{FF2B5EF4-FFF2-40B4-BE49-F238E27FC236}">
                    <a16:creationId xmlns:a16="http://schemas.microsoft.com/office/drawing/2014/main" id="{25418179-1DE5-AD25-E4C4-FDA5AA8135C1}"/>
                  </a:ext>
                </a:extLst>
              </p:cNvPr>
              <p:cNvGrpSpPr/>
              <p:nvPr/>
            </p:nvGrpSpPr>
            <p:grpSpPr>
              <a:xfrm>
                <a:off x="5549209" y="1678737"/>
                <a:ext cx="1656098" cy="1656000"/>
                <a:chOff x="4983345" y="2326868"/>
                <a:chExt cx="2204266" cy="2204135"/>
              </a:xfrm>
              <a:effectLst>
                <a:outerShdw blurRad="292100" dist="114300" dir="2700000" algn="tl" rotWithShape="0">
                  <a:prstClr val="black">
                    <a:alpha val="25000"/>
                  </a:prstClr>
                </a:outerShdw>
              </a:effectLst>
            </p:grpSpPr>
            <p:sp>
              <p:nvSpPr>
                <p:cNvPr id="22" name="任意多边形 76">
                  <a:extLst>
                    <a:ext uri="{FF2B5EF4-FFF2-40B4-BE49-F238E27FC236}">
                      <a16:creationId xmlns:a16="http://schemas.microsoft.com/office/drawing/2014/main" id="{8C94F4D7-BF97-6029-8E28-0D933FB270E2}"/>
                    </a:ext>
                  </a:extLst>
                </p:cNvPr>
                <p:cNvSpPr/>
                <p:nvPr/>
              </p:nvSpPr>
              <p:spPr>
                <a:xfrm>
                  <a:off x="4983345" y="2326868"/>
                  <a:ext cx="2204266" cy="220413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altLang="zh-CN"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 </a:t>
                  </a:r>
                  <a:endParaRPr kumimoji="0" lang="zh-CN" altLang="en-US" sz="18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3" name="椭圆 77">
                  <a:extLst>
                    <a:ext uri="{FF2B5EF4-FFF2-40B4-BE49-F238E27FC236}">
                      <a16:creationId xmlns:a16="http://schemas.microsoft.com/office/drawing/2014/main" id="{DD28C5E1-A91C-41CC-18E9-6F32AD7D3FC5}"/>
                    </a:ext>
                  </a:extLst>
                </p:cNvPr>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78">
                  <a:extLst>
                    <a:ext uri="{FF2B5EF4-FFF2-40B4-BE49-F238E27FC236}">
                      <a16:creationId xmlns:a16="http://schemas.microsoft.com/office/drawing/2014/main" id="{2A66A879-C9D2-FE08-62D7-004D3B34A298}"/>
                    </a:ext>
                  </a:extLst>
                </p:cNvPr>
                <p:cNvSpPr/>
                <p:nvPr/>
              </p:nvSpPr>
              <p:spPr>
                <a:xfrm>
                  <a:off x="5370108" y="2708871"/>
                  <a:ext cx="1451783" cy="1451783"/>
                </a:xfrm>
                <a:prstGeom prst="ellipse">
                  <a:avLst/>
                </a:prstGeom>
                <a:gradFill>
                  <a:gsLst>
                    <a:gs pos="0">
                      <a:schemeClr val="bg1">
                        <a:lumMod val="85000"/>
                      </a:schemeClr>
                    </a:gs>
                    <a:gs pos="100000">
                      <a:schemeClr val="bg1"/>
                    </a:gs>
                  </a:gsLst>
                  <a:lin ang="2700000" scaled="1"/>
                </a:gra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pic>
          <p:nvPicPr>
            <p:cNvPr id="12290" name="Picture 2" descr="D:\2024 год\Исполнение за 2024 год\Фото для бюджета для граждан\Ck5VZHg4XDU.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5922" b="13635"/>
            <a:stretch/>
          </p:blipFill>
          <p:spPr bwMode="auto">
            <a:xfrm>
              <a:off x="1468081" y="2906550"/>
              <a:ext cx="1188510" cy="1090746"/>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2293" name="Рисунок 12292">
              <a:extLst>
                <a:ext uri="{FF2B5EF4-FFF2-40B4-BE49-F238E27FC236}">
                  <a16:creationId xmlns:a16="http://schemas.microsoft.com/office/drawing/2014/main" id="{8A25869B-76E5-CFFC-1806-27CAB27AF49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722" b="91667" l="10000" r="90000">
                          <a14:foregroundMark x1="27708" y1="27431" x2="35833" y2="32639"/>
                          <a14:foregroundMark x1="66042" y1="31597" x2="74167" y2="27083"/>
                          <a14:foregroundMark x1="23958" y1="63194" x2="23958" y2="63194"/>
                          <a14:foregroundMark x1="23125" y1="62153" x2="26667" y2="61806"/>
                          <a14:foregroundMark x1="74792" y1="62500" x2="76875" y2="63194"/>
                          <a14:foregroundMark x1="32292" y1="91667" x2="32292" y2="91667"/>
                          <a14:backgroundMark x1="65833" y1="44792" x2="81250" y2="44792"/>
                        </a14:backgroundRemoval>
                      </a14:imgEffect>
                    </a14:imgLayer>
                  </a14:imgProps>
                </a:ext>
              </a:extLst>
            </a:blip>
            <a:stretch>
              <a:fillRect/>
            </a:stretch>
          </p:blipFill>
          <p:spPr>
            <a:xfrm>
              <a:off x="2893412" y="1939514"/>
              <a:ext cx="1391990" cy="835194"/>
            </a:xfrm>
            <a:prstGeom prst="rect">
              <a:avLst/>
            </a:prstGeom>
          </p:spPr>
        </p:pic>
        <p:pic>
          <p:nvPicPr>
            <p:cNvPr id="12294" name="Рисунок 12293">
              <a:extLst>
                <a:ext uri="{FF2B5EF4-FFF2-40B4-BE49-F238E27FC236}">
                  <a16:creationId xmlns:a16="http://schemas.microsoft.com/office/drawing/2014/main" id="{FB867D18-EB0F-8FB2-5E11-F84391C56989}"/>
                </a:ext>
              </a:extLst>
            </p:cNvPr>
            <p:cNvPicPr>
              <a:picLocks noChangeAspect="1"/>
            </p:cNvPicPr>
            <p:nvPr/>
          </p:nvPicPr>
          <p:blipFill>
            <a:blip r:embed="rId7"/>
            <a:stretch>
              <a:fillRect/>
            </a:stretch>
          </p:blipFill>
          <p:spPr>
            <a:xfrm>
              <a:off x="4648657" y="2914939"/>
              <a:ext cx="1199772" cy="1074790"/>
            </a:xfrm>
            <a:prstGeom prst="flowChartConnector">
              <a:avLst/>
            </a:prstGeom>
            <a:noFill/>
          </p:spPr>
        </p:pic>
        <p:pic>
          <p:nvPicPr>
            <p:cNvPr id="12296" name="Рисунок 12295">
              <a:extLst>
                <a:ext uri="{FF2B5EF4-FFF2-40B4-BE49-F238E27FC236}">
                  <a16:creationId xmlns:a16="http://schemas.microsoft.com/office/drawing/2014/main" id="{CEA7894C-377D-843C-E3EE-22090CD8E2E4}"/>
                </a:ext>
              </a:extLst>
            </p:cNvPr>
            <p:cNvPicPr>
              <a:picLocks noChangeAspect="1"/>
            </p:cNvPicPr>
            <p:nvPr/>
          </p:nvPicPr>
          <p:blipFill>
            <a:blip r:embed="rId8"/>
            <a:stretch>
              <a:fillRect/>
            </a:stretch>
          </p:blipFill>
          <p:spPr>
            <a:xfrm>
              <a:off x="6211610" y="1862023"/>
              <a:ext cx="1187240" cy="1062126"/>
            </a:xfrm>
            <a:prstGeom prst="flowChartConnector">
              <a:avLst/>
            </a:prstGeom>
            <a:noFill/>
          </p:spPr>
        </p:pic>
      </p:grpSp>
    </p:spTree>
    <p:extLst>
      <p:ext uri="{BB962C8B-B14F-4D97-AF65-F5344CB8AC3E}">
        <p14:creationId xmlns:p14="http://schemas.microsoft.com/office/powerpoint/2010/main" val="18061137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63798" y="0"/>
            <a:ext cx="9197165" cy="6858000"/>
            <a:chOff x="0" y="0"/>
            <a:chExt cx="9197165" cy="6858000"/>
          </a:xfrm>
        </p:grpSpPr>
        <p:pic>
          <p:nvPicPr>
            <p:cNvPr id="3"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9940"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95696" y="-31383"/>
            <a:ext cx="8947109" cy="769441"/>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lvl="0" algn="ctr" defTabSz="914400" fontAlgn="base">
              <a:spcBef>
                <a:spcPct val="0"/>
              </a:spcBef>
              <a:spcAft>
                <a:spcPct val="0"/>
              </a:spcAft>
              <a:defRPr/>
            </a:pPr>
            <a:r>
              <a:rPr lang="ru-RU" sz="215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Информация о достижении значений показателей результативности</a:t>
            </a:r>
          </a:p>
        </p:txBody>
      </p:sp>
      <p:sp>
        <p:nvSpPr>
          <p:cNvPr id="6" name="Прямоугольник 5"/>
          <p:cNvSpPr/>
          <p:nvPr/>
        </p:nvSpPr>
        <p:spPr>
          <a:xfrm>
            <a:off x="808074" y="663665"/>
            <a:ext cx="7400261" cy="707886"/>
          </a:xfrm>
          <a:prstGeom prst="rect">
            <a:avLst/>
          </a:prstGeom>
        </p:spPr>
        <p:txBody>
          <a:bodyPr wrap="square">
            <a:spAutoFit/>
          </a:bodyPr>
          <a:lstStyle/>
          <a:p>
            <a:pPr algn="ctr"/>
            <a:r>
              <a:rPr lang="ru-RU" sz="2000" b="1" dirty="0">
                <a:latin typeface="Times New Roman" pitchFamily="18" charset="0"/>
                <a:cs typeface="Times New Roman" pitchFamily="18" charset="0"/>
              </a:rPr>
              <a:t>Федеральный проект «Стимулирование спроса на отечественные беспилотные авиационные системы"</a:t>
            </a:r>
          </a:p>
        </p:txBody>
      </p:sp>
      <p:graphicFrame>
        <p:nvGraphicFramePr>
          <p:cNvPr id="7" name="Таблица 6"/>
          <p:cNvGraphicFramePr>
            <a:graphicFrameLocks noGrp="1"/>
          </p:cNvGraphicFramePr>
          <p:nvPr>
            <p:extLst>
              <p:ext uri="{D42A27DB-BD31-4B8C-83A1-F6EECF244321}">
                <p14:modId xmlns:p14="http://schemas.microsoft.com/office/powerpoint/2010/main" val="4100627496"/>
              </p:ext>
            </p:extLst>
          </p:nvPr>
        </p:nvGraphicFramePr>
        <p:xfrm>
          <a:off x="74428" y="1484671"/>
          <a:ext cx="8931349" cy="3988958"/>
        </p:xfrm>
        <a:graphic>
          <a:graphicData uri="http://schemas.openxmlformats.org/drawingml/2006/table">
            <a:tbl>
              <a:tblPr firstRow="1" bandRow="1">
                <a:tableStyleId>{5C22544A-7EE6-4342-B048-85BDC9FD1C3A}</a:tableStyleId>
              </a:tblPr>
              <a:tblGrid>
                <a:gridCol w="510363">
                  <a:extLst>
                    <a:ext uri="{9D8B030D-6E8A-4147-A177-3AD203B41FA5}">
                      <a16:colId xmlns:a16="http://schemas.microsoft.com/office/drawing/2014/main" val="20000"/>
                    </a:ext>
                  </a:extLst>
                </a:gridCol>
                <a:gridCol w="2764465">
                  <a:extLst>
                    <a:ext uri="{9D8B030D-6E8A-4147-A177-3AD203B41FA5}">
                      <a16:colId xmlns:a16="http://schemas.microsoft.com/office/drawing/2014/main" val="20001"/>
                    </a:ext>
                  </a:extLst>
                </a:gridCol>
                <a:gridCol w="1050744">
                  <a:extLst>
                    <a:ext uri="{9D8B030D-6E8A-4147-A177-3AD203B41FA5}">
                      <a16:colId xmlns:a16="http://schemas.microsoft.com/office/drawing/2014/main" val="20002"/>
                    </a:ext>
                  </a:extLst>
                </a:gridCol>
                <a:gridCol w="575211">
                  <a:extLst>
                    <a:ext uri="{9D8B030D-6E8A-4147-A177-3AD203B41FA5}">
                      <a16:colId xmlns:a16="http://schemas.microsoft.com/office/drawing/2014/main" val="20003"/>
                    </a:ext>
                  </a:extLst>
                </a:gridCol>
                <a:gridCol w="1297570">
                  <a:extLst>
                    <a:ext uri="{9D8B030D-6E8A-4147-A177-3AD203B41FA5}">
                      <a16:colId xmlns:a16="http://schemas.microsoft.com/office/drawing/2014/main" val="20004"/>
                    </a:ext>
                  </a:extLst>
                </a:gridCol>
                <a:gridCol w="1409907">
                  <a:extLst>
                    <a:ext uri="{9D8B030D-6E8A-4147-A177-3AD203B41FA5}">
                      <a16:colId xmlns:a16="http://schemas.microsoft.com/office/drawing/2014/main" val="20005"/>
                    </a:ext>
                  </a:extLst>
                </a:gridCol>
                <a:gridCol w="1323089">
                  <a:extLst>
                    <a:ext uri="{9D8B030D-6E8A-4147-A177-3AD203B41FA5}">
                      <a16:colId xmlns:a16="http://schemas.microsoft.com/office/drawing/2014/main" val="20006"/>
                    </a:ext>
                  </a:extLst>
                </a:gridCol>
              </a:tblGrid>
              <a:tr h="430056">
                <a:tc rowSpan="2">
                  <a:txBody>
                    <a:bodyPr/>
                    <a:lstStyle/>
                    <a:p>
                      <a:pPr algn="ctr"/>
                      <a:r>
                        <a:rPr lang="ru-RU" sz="1300" dirty="0">
                          <a:solidFill>
                            <a:schemeClr val="tx1"/>
                          </a:solidFill>
                          <a:latin typeface="Times New Roman" pitchFamily="18" charset="0"/>
                          <a:cs typeface="Times New Roman" pitchFamily="18" charset="0"/>
                        </a:rPr>
                        <a:t>№ п/п</a:t>
                      </a:r>
                    </a:p>
                  </a:txBody>
                  <a:tcPr marL="91422" marR="91422">
                    <a:gradFill>
                      <a:gsLst>
                        <a:gs pos="28000">
                          <a:srgbClr val="D9FFFF"/>
                        </a:gs>
                        <a:gs pos="100000">
                          <a:srgbClr val="66FFFF"/>
                        </a:gs>
                      </a:gsLst>
                      <a:lin ang="5400000" scaled="0"/>
                    </a:gradFill>
                  </a:tcPr>
                </a:tc>
                <a:tc rowSpan="2">
                  <a:txBody>
                    <a:bodyPr/>
                    <a:lstStyle/>
                    <a:p>
                      <a:pPr algn="ctr"/>
                      <a:r>
                        <a:rPr lang="ru-RU" sz="1300" dirty="0">
                          <a:solidFill>
                            <a:schemeClr val="tx1"/>
                          </a:solidFill>
                          <a:latin typeface="Times New Roman" pitchFamily="18" charset="0"/>
                          <a:cs typeface="Times New Roman" pitchFamily="18" charset="0"/>
                        </a:rPr>
                        <a:t>Наименование показателя</a:t>
                      </a:r>
                    </a:p>
                  </a:txBody>
                  <a:tcPr marL="91422" marR="91422">
                    <a:gradFill>
                      <a:gsLst>
                        <a:gs pos="28000">
                          <a:srgbClr val="D9FFFF"/>
                        </a:gs>
                        <a:gs pos="100000">
                          <a:srgbClr val="66FFFF"/>
                        </a:gs>
                      </a:gsLst>
                      <a:lin ang="5400000" scaled="0"/>
                    </a:gradFill>
                  </a:tcPr>
                </a:tc>
                <a:tc gridSpan="2">
                  <a:txBody>
                    <a:bodyPr/>
                    <a:lstStyle/>
                    <a:p>
                      <a:pPr algn="ctr"/>
                      <a:r>
                        <a:rPr lang="ru-RU" sz="1300" dirty="0">
                          <a:solidFill>
                            <a:schemeClr val="tx1"/>
                          </a:solidFill>
                          <a:latin typeface="Times New Roman" pitchFamily="18" charset="0"/>
                          <a:cs typeface="Times New Roman" pitchFamily="18" charset="0"/>
                        </a:rPr>
                        <a:t>Единица измерения по </a:t>
                      </a:r>
                      <a:r>
                        <a:rPr lang="ru-RU" sz="1200" dirty="0">
                          <a:solidFill>
                            <a:schemeClr val="tx1"/>
                          </a:solidFill>
                          <a:latin typeface="Times New Roman" pitchFamily="18" charset="0"/>
                          <a:cs typeface="Times New Roman" pitchFamily="18" charset="0"/>
                        </a:rPr>
                        <a:t>ОКЕИ</a:t>
                      </a:r>
                    </a:p>
                  </a:txBody>
                  <a:tcPr marL="91422" marR="91422">
                    <a:gradFill>
                      <a:gsLst>
                        <a:gs pos="28000">
                          <a:srgbClr val="D9FFFF"/>
                        </a:gs>
                        <a:gs pos="100000">
                          <a:srgbClr val="66FFFF"/>
                        </a:gs>
                      </a:gsLst>
                      <a:lin ang="5400000" scaled="0"/>
                    </a:gradFill>
                  </a:tcPr>
                </a:tc>
                <a:tc h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rowSpan="2">
                  <a:txBody>
                    <a:bodyPr/>
                    <a:lstStyle/>
                    <a:p>
                      <a:pPr algn="ctr"/>
                      <a:r>
                        <a:rPr lang="ru-RU" sz="1300" dirty="0">
                          <a:solidFill>
                            <a:schemeClr val="tx1"/>
                          </a:solidFill>
                          <a:latin typeface="Times New Roman" pitchFamily="18" charset="0"/>
                          <a:cs typeface="Times New Roman" pitchFamily="18" charset="0"/>
                        </a:rPr>
                        <a:t>Плановое значение показателя</a:t>
                      </a:r>
                    </a:p>
                  </a:txBody>
                  <a:tcPr marL="91422" marR="91422">
                    <a:gradFill>
                      <a:gsLst>
                        <a:gs pos="28000">
                          <a:srgbClr val="D9FFFF"/>
                        </a:gs>
                        <a:gs pos="100000">
                          <a:srgbClr val="66FFFF"/>
                        </a:gs>
                      </a:gsLst>
                      <a:lin ang="5400000" scaled="0"/>
                    </a:gradFill>
                  </a:tcPr>
                </a:tc>
                <a:tc rowSpan="2">
                  <a:txBody>
                    <a:bodyPr/>
                    <a:lstStyle/>
                    <a:p>
                      <a:pPr algn="ctr"/>
                      <a:r>
                        <a:rPr lang="ru-RU" sz="1300" dirty="0">
                          <a:solidFill>
                            <a:schemeClr val="tx1"/>
                          </a:solidFill>
                          <a:latin typeface="Times New Roman" pitchFamily="18" charset="0"/>
                          <a:cs typeface="Times New Roman" pitchFamily="18" charset="0"/>
                        </a:rPr>
                        <a:t>Фактическое</a:t>
                      </a:r>
                      <a:r>
                        <a:rPr lang="ru-RU" sz="1300" baseline="0" dirty="0">
                          <a:solidFill>
                            <a:schemeClr val="tx1"/>
                          </a:solidFill>
                          <a:latin typeface="Times New Roman" pitchFamily="18" charset="0"/>
                          <a:cs typeface="Times New Roman" pitchFamily="18" charset="0"/>
                        </a:rPr>
                        <a:t> значение показателя</a:t>
                      </a:r>
                      <a:endParaRPr lang="ru-RU" sz="13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rowSpan="2">
                  <a:txBody>
                    <a:bodyPr/>
                    <a:lstStyle/>
                    <a:p>
                      <a:pPr algn="ctr"/>
                      <a:r>
                        <a:rPr lang="ru-RU" sz="1300" dirty="0">
                          <a:solidFill>
                            <a:schemeClr val="tx1"/>
                          </a:solidFill>
                          <a:latin typeface="Times New Roman" pitchFamily="18" charset="0"/>
                          <a:cs typeface="Times New Roman" pitchFamily="18" charset="0"/>
                        </a:rPr>
                        <a:t>Причина отклонения</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0"/>
                  </a:ext>
                </a:extLst>
              </a:tr>
              <a:tr h="285638">
                <a:tc vMerge="1">
                  <a:txBody>
                    <a:bodyPr/>
                    <a:lstStyle/>
                    <a:p>
                      <a:pPr algn="ctr"/>
                      <a:endParaRPr lang="ru-RU" sz="12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a:txBody>
                    <a:bodyPr/>
                    <a:lstStyle/>
                    <a:p>
                      <a:pPr algn="ctr"/>
                      <a:r>
                        <a:rPr lang="ru-RU" sz="1100" dirty="0">
                          <a:solidFill>
                            <a:schemeClr val="tx1"/>
                          </a:solidFill>
                          <a:latin typeface="Times New Roman" pitchFamily="18" charset="0"/>
                          <a:cs typeface="Times New Roman" pitchFamily="18" charset="0"/>
                        </a:rPr>
                        <a:t>наименование</a:t>
                      </a:r>
                    </a:p>
                  </a:txBody>
                  <a:tcPr marL="91422" marR="91422">
                    <a:gradFill>
                      <a:gsLst>
                        <a:gs pos="28000">
                          <a:srgbClr val="D9FFFF"/>
                        </a:gs>
                        <a:gs pos="100000">
                          <a:srgbClr val="66FFFF"/>
                        </a:gs>
                      </a:gsLst>
                      <a:lin ang="5400000" scaled="0"/>
                    </a:gradFill>
                  </a:tcPr>
                </a:tc>
                <a:tc>
                  <a:txBody>
                    <a:bodyPr/>
                    <a:lstStyle/>
                    <a:p>
                      <a:pPr algn="ctr"/>
                      <a:r>
                        <a:rPr lang="ru-RU" sz="1150" dirty="0">
                          <a:solidFill>
                            <a:schemeClr val="tx1"/>
                          </a:solidFill>
                          <a:latin typeface="Times New Roman" pitchFamily="18" charset="0"/>
                          <a:cs typeface="Times New Roman" pitchFamily="18" charset="0"/>
                        </a:rPr>
                        <a:t>код</a:t>
                      </a:r>
                    </a:p>
                  </a:txBody>
                  <a:tcPr marL="91422" marR="91422">
                    <a:gradFill>
                      <a:gsLst>
                        <a:gs pos="28000">
                          <a:srgbClr val="D9FFFF"/>
                        </a:gs>
                        <a:gs pos="100000">
                          <a:srgbClr val="66FF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tc vMerge="1">
                  <a:txBody>
                    <a:bodyPr/>
                    <a:lstStyle/>
                    <a:p>
                      <a:pPr algn="ctr"/>
                      <a:endParaRPr lang="ru-RU" sz="1400" dirty="0">
                        <a:solidFill>
                          <a:schemeClr val="tx1"/>
                        </a:solidFill>
                        <a:latin typeface="Times New Roman" pitchFamily="18" charset="0"/>
                        <a:cs typeface="Times New Roman" pitchFamily="18" charset="0"/>
                      </a:endParaRP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2"/>
                  </a:ext>
                </a:extLst>
              </a:tr>
              <a:tr h="173268">
                <a:tc>
                  <a:txBody>
                    <a:bodyPr/>
                    <a:lstStyle/>
                    <a:p>
                      <a:pPr algn="ctr"/>
                      <a:r>
                        <a:rPr lang="ru-RU" sz="700" b="0" dirty="0">
                          <a:latin typeface="Times New Roman" pitchFamily="18" charset="0"/>
                          <a:cs typeface="Times New Roman" pitchFamily="18" charset="0"/>
                        </a:rPr>
                        <a:t>1</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2</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3</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4</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5</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6</a:t>
                      </a:r>
                    </a:p>
                  </a:txBody>
                  <a:tcPr marL="91422" marR="91422">
                    <a:solidFill>
                      <a:schemeClr val="bg1"/>
                    </a:solidFill>
                  </a:tcPr>
                </a:tc>
                <a:tc>
                  <a:txBody>
                    <a:bodyPr/>
                    <a:lstStyle/>
                    <a:p>
                      <a:pPr algn="ctr"/>
                      <a:r>
                        <a:rPr lang="ru-RU" sz="700" b="0" dirty="0">
                          <a:latin typeface="Times New Roman" pitchFamily="18" charset="0"/>
                          <a:cs typeface="Times New Roman" pitchFamily="18" charset="0"/>
                        </a:rPr>
                        <a:t>7</a:t>
                      </a:r>
                    </a:p>
                  </a:txBody>
                  <a:tcPr marL="91422" marR="91422">
                    <a:solidFill>
                      <a:schemeClr val="bg1"/>
                    </a:solidFill>
                  </a:tcPr>
                </a:tc>
                <a:extLst>
                  <a:ext uri="{0D108BD9-81ED-4DB2-BD59-A6C34878D82A}">
                    <a16:rowId xmlns:a16="http://schemas.microsoft.com/office/drawing/2014/main" val="100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0" i="1" kern="1200" noProof="0" dirty="0">
                          <a:solidFill>
                            <a:schemeClr val="tx1"/>
                          </a:solidFill>
                          <a:latin typeface="Times New Roman" pitchFamily="18" charset="0"/>
                          <a:ea typeface="+mn-ea"/>
                          <a:cs typeface="Times New Roman" pitchFamily="18" charset="0"/>
                        </a:rPr>
                        <a:t>1</a:t>
                      </a:r>
                    </a:p>
                  </a:txBody>
                  <a:tcPr marL="91422" marR="91422">
                    <a:gradFill>
                      <a:gsLst>
                        <a:gs pos="28000">
                          <a:srgbClr val="D9FFFF"/>
                        </a:gs>
                        <a:gs pos="100000">
                          <a:srgbClr val="66FFFF"/>
                        </a:gs>
                      </a:gsLst>
                      <a:lin ang="5400000" scaled="0"/>
                    </a:gradFill>
                  </a:tcPr>
                </a:tc>
                <a:tc>
                  <a:txBody>
                    <a:bodyPr/>
                    <a:lstStyle/>
                    <a:p>
                      <a:r>
                        <a:rPr lang="ru-RU" sz="1200" b="0" i="1" dirty="0">
                          <a:solidFill>
                            <a:srgbClr val="000000"/>
                          </a:solidFill>
                          <a:effectLst/>
                          <a:latin typeface="Times New Roman"/>
                        </a:rPr>
                        <a:t>Оснащены образовательные организации, реализующие</a:t>
                      </a:r>
                      <a:br>
                        <a:rPr lang="ru-RU" sz="1200" b="0" i="1" dirty="0">
                          <a:solidFill>
                            <a:srgbClr val="000000"/>
                          </a:solidFill>
                          <a:effectLst/>
                          <a:latin typeface="Times New Roman"/>
                        </a:rPr>
                      </a:br>
                      <a:r>
                        <a:rPr lang="ru-RU" sz="1200" b="0" i="1" dirty="0">
                          <a:solidFill>
                            <a:srgbClr val="000000"/>
                          </a:solidFill>
                          <a:effectLst/>
                          <a:latin typeface="Times New Roman"/>
                        </a:rPr>
                        <a:t>основные общеобразовательные программы, за исключением</a:t>
                      </a:r>
                      <a:br>
                        <a:rPr lang="ru-RU" sz="1200" b="0" i="1" dirty="0">
                          <a:solidFill>
                            <a:srgbClr val="000000"/>
                          </a:solidFill>
                          <a:effectLst/>
                          <a:latin typeface="Times New Roman"/>
                        </a:rPr>
                      </a:br>
                      <a:r>
                        <a:rPr lang="ru-RU" sz="1200" b="0" i="1" dirty="0">
                          <a:solidFill>
                            <a:srgbClr val="000000"/>
                          </a:solidFill>
                          <a:effectLst/>
                          <a:latin typeface="Times New Roman"/>
                        </a:rPr>
                        <a:t>образовательных программ дошкольного образования,</a:t>
                      </a:r>
                      <a:br>
                        <a:rPr lang="ru-RU" sz="1200" b="0" i="1" dirty="0">
                          <a:solidFill>
                            <a:srgbClr val="000000"/>
                          </a:solidFill>
                          <a:effectLst/>
                          <a:latin typeface="Times New Roman"/>
                        </a:rPr>
                      </a:br>
                      <a:r>
                        <a:rPr lang="ru-RU" sz="1200" b="0" i="1" dirty="0">
                          <a:solidFill>
                            <a:srgbClr val="000000"/>
                          </a:solidFill>
                          <a:effectLst/>
                          <a:latin typeface="Times New Roman"/>
                        </a:rPr>
                        <a:t>образовательные программы среднего профессионального</a:t>
                      </a:r>
                      <a:br>
                        <a:rPr lang="ru-RU" sz="1200" b="0" i="1" dirty="0">
                          <a:solidFill>
                            <a:srgbClr val="000000"/>
                          </a:solidFill>
                          <a:effectLst/>
                          <a:latin typeface="Times New Roman"/>
                        </a:rPr>
                      </a:br>
                      <a:r>
                        <a:rPr lang="ru-RU" sz="1200" b="0" i="1" dirty="0">
                          <a:solidFill>
                            <a:srgbClr val="000000"/>
                          </a:solidFill>
                          <a:effectLst/>
                          <a:latin typeface="Times New Roman"/>
                        </a:rPr>
                        <a:t>образования и дополнительные образовательные программы</a:t>
                      </a:r>
                      <a:br>
                        <a:rPr lang="ru-RU" sz="1200" b="0" i="1" dirty="0">
                          <a:solidFill>
                            <a:srgbClr val="000000"/>
                          </a:solidFill>
                          <a:effectLst/>
                          <a:latin typeface="Times New Roman"/>
                        </a:rPr>
                      </a:br>
                      <a:r>
                        <a:rPr lang="ru-RU" sz="1200" b="0" i="1" dirty="0">
                          <a:solidFill>
                            <a:srgbClr val="000000"/>
                          </a:solidFill>
                          <a:effectLst/>
                          <a:latin typeface="Times New Roman"/>
                        </a:rPr>
                        <a:t>оборудованием для реализации образовательных процессов</a:t>
                      </a:r>
                      <a:br>
                        <a:rPr lang="ru-RU" sz="1200" b="0" i="1" dirty="0">
                          <a:solidFill>
                            <a:srgbClr val="000000"/>
                          </a:solidFill>
                          <a:effectLst/>
                          <a:latin typeface="Times New Roman"/>
                        </a:rPr>
                      </a:br>
                      <a:r>
                        <a:rPr lang="ru-RU" sz="1200" b="0" i="1" dirty="0">
                          <a:solidFill>
                            <a:srgbClr val="000000"/>
                          </a:solidFill>
                          <a:effectLst/>
                          <a:latin typeface="Times New Roman"/>
                        </a:rPr>
                        <a:t>по разработке, производству и эксплуатации беспилотных авиационных</a:t>
                      </a:r>
                      <a:r>
                        <a:rPr lang="ru-RU" sz="1200" b="0" i="1" baseline="0" dirty="0">
                          <a:solidFill>
                            <a:srgbClr val="000000"/>
                          </a:solidFill>
                          <a:effectLst/>
                          <a:latin typeface="Times New Roman"/>
                        </a:rPr>
                        <a:t> систем</a:t>
                      </a:r>
                      <a:endParaRPr lang="ru-RU" sz="1200" i="1" dirty="0">
                        <a:effectLst/>
                      </a:endParaRPr>
                    </a:p>
                  </a:txBody>
                  <a:tcPr anchor="ctr">
                    <a:gradFill>
                      <a:gsLst>
                        <a:gs pos="28000">
                          <a:srgbClr val="D9FFFF"/>
                        </a:gs>
                        <a:gs pos="100000">
                          <a:srgbClr val="66FFFF"/>
                        </a:gs>
                      </a:gsLst>
                      <a:lin ang="5400000" scaled="0"/>
                    </a:gradFill>
                  </a:tcPr>
                </a:tc>
                <a:tc>
                  <a:txBody>
                    <a:bodyPr/>
                    <a:lstStyle/>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   </a:t>
                      </a: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Единица</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642</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1</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1</a:t>
                      </a:r>
                    </a:p>
                  </a:txBody>
                  <a:tcPr marL="91422" marR="91422">
                    <a:gradFill>
                      <a:gsLst>
                        <a:gs pos="28000">
                          <a:srgbClr val="D9FFFF"/>
                        </a:gs>
                        <a:gs pos="100000">
                          <a:srgbClr val="66FFFF"/>
                        </a:gs>
                      </a:gsLst>
                      <a:lin ang="5400000" scaled="0"/>
                    </a:gradFill>
                  </a:tcPr>
                </a:tc>
                <a:tc>
                  <a:txBody>
                    <a:bodyPr/>
                    <a:lstStyle/>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endParaRPr lang="ru-RU" sz="1400" b="0" i="1" kern="1200" dirty="0">
                        <a:solidFill>
                          <a:schemeClr val="tx1"/>
                        </a:solidFill>
                        <a:latin typeface="Times New Roman" pitchFamily="18" charset="0"/>
                        <a:ea typeface="+mn-ea"/>
                        <a:cs typeface="Times New Roman" pitchFamily="18" charset="0"/>
                      </a:endParaRPr>
                    </a:p>
                    <a:p>
                      <a:pPr marL="0" algn="ctr" defTabSz="914400" rtl="0" eaLnBrk="1" latinLnBrk="0" hangingPunct="1"/>
                      <a:r>
                        <a:rPr lang="ru-RU" sz="1400" b="0" i="1" kern="1200" dirty="0">
                          <a:solidFill>
                            <a:schemeClr val="tx1"/>
                          </a:solidFill>
                          <a:latin typeface="Times New Roman" pitchFamily="18" charset="0"/>
                          <a:ea typeface="+mn-ea"/>
                          <a:cs typeface="Times New Roman" pitchFamily="18" charset="0"/>
                        </a:rPr>
                        <a:t>-</a:t>
                      </a:r>
                    </a:p>
                  </a:txBody>
                  <a:tcPr marL="91422" marR="91422">
                    <a:gradFill>
                      <a:gsLst>
                        <a:gs pos="28000">
                          <a:srgbClr val="D9FFFF"/>
                        </a:gs>
                        <a:gs pos="100000">
                          <a:srgbClr val="66FFFF"/>
                        </a:gs>
                      </a:gsLst>
                      <a:lin ang="5400000" scaled="0"/>
                    </a:gradFill>
                  </a:tcPr>
                </a:tc>
                <a:extLst>
                  <a:ext uri="{0D108BD9-81ED-4DB2-BD59-A6C34878D82A}">
                    <a16:rowId xmlns:a16="http://schemas.microsoft.com/office/drawing/2014/main" val="10003"/>
                  </a:ext>
                </a:extLst>
              </a:tr>
            </a:tbl>
          </a:graphicData>
        </a:graphic>
      </p:graphicFrame>
      <p:sp>
        <p:nvSpPr>
          <p:cNvPr id="8"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sz="1600" b="1" dirty="0">
                <a:solidFill>
                  <a:srgbClr val="002060"/>
                </a:solidFill>
                <a:effectLst>
                  <a:outerShdw blurRad="38100" dist="38100" dir="2700000" algn="tl">
                    <a:srgbClr val="C0C0C0"/>
                  </a:outerShdw>
                </a:effectLst>
                <a:latin typeface="Tahoma" pitchFamily="34" charset="0"/>
              </a:rPr>
              <a:t>60.8 </a:t>
            </a:r>
          </a:p>
        </p:txBody>
      </p:sp>
      <p:pic>
        <p:nvPicPr>
          <p:cNvPr id="9217" name="Picture 1"/>
          <p:cNvPicPr>
            <a:picLocks noChangeAspect="1" noChangeArrowheads="1"/>
          </p:cNvPicPr>
          <p:nvPr/>
        </p:nvPicPr>
        <p:blipFill rotWithShape="1">
          <a:blip r:embed="rId4">
            <a:extLst>
              <a:ext uri="{28A0092B-C50C-407E-A947-70E740481C1C}">
                <a14:useLocalDpi xmlns:a14="http://schemas.microsoft.com/office/drawing/2010/main" val="0"/>
              </a:ext>
            </a:extLst>
          </a:blip>
          <a:srcRect b="16321"/>
          <a:stretch/>
        </p:blipFill>
        <p:spPr bwMode="auto">
          <a:xfrm>
            <a:off x="2810375" y="5183354"/>
            <a:ext cx="4051818" cy="1674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01516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82997" y="0"/>
            <a:ext cx="9144000" cy="6858000"/>
            <a:chOff x="0" y="0"/>
            <a:chExt cx="9144000" cy="6858000"/>
          </a:xfrm>
        </p:grpSpPr>
        <p:pic>
          <p:nvPicPr>
            <p:cNvPr id="3" name="Picture 3" descr="C:\Users\fu7\Desktop\Безымянный.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fu7\Desktop\Безымянный.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p:cNvSpPr/>
          <p:nvPr/>
        </p:nvSpPr>
        <p:spPr>
          <a:xfrm>
            <a:off x="114300" y="2332"/>
            <a:ext cx="86391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Формирование и использование средств Дорожного фонда</a:t>
            </a:r>
          </a:p>
        </p:txBody>
      </p:sp>
      <p:sp>
        <p:nvSpPr>
          <p:cNvPr id="6"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61</a:t>
            </a:r>
          </a:p>
        </p:txBody>
      </p:sp>
      <p:grpSp>
        <p:nvGrpSpPr>
          <p:cNvPr id="82" name="Группа 81"/>
          <p:cNvGrpSpPr/>
          <p:nvPr/>
        </p:nvGrpSpPr>
        <p:grpSpPr>
          <a:xfrm>
            <a:off x="401391" y="988586"/>
            <a:ext cx="8496183" cy="2094846"/>
            <a:chOff x="401391" y="1201246"/>
            <a:chExt cx="8496183" cy="2094846"/>
          </a:xfrm>
        </p:grpSpPr>
        <p:sp>
          <p:nvSpPr>
            <p:cNvPr id="56" name="AutoShape 4"/>
            <p:cNvSpPr>
              <a:spLocks noChangeArrowheads="1"/>
            </p:cNvSpPr>
            <p:nvPr>
              <p:custDataLst>
                <p:tags r:id="rId1"/>
              </p:custDataLst>
            </p:nvPr>
          </p:nvSpPr>
          <p:spPr bwMode="white">
            <a:xfrm>
              <a:off x="401391" y="1568291"/>
              <a:ext cx="3213691" cy="1727801"/>
            </a:xfrm>
            <a:prstGeom prst="roundRect">
              <a:avLst>
                <a:gd name="adj" fmla="val 5304"/>
              </a:avLst>
            </a:prstGeom>
            <a:solidFill>
              <a:schemeClr val="bg1">
                <a:alpha val="60000"/>
              </a:schemeClr>
            </a:solidFill>
            <a:ln w="38100">
              <a:gradFill>
                <a:gsLst>
                  <a:gs pos="50000">
                    <a:srgbClr val="FFCF01"/>
                  </a:gs>
                  <a:gs pos="100000">
                    <a:srgbClr val="E22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fontAlgn="ctr">
                <a:spcBef>
                  <a:spcPts val="0"/>
                </a:spcBef>
                <a:spcAft>
                  <a:spcPts val="0"/>
                </a:spcAft>
                <a:buClr>
                  <a:srgbClr val="FF0000"/>
                </a:buClr>
                <a:buSzPct val="70000"/>
                <a:buFont typeface="Wingdings" pitchFamily="2" charset="2"/>
                <a:buChar char="n"/>
                <a:tabLst>
                  <a:tab pos="136525" algn="l"/>
                </a:tabLst>
                <a:defRPr/>
              </a:pPr>
              <a:endParaRPr lang="zh-CN" altLang="en-US" sz="1400" b="0" dirty="0">
                <a:solidFill>
                  <a:schemeClr val="tx1"/>
                </a:solidFill>
                <a:latin typeface="微软雅黑" pitchFamily="34" charset="-122"/>
                <a:ea typeface="微软雅黑" pitchFamily="34" charset="-122"/>
              </a:endParaRPr>
            </a:p>
          </p:txBody>
        </p:sp>
        <p:sp>
          <p:nvSpPr>
            <p:cNvPr id="57" name="AutoShape 3"/>
            <p:cNvSpPr>
              <a:spLocks noChangeArrowheads="1"/>
            </p:cNvSpPr>
            <p:nvPr/>
          </p:nvSpPr>
          <p:spPr bwMode="auto">
            <a:xfrm>
              <a:off x="991078" y="1201246"/>
              <a:ext cx="2932348" cy="504001"/>
            </a:xfrm>
            <a:prstGeom prst="roundRect">
              <a:avLst/>
            </a:prstGeom>
            <a:gradFill flip="none" rotWithShape="1">
              <a:gsLst>
                <a:gs pos="0">
                  <a:srgbClr val="FFCF01"/>
                </a:gs>
                <a:gs pos="90000">
                  <a:srgbClr val="E22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fontAlgn="ctr">
                <a:spcBef>
                  <a:spcPts val="0"/>
                </a:spcBef>
                <a:spcAft>
                  <a:spcPts val="0"/>
                </a:spcAft>
                <a:buClr>
                  <a:srgbClr val="FF0000"/>
                </a:buClr>
                <a:buSzPct val="70000"/>
                <a:buFont typeface="Wingdings" pitchFamily="2" charset="2"/>
                <a:buChar char="u"/>
                <a:defRPr/>
              </a:pPr>
              <a:endParaRPr lang="zh-CN" altLang="zh-CN" sz="1600" dirty="0">
                <a:solidFill>
                  <a:schemeClr val="bg1"/>
                </a:solidFill>
                <a:latin typeface="微软雅黑" pitchFamily="34" charset="-122"/>
                <a:ea typeface="微软雅黑" pitchFamily="34" charset="-122"/>
              </a:endParaRPr>
            </a:p>
          </p:txBody>
        </p:sp>
        <p:sp>
          <p:nvSpPr>
            <p:cNvPr id="54" name="TextBox 53"/>
            <p:cNvSpPr txBox="1"/>
            <p:nvPr/>
          </p:nvSpPr>
          <p:spPr>
            <a:xfrm>
              <a:off x="737006" y="1291663"/>
              <a:ext cx="3354839" cy="323165"/>
            </a:xfrm>
            <a:prstGeom prst="rect">
              <a:avLst/>
            </a:prstGeom>
            <a:noFill/>
            <a:ln>
              <a:noFill/>
            </a:ln>
          </p:spPr>
          <p:txBody>
            <a:bodyPr wrap="square" rtlCol="0">
              <a:spAutoFit/>
            </a:bodyPr>
            <a:lstStyle/>
            <a:p>
              <a:pPr algn="ctr"/>
              <a:r>
                <a:rPr lang="ru-RU" sz="1500" b="1" dirty="0">
                  <a:solidFill>
                    <a:schemeClr val="bg1"/>
                  </a:solidFill>
                  <a:latin typeface="Times New Roman" pitchFamily="18" charset="0"/>
                  <a:cs typeface="Times New Roman" pitchFamily="18" charset="0"/>
                </a:rPr>
                <a:t>Источники формирования</a:t>
              </a:r>
            </a:p>
          </p:txBody>
        </p:sp>
        <p:sp>
          <p:nvSpPr>
            <p:cNvPr id="58" name="AutoShape 4"/>
            <p:cNvSpPr>
              <a:spLocks noChangeArrowheads="1"/>
            </p:cNvSpPr>
            <p:nvPr>
              <p:custDataLst>
                <p:tags r:id="rId2"/>
              </p:custDataLst>
            </p:nvPr>
          </p:nvSpPr>
          <p:spPr bwMode="white">
            <a:xfrm>
              <a:off x="5369442" y="1577650"/>
              <a:ext cx="3200330" cy="1718441"/>
            </a:xfrm>
            <a:prstGeom prst="roundRect">
              <a:avLst>
                <a:gd name="adj" fmla="val 4784"/>
              </a:avLst>
            </a:prstGeom>
            <a:solidFill>
              <a:schemeClr val="bg1">
                <a:alpha val="60000"/>
              </a:schemeClr>
            </a:solidFill>
            <a:ln w="38100">
              <a:gradFill>
                <a:gsLst>
                  <a:gs pos="50000">
                    <a:srgbClr val="6EFF01"/>
                  </a:gs>
                  <a:gs pos="100000">
                    <a:srgbClr val="0F5000"/>
                  </a:gs>
                </a:gsLst>
                <a:lin ang="5400000" scaled="0"/>
              </a:gradFill>
            </a:ln>
            <a:effectLst>
              <a:outerShdw blurRad="225425" dist="38100" dir="5220000" algn="ctr">
                <a:srgbClr val="000000">
                  <a:alpha val="33000"/>
                </a:srgbClr>
              </a:outerShdw>
            </a:effectLst>
            <a:scene3d>
              <a:camera prst="orthographicFront"/>
              <a:lightRig rig="flat" dir="t"/>
            </a:scene3d>
            <a:sp3d contourW="19050">
              <a:bevelT w="101600" prst="divot"/>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fontAlgn="ctr">
                <a:spcBef>
                  <a:spcPts val="0"/>
                </a:spcBef>
                <a:spcAft>
                  <a:spcPts val="0"/>
                </a:spcAft>
                <a:buClr>
                  <a:srgbClr val="FF0000"/>
                </a:buClr>
                <a:buSzPct val="70000"/>
                <a:buFont typeface="Wingdings" pitchFamily="2" charset="2"/>
                <a:buChar char="n"/>
                <a:tabLst>
                  <a:tab pos="136525" algn="l"/>
                </a:tabLst>
                <a:defRPr/>
              </a:pPr>
              <a:endParaRPr lang="zh-CN" altLang="en-US" sz="1400" b="0" dirty="0">
                <a:solidFill>
                  <a:schemeClr val="tx1"/>
                </a:solidFill>
                <a:latin typeface="微软雅黑" pitchFamily="34" charset="-122"/>
                <a:ea typeface="微软雅黑" pitchFamily="34" charset="-122"/>
              </a:endParaRPr>
            </a:p>
          </p:txBody>
        </p:sp>
        <p:sp>
          <p:nvSpPr>
            <p:cNvPr id="59" name="AutoShape 3"/>
            <p:cNvSpPr>
              <a:spLocks noChangeArrowheads="1"/>
            </p:cNvSpPr>
            <p:nvPr/>
          </p:nvSpPr>
          <p:spPr bwMode="auto">
            <a:xfrm>
              <a:off x="5016838" y="1210605"/>
              <a:ext cx="3044072" cy="504001"/>
            </a:xfrm>
            <a:prstGeom prst="roundRect">
              <a:avLst/>
            </a:prstGeom>
            <a:gradFill flip="none" rotWithShape="1">
              <a:gsLst>
                <a:gs pos="0">
                  <a:srgbClr val="6EFF01"/>
                </a:gs>
                <a:gs pos="90000">
                  <a:srgbClr val="0F5000"/>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fontAlgn="ctr">
                <a:spcBef>
                  <a:spcPts val="0"/>
                </a:spcBef>
                <a:spcAft>
                  <a:spcPts val="0"/>
                </a:spcAft>
                <a:buClr>
                  <a:srgbClr val="FF0000"/>
                </a:buClr>
                <a:buSzPct val="70000"/>
                <a:defRPr/>
              </a:pPr>
              <a:endParaRPr lang="zh-CN" altLang="zh-CN" sz="1600">
                <a:solidFill>
                  <a:schemeClr val="bg1"/>
                </a:solidFill>
                <a:latin typeface="微软雅黑" pitchFamily="34" charset="-122"/>
                <a:ea typeface="微软雅黑" pitchFamily="34" charset="-122"/>
              </a:endParaRPr>
            </a:p>
          </p:txBody>
        </p:sp>
        <p:sp>
          <p:nvSpPr>
            <p:cNvPr id="47" name="TextBox 46"/>
            <p:cNvSpPr txBox="1"/>
            <p:nvPr/>
          </p:nvSpPr>
          <p:spPr>
            <a:xfrm>
              <a:off x="5103497" y="1283118"/>
              <a:ext cx="2721892" cy="323165"/>
            </a:xfrm>
            <a:prstGeom prst="rect">
              <a:avLst/>
            </a:prstGeom>
            <a:noFill/>
          </p:spPr>
          <p:txBody>
            <a:bodyPr wrap="square" rtlCol="0">
              <a:spAutoFit/>
            </a:bodyPr>
            <a:lstStyle/>
            <a:p>
              <a:pPr algn="ctr"/>
              <a:r>
                <a:rPr lang="ru-RU" sz="1500" b="1" dirty="0">
                  <a:solidFill>
                    <a:schemeClr val="bg1"/>
                  </a:solidFill>
                  <a:latin typeface="Times New Roman" pitchFamily="18" charset="0"/>
                  <a:cs typeface="Times New Roman" pitchFamily="18" charset="0"/>
                </a:rPr>
                <a:t>Направления расходов</a:t>
              </a:r>
            </a:p>
          </p:txBody>
        </p:sp>
        <p:sp>
          <p:nvSpPr>
            <p:cNvPr id="62" name="TextBox 61"/>
            <p:cNvSpPr txBox="1"/>
            <p:nvPr/>
          </p:nvSpPr>
          <p:spPr>
            <a:xfrm>
              <a:off x="476126" y="1942496"/>
              <a:ext cx="3096489" cy="954107"/>
            </a:xfrm>
            <a:prstGeom prst="rect">
              <a:avLst/>
            </a:prstGeom>
            <a:noFill/>
          </p:spPr>
          <p:txBody>
            <a:bodyPr wrap="none" rtlCol="0">
              <a:spAutoFit/>
            </a:bodyPr>
            <a:lstStyle/>
            <a:p>
              <a:pPr algn="ctr"/>
              <a:r>
                <a:rPr lang="ru-RU" sz="1400" b="1" dirty="0">
                  <a:latin typeface="Times New Roman" pitchFamily="18" charset="0"/>
                  <a:cs typeface="Times New Roman" pitchFamily="18" charset="0"/>
                </a:rPr>
                <a:t>Остатки средств</a:t>
              </a:r>
            </a:p>
            <a:p>
              <a:pPr algn="ctr"/>
              <a:r>
                <a:rPr lang="ru-RU" sz="1400" b="1" dirty="0">
                  <a:latin typeface="Times New Roman" pitchFamily="18" charset="0"/>
                  <a:cs typeface="Times New Roman" pitchFamily="18" charset="0"/>
                </a:rPr>
                <a:t>на 01.01.2025 года – 2,6 </a:t>
              </a:r>
              <a:r>
                <a:rPr lang="ru-RU" sz="1400" b="1" dirty="0" err="1">
                  <a:latin typeface="Times New Roman" pitchFamily="18" charset="0"/>
                  <a:cs typeface="Times New Roman" pitchFamily="18" charset="0"/>
                </a:rPr>
                <a:t>млн.рублей</a:t>
              </a:r>
              <a:r>
                <a:rPr lang="ru-RU" sz="1400" b="1" dirty="0">
                  <a:latin typeface="Times New Roman" pitchFamily="18" charset="0"/>
                  <a:cs typeface="Times New Roman" pitchFamily="18" charset="0"/>
                </a:rPr>
                <a:t>,</a:t>
              </a:r>
            </a:p>
            <a:p>
              <a:pPr algn="ctr"/>
              <a:r>
                <a:rPr lang="ru-RU" sz="1400" b="1" dirty="0">
                  <a:latin typeface="Times New Roman" pitchFamily="18" charset="0"/>
                  <a:cs typeface="Times New Roman" pitchFamily="18" charset="0"/>
                </a:rPr>
                <a:t>Поступило доходов 13,2 млн. рублей</a:t>
              </a:r>
            </a:p>
            <a:p>
              <a:pPr algn="ctr"/>
              <a:r>
                <a:rPr lang="ru-RU" sz="1400" b="1" dirty="0">
                  <a:latin typeface="Times New Roman" pitchFamily="18" charset="0"/>
                  <a:cs typeface="Times New Roman" pitchFamily="18" charset="0"/>
                </a:rPr>
                <a:t> в </a:t>
              </a:r>
              <a:r>
                <a:rPr lang="ru-RU" sz="1400" b="1" dirty="0" err="1">
                  <a:latin typeface="Times New Roman" pitchFamily="18" charset="0"/>
                  <a:cs typeface="Times New Roman" pitchFamily="18" charset="0"/>
                </a:rPr>
                <a:t>т.ч</a:t>
              </a:r>
              <a:r>
                <a:rPr lang="ru-RU" sz="1400" b="1" dirty="0">
                  <a:latin typeface="Times New Roman" pitchFamily="18" charset="0"/>
                  <a:cs typeface="Times New Roman" pitchFamily="18" charset="0"/>
                </a:rPr>
                <a:t>.:</a:t>
              </a:r>
            </a:p>
          </p:txBody>
        </p:sp>
        <p:sp>
          <p:nvSpPr>
            <p:cNvPr id="63" name="TextBox 62"/>
            <p:cNvSpPr txBox="1"/>
            <p:nvPr/>
          </p:nvSpPr>
          <p:spPr>
            <a:xfrm>
              <a:off x="5096787" y="1804772"/>
              <a:ext cx="3800787" cy="1384995"/>
            </a:xfrm>
            <a:prstGeom prst="rect">
              <a:avLst/>
            </a:prstGeom>
            <a:noFill/>
          </p:spPr>
          <p:txBody>
            <a:bodyPr wrap="square" rtlCol="0">
              <a:spAutoFit/>
            </a:bodyPr>
            <a:lstStyle/>
            <a:p>
              <a:pPr lvl="0" algn="ctr"/>
              <a:r>
                <a:rPr lang="ru-RU" sz="1400" b="1" dirty="0">
                  <a:solidFill>
                    <a:prstClr val="black"/>
                  </a:solidFill>
                  <a:latin typeface="Times New Roman" pitchFamily="18" charset="0"/>
                  <a:cs typeface="Times New Roman" pitchFamily="18" charset="0"/>
                </a:rPr>
                <a:t>15,8  </a:t>
              </a:r>
              <a:r>
                <a:rPr lang="ru-RU" sz="1400" b="1" dirty="0" err="1">
                  <a:solidFill>
                    <a:prstClr val="black"/>
                  </a:solidFill>
                  <a:latin typeface="Times New Roman" pitchFamily="18" charset="0"/>
                  <a:cs typeface="Times New Roman" pitchFamily="18" charset="0"/>
                </a:rPr>
                <a:t>млн.рублей</a:t>
              </a:r>
              <a:r>
                <a:rPr lang="ru-RU" sz="1400" b="1" dirty="0">
                  <a:solidFill>
                    <a:prstClr val="black"/>
                  </a:solidFill>
                  <a:latin typeface="Times New Roman" pitchFamily="18" charset="0"/>
                  <a:cs typeface="Times New Roman" pitchFamily="18" charset="0"/>
                </a:rPr>
                <a:t> - </a:t>
              </a:r>
            </a:p>
            <a:p>
              <a:pPr lvl="0" algn="ctr"/>
              <a:r>
                <a:rPr lang="ru-RU" sz="1400" b="1" dirty="0">
                  <a:solidFill>
                    <a:prstClr val="black"/>
                  </a:solidFill>
                  <a:latin typeface="Times New Roman" pitchFamily="18" charset="0"/>
                  <a:cs typeface="Times New Roman" pitchFamily="18" charset="0"/>
                </a:rPr>
                <a:t>в рамках МП</a:t>
              </a:r>
            </a:p>
            <a:p>
              <a:pPr lvl="0" algn="ctr"/>
              <a:r>
                <a:rPr lang="ru-RU" sz="1400" b="1" dirty="0">
                  <a:solidFill>
                    <a:prstClr val="black"/>
                  </a:solidFill>
                  <a:latin typeface="Times New Roman" pitchFamily="18" charset="0"/>
                  <a:cs typeface="Times New Roman" pitchFamily="18" charset="0"/>
                </a:rPr>
                <a:t>«Развитие транспортной системы городского </a:t>
              </a:r>
            </a:p>
            <a:p>
              <a:pPr lvl="0" algn="ctr"/>
              <a:r>
                <a:rPr lang="ru-RU" sz="1400" b="1" dirty="0">
                  <a:solidFill>
                    <a:prstClr val="black"/>
                  </a:solidFill>
                  <a:latin typeface="Times New Roman" pitchFamily="18" charset="0"/>
                  <a:cs typeface="Times New Roman" pitchFamily="18" charset="0"/>
                </a:rPr>
                <a:t>округа город Первомайск </a:t>
              </a:r>
            </a:p>
            <a:p>
              <a:pPr lvl="0" algn="ctr"/>
              <a:r>
                <a:rPr lang="ru-RU" sz="1400" b="1" dirty="0">
                  <a:solidFill>
                    <a:prstClr val="black"/>
                  </a:solidFill>
                  <a:latin typeface="Times New Roman" pitchFamily="18" charset="0"/>
                  <a:cs typeface="Times New Roman" pitchFamily="18" charset="0"/>
                </a:rPr>
                <a:t>Нижегородской области» из них:</a:t>
              </a:r>
            </a:p>
          </p:txBody>
        </p:sp>
      </p:grpSp>
      <p:pic>
        <p:nvPicPr>
          <p:cNvPr id="64"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00092" y="3633260"/>
            <a:ext cx="1006896" cy="65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00092" y="4537751"/>
            <a:ext cx="1006896" cy="714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Рисунок 6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00092" y="5635988"/>
            <a:ext cx="1006896" cy="571991"/>
          </a:xfrm>
          <a:prstGeom prst="rect">
            <a:avLst/>
          </a:prstGeom>
          <a:ln>
            <a:noFill/>
          </a:ln>
          <a:effectLst/>
        </p:spPr>
      </p:pic>
      <p:grpSp>
        <p:nvGrpSpPr>
          <p:cNvPr id="71" name="Группа 70"/>
          <p:cNvGrpSpPr/>
          <p:nvPr/>
        </p:nvGrpSpPr>
        <p:grpSpPr>
          <a:xfrm>
            <a:off x="-829092" y="2713232"/>
            <a:ext cx="5492756" cy="1840057"/>
            <a:chOff x="-920757" y="2836920"/>
            <a:chExt cx="5492756" cy="1840057"/>
          </a:xfrm>
        </p:grpSpPr>
        <p:pic>
          <p:nvPicPr>
            <p:cNvPr id="72" name="Рисунок 71"/>
            <p:cNvPicPr>
              <a:picLocks noChangeAspect="1"/>
            </p:cNvPicPr>
            <p:nvPr/>
          </p:nvPicPr>
          <p:blipFill>
            <a:blip r:embed="rId9" cstate="print">
              <a:extLst>
                <a:ext uri="{BEBA8EAE-BF5A-486C-A8C5-ECC9F3942E4B}">
                  <a14:imgProps xmlns:a14="http://schemas.microsoft.com/office/drawing/2010/main">
                    <a14:imgLayer r:embed="rId10">
                      <a14:imgEffect>
                        <a14:backgroundRemoval t="54800" b="90000" l="41940" r="96866"/>
                      </a14:imgEffect>
                    </a14:imgLayer>
                  </a14:imgProps>
                </a:ext>
                <a:ext uri="{28A0092B-C50C-407E-A947-70E740481C1C}">
                  <a14:useLocalDpi xmlns:a14="http://schemas.microsoft.com/office/drawing/2010/main" val="0"/>
                </a:ext>
              </a:extLst>
            </a:blip>
            <a:stretch>
              <a:fillRect/>
            </a:stretch>
          </p:blipFill>
          <p:spPr>
            <a:xfrm>
              <a:off x="-920757" y="2836920"/>
              <a:ext cx="2465677" cy="1840057"/>
            </a:xfrm>
            <a:prstGeom prst="rect">
              <a:avLst/>
            </a:prstGeom>
          </p:spPr>
        </p:pic>
        <p:sp>
          <p:nvSpPr>
            <p:cNvPr id="73" name="Прямоугольник 72"/>
            <p:cNvSpPr/>
            <p:nvPr/>
          </p:nvSpPr>
          <p:spPr>
            <a:xfrm>
              <a:off x="988804" y="3896531"/>
              <a:ext cx="3583195" cy="523220"/>
            </a:xfrm>
            <a:prstGeom prst="rect">
              <a:avLst/>
            </a:prstGeom>
          </p:spPr>
          <p:txBody>
            <a:bodyPr wrap="square">
              <a:spAutoFit/>
            </a:bodyPr>
            <a:lstStyle/>
            <a:p>
              <a:pPr algn="ctr"/>
              <a:r>
                <a:rPr lang="ru-RU" sz="1400" b="1" dirty="0">
                  <a:solidFill>
                    <a:prstClr val="black"/>
                  </a:solidFill>
                  <a:latin typeface="Arial" charset="0"/>
                </a:rPr>
                <a:t>Акцизы на нефтепродукты – </a:t>
              </a:r>
            </a:p>
            <a:p>
              <a:pPr algn="ctr"/>
              <a:r>
                <a:rPr lang="ru-RU" sz="1400" b="1" dirty="0">
                  <a:solidFill>
                    <a:prstClr val="black"/>
                  </a:solidFill>
                  <a:latin typeface="Arial" charset="0"/>
                </a:rPr>
                <a:t>13,2  млн.рублей</a:t>
              </a:r>
              <a:endParaRPr lang="ru-RU" sz="1400" dirty="0">
                <a:ln>
                  <a:solidFill>
                    <a:schemeClr val="tx1"/>
                  </a:solidFill>
                </a:ln>
              </a:endParaRPr>
            </a:p>
          </p:txBody>
        </p:sp>
      </p:grpSp>
      <p:cxnSp>
        <p:nvCxnSpPr>
          <p:cNvPr id="75" name="Прямая со стрелкой 74"/>
          <p:cNvCxnSpPr/>
          <p:nvPr/>
        </p:nvCxnSpPr>
        <p:spPr>
          <a:xfrm>
            <a:off x="1844219" y="4407210"/>
            <a:ext cx="0" cy="432656"/>
          </a:xfrm>
          <a:prstGeom prst="straightConnector1">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6" name="Овал 75"/>
          <p:cNvSpPr/>
          <p:nvPr/>
        </p:nvSpPr>
        <p:spPr>
          <a:xfrm>
            <a:off x="563241" y="5252486"/>
            <a:ext cx="89125" cy="73580"/>
          </a:xfrm>
          <a:prstGeom prst="ellipse">
            <a:avLst/>
          </a:prstGeom>
          <a:solidFill>
            <a:schemeClr val="bg1"/>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sp>
        <p:nvSpPr>
          <p:cNvPr id="77" name="TextBox 76"/>
          <p:cNvSpPr txBox="1"/>
          <p:nvPr/>
        </p:nvSpPr>
        <p:spPr>
          <a:xfrm>
            <a:off x="733647" y="5114256"/>
            <a:ext cx="2509283" cy="338554"/>
          </a:xfrm>
          <a:prstGeom prst="rect">
            <a:avLst/>
          </a:prstGeom>
          <a:noFill/>
        </p:spPr>
        <p:txBody>
          <a:bodyPr wrap="square" rtlCol="0">
            <a:spAutoFit/>
          </a:bodyPr>
          <a:lstStyle/>
          <a:p>
            <a:r>
              <a:rPr lang="ru-RU" sz="1600" dirty="0"/>
              <a:t>На дизельное топливо</a:t>
            </a:r>
          </a:p>
        </p:txBody>
      </p:sp>
      <p:sp>
        <p:nvSpPr>
          <p:cNvPr id="80" name="TextBox 79"/>
          <p:cNvSpPr txBox="1"/>
          <p:nvPr/>
        </p:nvSpPr>
        <p:spPr>
          <a:xfrm>
            <a:off x="746622" y="5635988"/>
            <a:ext cx="2509283" cy="338554"/>
          </a:xfrm>
          <a:prstGeom prst="rect">
            <a:avLst/>
          </a:prstGeom>
          <a:noFill/>
        </p:spPr>
        <p:txBody>
          <a:bodyPr wrap="square" rtlCol="0">
            <a:spAutoFit/>
          </a:bodyPr>
          <a:lstStyle/>
          <a:p>
            <a:r>
              <a:rPr lang="ru-RU" sz="1600" dirty="0"/>
              <a:t>На моторные масла</a:t>
            </a:r>
          </a:p>
        </p:txBody>
      </p:sp>
      <p:sp>
        <p:nvSpPr>
          <p:cNvPr id="81" name="TextBox 80"/>
          <p:cNvSpPr txBox="1"/>
          <p:nvPr/>
        </p:nvSpPr>
        <p:spPr>
          <a:xfrm>
            <a:off x="754082" y="6176507"/>
            <a:ext cx="3182753" cy="338554"/>
          </a:xfrm>
          <a:prstGeom prst="rect">
            <a:avLst/>
          </a:prstGeom>
          <a:noFill/>
        </p:spPr>
        <p:txBody>
          <a:bodyPr wrap="square" rtlCol="0">
            <a:spAutoFit/>
          </a:bodyPr>
          <a:lstStyle/>
          <a:p>
            <a:r>
              <a:rPr lang="ru-RU" sz="1600" dirty="0"/>
              <a:t>На автомобильный бензин</a:t>
            </a:r>
          </a:p>
        </p:txBody>
      </p:sp>
      <p:sp>
        <p:nvSpPr>
          <p:cNvPr id="65" name="Прямоугольник 64"/>
          <p:cNvSpPr/>
          <p:nvPr/>
        </p:nvSpPr>
        <p:spPr>
          <a:xfrm>
            <a:off x="5566142" y="3822992"/>
            <a:ext cx="3583195" cy="492443"/>
          </a:xfrm>
          <a:prstGeom prst="rect">
            <a:avLst/>
          </a:prstGeom>
        </p:spPr>
        <p:txBody>
          <a:bodyPr wrap="square">
            <a:spAutoFit/>
          </a:bodyPr>
          <a:lstStyle/>
          <a:p>
            <a:pPr algn="ctr"/>
            <a:r>
              <a:rPr lang="ru-RU" sz="1300" b="1" dirty="0">
                <a:solidFill>
                  <a:prstClr val="black"/>
                </a:solidFill>
                <a:latin typeface="Times New Roman" pitchFamily="18" charset="0"/>
                <a:cs typeface="Times New Roman" pitchFamily="18" charset="0"/>
              </a:rPr>
              <a:t>Ремонт автомобильных дорог – </a:t>
            </a:r>
          </a:p>
          <a:p>
            <a:pPr algn="ctr"/>
            <a:r>
              <a:rPr lang="ru-RU" sz="1300" b="1" dirty="0">
                <a:solidFill>
                  <a:prstClr val="black"/>
                </a:solidFill>
                <a:latin typeface="Times New Roman" pitchFamily="18" charset="0"/>
                <a:cs typeface="Times New Roman" pitchFamily="18" charset="0"/>
              </a:rPr>
              <a:t>5,2 </a:t>
            </a:r>
            <a:r>
              <a:rPr lang="ru-RU" sz="1300" b="1" dirty="0" err="1">
                <a:solidFill>
                  <a:prstClr val="black"/>
                </a:solidFill>
                <a:latin typeface="Times New Roman" pitchFamily="18" charset="0"/>
                <a:cs typeface="Times New Roman" pitchFamily="18" charset="0"/>
              </a:rPr>
              <a:t>млн.рублей</a:t>
            </a:r>
            <a:endParaRPr lang="ru-RU" sz="1300" dirty="0">
              <a:ln>
                <a:solidFill>
                  <a:schemeClr val="tx1"/>
                </a:solidFill>
              </a:ln>
              <a:latin typeface="Times New Roman" pitchFamily="18" charset="0"/>
              <a:cs typeface="Times New Roman" pitchFamily="18" charset="0"/>
            </a:endParaRPr>
          </a:p>
        </p:txBody>
      </p:sp>
      <p:sp>
        <p:nvSpPr>
          <p:cNvPr id="66" name="Прямоугольник 65"/>
          <p:cNvSpPr/>
          <p:nvPr/>
        </p:nvSpPr>
        <p:spPr>
          <a:xfrm>
            <a:off x="5592704" y="4672229"/>
            <a:ext cx="3583195" cy="492443"/>
          </a:xfrm>
          <a:prstGeom prst="rect">
            <a:avLst/>
          </a:prstGeom>
        </p:spPr>
        <p:txBody>
          <a:bodyPr wrap="square">
            <a:spAutoFit/>
          </a:bodyPr>
          <a:lstStyle/>
          <a:p>
            <a:pPr algn="ctr"/>
            <a:r>
              <a:rPr lang="ru-RU" sz="1300" b="1" dirty="0">
                <a:solidFill>
                  <a:prstClr val="black"/>
                </a:solidFill>
                <a:latin typeface="Times New Roman" pitchFamily="18" charset="0"/>
                <a:cs typeface="Times New Roman" pitchFamily="18" charset="0"/>
              </a:rPr>
              <a:t>      Содержание автомобильных дорог – </a:t>
            </a:r>
          </a:p>
          <a:p>
            <a:pPr algn="ctr"/>
            <a:r>
              <a:rPr lang="ru-RU" sz="1300" b="1" dirty="0">
                <a:solidFill>
                  <a:prstClr val="black"/>
                </a:solidFill>
                <a:latin typeface="Times New Roman" pitchFamily="18" charset="0"/>
                <a:cs typeface="Times New Roman" pitchFamily="18" charset="0"/>
              </a:rPr>
              <a:t>6,9 млн.рублей</a:t>
            </a:r>
            <a:endParaRPr lang="ru-RU" sz="1300" dirty="0">
              <a:ln>
                <a:solidFill>
                  <a:schemeClr val="tx1"/>
                </a:solidFill>
              </a:ln>
              <a:latin typeface="Times New Roman" pitchFamily="18" charset="0"/>
              <a:cs typeface="Times New Roman" pitchFamily="18" charset="0"/>
            </a:endParaRPr>
          </a:p>
        </p:txBody>
      </p:sp>
      <p:sp>
        <p:nvSpPr>
          <p:cNvPr id="69" name="Прямоугольник 68"/>
          <p:cNvSpPr/>
          <p:nvPr/>
        </p:nvSpPr>
        <p:spPr>
          <a:xfrm>
            <a:off x="5915088" y="5628293"/>
            <a:ext cx="3055118" cy="692497"/>
          </a:xfrm>
          <a:prstGeom prst="rect">
            <a:avLst/>
          </a:prstGeom>
        </p:spPr>
        <p:txBody>
          <a:bodyPr wrap="square">
            <a:spAutoFit/>
          </a:bodyPr>
          <a:lstStyle/>
          <a:p>
            <a:pPr lvl="0" algn="ctr" defTabSz="914400"/>
            <a:r>
              <a:rPr lang="ru-RU" sz="1300" b="1" dirty="0">
                <a:solidFill>
                  <a:prstClr val="black"/>
                </a:solidFill>
                <a:latin typeface="Times New Roman" pitchFamily="18" charset="0"/>
                <a:cs typeface="Times New Roman" pitchFamily="18" charset="0"/>
              </a:rPr>
              <a:t>Реализация проекта инициативного бюджетирования «Вам решать!»–</a:t>
            </a:r>
          </a:p>
          <a:p>
            <a:pPr lvl="0" algn="ctr" defTabSz="914400"/>
            <a:r>
              <a:rPr lang="ru-RU" sz="1300" b="1" dirty="0">
                <a:solidFill>
                  <a:prstClr val="black"/>
                </a:solidFill>
                <a:latin typeface="Times New Roman" pitchFamily="18" charset="0"/>
                <a:cs typeface="Times New Roman" pitchFamily="18" charset="0"/>
              </a:rPr>
              <a:t> 3,7 млн.рублей</a:t>
            </a:r>
          </a:p>
        </p:txBody>
      </p:sp>
      <p:sp>
        <p:nvSpPr>
          <p:cNvPr id="86" name="Овал 85"/>
          <p:cNvSpPr/>
          <p:nvPr/>
        </p:nvSpPr>
        <p:spPr>
          <a:xfrm>
            <a:off x="566779" y="5766408"/>
            <a:ext cx="89125" cy="73580"/>
          </a:xfrm>
          <a:prstGeom prst="ellipse">
            <a:avLst/>
          </a:prstGeom>
          <a:solidFill>
            <a:schemeClr val="bg1"/>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sp>
        <p:nvSpPr>
          <p:cNvPr id="87" name="Овал 86"/>
          <p:cNvSpPr/>
          <p:nvPr/>
        </p:nvSpPr>
        <p:spPr>
          <a:xfrm>
            <a:off x="570317" y="6290963"/>
            <a:ext cx="89125" cy="73580"/>
          </a:xfrm>
          <a:prstGeom prst="ellipse">
            <a:avLst/>
          </a:prstGeom>
          <a:solidFill>
            <a:schemeClr val="bg1"/>
          </a:solidFill>
          <a:ln>
            <a:solidFill>
              <a:schemeClr val="bg1"/>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solidFill>
            </a:endParaRPr>
          </a:p>
        </p:txBody>
      </p:sp>
      <p:pic>
        <p:nvPicPr>
          <p:cNvPr id="1028" name="Picture 4" descr="Picture background"/>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689" b="89762" l="1000" r="99222">
                        <a14:foregroundMark x1="41111" y1="51737" x2="41111" y2="51737"/>
                        <a14:foregroundMark x1="40333" y1="46069" x2="40333" y2="46069"/>
                        <a14:foregroundMark x1="60000" y1="48446" x2="60000" y2="48446"/>
                        <a14:foregroundMark x1="61222" y1="55941" x2="61222" y2="55941"/>
                        <a14:foregroundMark x1="85000" y1="48812" x2="85000" y2="48812"/>
                        <a14:foregroundMark x1="83222" y1="55027" x2="83222" y2="55027"/>
                      </a14:backgroundRemoval>
                    </a14:imgEffect>
                  </a14:imgLayer>
                </a14:imgProps>
              </a:ext>
              <a:ext uri="{28A0092B-C50C-407E-A947-70E740481C1C}">
                <a14:useLocalDpi xmlns:a14="http://schemas.microsoft.com/office/drawing/2010/main" val="0"/>
              </a:ext>
            </a:extLst>
          </a:blip>
          <a:srcRect/>
          <a:stretch>
            <a:fillRect/>
          </a:stretch>
        </p:blipFill>
        <p:spPr bwMode="auto">
          <a:xfrm rot="5400000">
            <a:off x="6925882" y="3096780"/>
            <a:ext cx="664350" cy="772843"/>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4" descr="Picture background"/>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9689" b="89762" l="1000" r="99222">
                        <a14:foregroundMark x1="41111" y1="51737" x2="41111" y2="51737"/>
                        <a14:foregroundMark x1="40333" y1="46069" x2="40333" y2="46069"/>
                        <a14:foregroundMark x1="60000" y1="48446" x2="60000" y2="48446"/>
                        <a14:foregroundMark x1="61222" y1="55941" x2="61222" y2="55941"/>
                        <a14:foregroundMark x1="85000" y1="48812" x2="85000" y2="48812"/>
                        <a14:foregroundMark x1="83222" y1="55027" x2="83222" y2="55027"/>
                      </a14:backgroundRemoval>
                    </a14:imgEffect>
                  </a14:imgLayer>
                </a14:imgProps>
              </a:ext>
              <a:ext uri="{28A0092B-C50C-407E-A947-70E740481C1C}">
                <a14:useLocalDpi xmlns:a14="http://schemas.microsoft.com/office/drawing/2010/main" val="0"/>
              </a:ext>
            </a:extLst>
          </a:blip>
          <a:srcRect/>
          <a:stretch>
            <a:fillRect/>
          </a:stretch>
        </p:blipFill>
        <p:spPr bwMode="auto">
          <a:xfrm rot="5400000">
            <a:off x="1898465" y="3061864"/>
            <a:ext cx="664350" cy="7728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264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257174" y="141368"/>
            <a:ext cx="8677275" cy="83099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defRPr/>
            </a:pPr>
            <a:r>
              <a:rPr lang="ru-RU" sz="24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Направление расходов Дорожного фонда городского округа в 2025 году по сравнению с 2024 годом</a:t>
            </a:r>
          </a:p>
        </p:txBody>
      </p:sp>
      <p:graphicFrame>
        <p:nvGraphicFramePr>
          <p:cNvPr id="8" name="Таблица 7"/>
          <p:cNvGraphicFramePr>
            <a:graphicFrameLocks noGrp="1"/>
          </p:cNvGraphicFramePr>
          <p:nvPr>
            <p:extLst>
              <p:ext uri="{D42A27DB-BD31-4B8C-83A1-F6EECF244321}">
                <p14:modId xmlns:p14="http://schemas.microsoft.com/office/powerpoint/2010/main" val="1261387309"/>
              </p:ext>
            </p:extLst>
          </p:nvPr>
        </p:nvGraphicFramePr>
        <p:xfrm>
          <a:off x="238125" y="1354018"/>
          <a:ext cx="8734425" cy="4498074"/>
        </p:xfrm>
        <a:graphic>
          <a:graphicData uri="http://schemas.openxmlformats.org/drawingml/2006/table">
            <a:tbl>
              <a:tblPr firstRow="1" bandRow="1">
                <a:tableStyleId>{69CF1AB2-1976-4502-BF36-3FF5EA218861}</a:tableStyleId>
              </a:tblPr>
              <a:tblGrid>
                <a:gridCol w="609600">
                  <a:extLst>
                    <a:ext uri="{9D8B030D-6E8A-4147-A177-3AD203B41FA5}">
                      <a16:colId xmlns:a16="http://schemas.microsoft.com/office/drawing/2014/main" val="20000"/>
                    </a:ext>
                  </a:extLst>
                </a:gridCol>
                <a:gridCol w="2296022">
                  <a:extLst>
                    <a:ext uri="{9D8B030D-6E8A-4147-A177-3AD203B41FA5}">
                      <a16:colId xmlns:a16="http://schemas.microsoft.com/office/drawing/2014/main" val="20001"/>
                    </a:ext>
                  </a:extLst>
                </a:gridCol>
                <a:gridCol w="1158034">
                  <a:extLst>
                    <a:ext uri="{9D8B030D-6E8A-4147-A177-3AD203B41FA5}">
                      <a16:colId xmlns:a16="http://schemas.microsoft.com/office/drawing/2014/main" val="20002"/>
                    </a:ext>
                  </a:extLst>
                </a:gridCol>
                <a:gridCol w="1123367">
                  <a:extLst>
                    <a:ext uri="{9D8B030D-6E8A-4147-A177-3AD203B41FA5}">
                      <a16:colId xmlns:a16="http://schemas.microsoft.com/office/drawing/2014/main" val="20003"/>
                    </a:ext>
                  </a:extLst>
                </a:gridCol>
                <a:gridCol w="1123367">
                  <a:extLst>
                    <a:ext uri="{9D8B030D-6E8A-4147-A177-3AD203B41FA5}">
                      <a16:colId xmlns:a16="http://schemas.microsoft.com/office/drawing/2014/main" val="20004"/>
                    </a:ext>
                  </a:extLst>
                </a:gridCol>
                <a:gridCol w="1195167">
                  <a:extLst>
                    <a:ext uri="{9D8B030D-6E8A-4147-A177-3AD203B41FA5}">
                      <a16:colId xmlns:a16="http://schemas.microsoft.com/office/drawing/2014/main" val="20005"/>
                    </a:ext>
                  </a:extLst>
                </a:gridCol>
                <a:gridCol w="1228868">
                  <a:extLst>
                    <a:ext uri="{9D8B030D-6E8A-4147-A177-3AD203B41FA5}">
                      <a16:colId xmlns:a16="http://schemas.microsoft.com/office/drawing/2014/main" val="20006"/>
                    </a:ext>
                  </a:extLst>
                </a:gridCol>
              </a:tblGrid>
              <a:tr h="923343">
                <a:tc>
                  <a:txBody>
                    <a:bodyPr/>
                    <a:lstStyle/>
                    <a:p>
                      <a:pPr algn="ctr" rtl="0" fontAlgn="ctr"/>
                      <a:r>
                        <a:rPr lang="ru-RU" sz="1200" u="none" strike="noStrike" dirty="0">
                          <a:effectLst/>
                          <a:latin typeface="Times New Roman" pitchFamily="18" charset="0"/>
                          <a:cs typeface="Times New Roman" pitchFamily="18" charset="0"/>
                        </a:rPr>
                        <a:t>№</a:t>
                      </a:r>
                    </a:p>
                    <a:p>
                      <a:pPr algn="ctr" rtl="0" fontAlgn="ctr"/>
                      <a:r>
                        <a:rPr lang="ru-RU" sz="1200" u="none" strike="noStrike" dirty="0">
                          <a:effectLst/>
                          <a:latin typeface="Times New Roman" pitchFamily="18" charset="0"/>
                          <a:cs typeface="Times New Roman" pitchFamily="18" charset="0"/>
                        </a:rPr>
                        <a:t> п/п</a:t>
                      </a:r>
                      <a:endParaRPr lang="ru-RU" sz="1200" b="1" i="0" u="none" strike="noStrike" dirty="0">
                        <a:solidFill>
                          <a:srgbClr val="FFFFFF"/>
                        </a:solidFill>
                        <a:effectLst/>
                        <a:latin typeface="Times New Roman"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Направление расходов Дорожного фонда</a:t>
                      </a:r>
                      <a:endParaRPr lang="ru-RU" sz="1200" b="1" i="0" u="none" strike="noStrike" dirty="0">
                        <a:solidFill>
                          <a:srgbClr val="FFFFFF"/>
                        </a:solidFill>
                        <a:effectLst/>
                        <a:latin typeface="Times New Roman"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2024  год, факт, млн.рублей</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2025 год, план, млн.рублей</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2025 год, факт, млн.рублей</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 % исп. к уточненному плану</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tc>
                  <a:txBody>
                    <a:bodyPr/>
                    <a:lstStyle/>
                    <a:p>
                      <a:pPr algn="ctr" rtl="0" fontAlgn="ctr"/>
                      <a:r>
                        <a:rPr lang="ru-RU" sz="1200" u="none" strike="noStrike" dirty="0">
                          <a:effectLst/>
                          <a:latin typeface="Times New Roman" pitchFamily="18" charset="0"/>
                          <a:cs typeface="Times New Roman" pitchFamily="18" charset="0"/>
                        </a:rPr>
                        <a:t>% исп. 2025 год </a:t>
                      </a:r>
                    </a:p>
                    <a:p>
                      <a:pPr algn="ctr" rtl="0" fontAlgn="ctr"/>
                      <a:r>
                        <a:rPr lang="ru-RU" sz="1200" u="none" strike="noStrike" dirty="0">
                          <a:effectLst/>
                          <a:latin typeface="Times New Roman" pitchFamily="18" charset="0"/>
                          <a:cs typeface="Times New Roman" pitchFamily="18" charset="0"/>
                        </a:rPr>
                        <a:t>к 2024 году</a:t>
                      </a:r>
                      <a:endParaRPr lang="ru-RU" sz="1200" b="1" i="0" u="none" strike="noStrike" dirty="0">
                        <a:solidFill>
                          <a:srgbClr val="FFFFFF"/>
                        </a:solidFill>
                        <a:effectLst/>
                        <a:latin typeface="Times New Roman" panose="02020603050405020304" pitchFamily="18" charset="0"/>
                        <a:cs typeface="Times New Roman" pitchFamily="18" charset="0"/>
                      </a:endParaRPr>
                    </a:p>
                  </a:txBody>
                  <a:tcPr marL="9525" marR="9525" marT="9525" marB="0" anchor="ctr">
                    <a:solidFill>
                      <a:schemeClr val="accent1">
                        <a:lumMod val="60000"/>
                        <a:lumOff val="40000"/>
                      </a:schemeClr>
                    </a:solidFill>
                  </a:tcPr>
                </a:tc>
                <a:extLst>
                  <a:ext uri="{0D108BD9-81ED-4DB2-BD59-A6C34878D82A}">
                    <a16:rowId xmlns:a16="http://schemas.microsoft.com/office/drawing/2014/main" val="10000"/>
                  </a:ext>
                </a:extLst>
              </a:tr>
              <a:tr h="808739">
                <a:tc>
                  <a:txBody>
                    <a:bodyPr/>
                    <a:lstStyle/>
                    <a:p>
                      <a:pPr algn="ctr" rtl="0" fontAlgn="ctr"/>
                      <a:r>
                        <a:rPr lang="ru-RU" sz="1400" u="none" strike="noStrike" dirty="0">
                          <a:effectLst/>
                          <a:latin typeface="Times New Roman" pitchFamily="18" charset="0"/>
                          <a:cs typeface="Times New Roman" pitchFamily="18" charset="0"/>
                        </a:rPr>
                        <a:t>1</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400" u="none" strike="noStrike" dirty="0">
                          <a:effectLst/>
                          <a:latin typeface="Times New Roman" pitchFamily="18" charset="0"/>
                          <a:cs typeface="Times New Roman" pitchFamily="18" charset="0"/>
                        </a:rPr>
                        <a:t>Ремонт автомобильных </a:t>
                      </a:r>
                    </a:p>
                    <a:p>
                      <a:pPr algn="ctr" rtl="0" fontAlgn="ctr"/>
                      <a:r>
                        <a:rPr lang="ru-RU" sz="1400" u="none" strike="noStrike" dirty="0">
                          <a:effectLst/>
                          <a:latin typeface="Times New Roman" pitchFamily="18" charset="0"/>
                          <a:cs typeface="Times New Roman" pitchFamily="18" charset="0"/>
                        </a:rPr>
                        <a:t>дорог</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4,9</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5,3</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5,2</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98,1</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106,1</a:t>
                      </a:r>
                    </a:p>
                  </a:txBody>
                  <a:tcPr marL="9525" marR="9525" marT="9525" marB="0" anchor="ctr"/>
                </a:tc>
                <a:extLst>
                  <a:ext uri="{0D108BD9-81ED-4DB2-BD59-A6C34878D82A}">
                    <a16:rowId xmlns:a16="http://schemas.microsoft.com/office/drawing/2014/main" val="10001"/>
                  </a:ext>
                </a:extLst>
              </a:tr>
              <a:tr h="880068">
                <a:tc>
                  <a:txBody>
                    <a:bodyPr/>
                    <a:lstStyle/>
                    <a:p>
                      <a:pPr algn="ctr" rtl="0" fontAlgn="ctr"/>
                      <a:r>
                        <a:rPr lang="ru-RU" sz="1400" u="none" strike="noStrike" dirty="0">
                          <a:effectLst/>
                          <a:latin typeface="Times New Roman" pitchFamily="18" charset="0"/>
                          <a:cs typeface="Times New Roman" pitchFamily="18" charset="0"/>
                        </a:rPr>
                        <a:t>2</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400" u="none" strike="noStrike" dirty="0">
                          <a:effectLst/>
                          <a:latin typeface="Times New Roman" pitchFamily="18" charset="0"/>
                          <a:cs typeface="Times New Roman" pitchFamily="18" charset="0"/>
                        </a:rPr>
                        <a:t>Содержание автомобильных дорог</a:t>
                      </a:r>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5,1</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6,9</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6,9</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100,0</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135,3</a:t>
                      </a:r>
                    </a:p>
                  </a:txBody>
                  <a:tcPr marL="9525" marR="9525" marT="9525" marB="0" anchor="ctr"/>
                </a:tc>
                <a:extLst>
                  <a:ext uri="{0D108BD9-81ED-4DB2-BD59-A6C34878D82A}">
                    <a16:rowId xmlns:a16="http://schemas.microsoft.com/office/drawing/2014/main" val="10002"/>
                  </a:ext>
                </a:extLst>
              </a:tr>
              <a:tr h="1444032">
                <a:tc>
                  <a:txBody>
                    <a:bodyPr/>
                    <a:lstStyle/>
                    <a:p>
                      <a:pPr algn="l" rtl="0" fontAlgn="t"/>
                      <a:r>
                        <a:rPr lang="ru-RU" sz="1400" u="none" strike="noStrike" dirty="0">
                          <a:effectLst/>
                          <a:latin typeface="Times New Roman" pitchFamily="18" charset="0"/>
                          <a:cs typeface="Times New Roman" pitchFamily="18" charset="0"/>
                        </a:rPr>
                        <a:t> </a:t>
                      </a:r>
                    </a:p>
                    <a:p>
                      <a:pPr marL="0" algn="ctr" defTabSz="914400" rtl="0" eaLnBrk="1" fontAlgn="t" latinLnBrk="0" hangingPunct="1"/>
                      <a:endParaRPr lang="ru-RU" sz="1400" u="none" strike="noStrike" kern="1200" dirty="0">
                        <a:effectLst/>
                        <a:latin typeface="Times New Roman" pitchFamily="18" charset="0"/>
                        <a:cs typeface="Times New Roman" pitchFamily="18" charset="0"/>
                      </a:endParaRPr>
                    </a:p>
                    <a:p>
                      <a:pPr marL="0" algn="ctr" defTabSz="914400" rtl="0" eaLnBrk="1" fontAlgn="t" latinLnBrk="0" hangingPunct="1"/>
                      <a:endParaRPr lang="ru-RU" sz="1400" u="none" strike="noStrike" kern="1200" dirty="0">
                        <a:effectLst/>
                        <a:latin typeface="Times New Roman" pitchFamily="18" charset="0"/>
                        <a:cs typeface="Times New Roman" pitchFamily="18" charset="0"/>
                      </a:endParaRPr>
                    </a:p>
                    <a:p>
                      <a:pPr marL="0" algn="ctr" defTabSz="914400" rtl="0" eaLnBrk="1" fontAlgn="t" latinLnBrk="0" hangingPunct="1"/>
                      <a:r>
                        <a:rPr lang="ru-RU" sz="1400" u="none" strike="noStrike" kern="1200" dirty="0">
                          <a:effectLst/>
                          <a:latin typeface="Times New Roman" pitchFamily="18" charset="0"/>
                          <a:cs typeface="Times New Roman" pitchFamily="18" charset="0"/>
                        </a:rPr>
                        <a:t>3</a:t>
                      </a:r>
                      <a:endParaRPr lang="ru-RU" sz="1400" b="0" i="0" u="none" strike="noStrike" kern="1200" dirty="0">
                        <a:solidFill>
                          <a:srgbClr val="000000"/>
                        </a:solidFill>
                        <a:effectLst/>
                        <a:latin typeface="Times New Roman" pitchFamily="18" charset="0"/>
                        <a:ea typeface="+mn-ea"/>
                        <a:cs typeface="Times New Roman" pitchFamily="18" charset="0"/>
                      </a:endParaRPr>
                    </a:p>
                  </a:txBody>
                  <a:tcPr marL="9525" marR="9525" marT="9525" marB="0"/>
                </a:tc>
                <a:tc>
                  <a:txBody>
                    <a:bodyPr/>
                    <a:lstStyle/>
                    <a:p>
                      <a:pPr algn="ctr"/>
                      <a:r>
                        <a:rPr lang="ru-RU" sz="1400" dirty="0">
                          <a:latin typeface="Times New Roman" pitchFamily="18" charset="0"/>
                          <a:cs typeface="Times New Roman" pitchFamily="18" charset="0"/>
                        </a:rPr>
                        <a:t>Реализация проекта инициативного бюджетирования «Вам решать!»</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1,6</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3,7</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3,7</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100,0</a:t>
                      </a:r>
                    </a:p>
                  </a:txBody>
                  <a:tcPr marL="9525" marR="9525" marT="9525" marB="0" anchor="ct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itchFamily="18" charset="0"/>
                        </a:rPr>
                        <a:t>в 2,3 раза</a:t>
                      </a:r>
                    </a:p>
                  </a:txBody>
                  <a:tcPr marL="9525" marR="9525" marT="9525" marB="0" anchor="ctr"/>
                </a:tc>
                <a:extLst>
                  <a:ext uri="{0D108BD9-81ED-4DB2-BD59-A6C34878D82A}">
                    <a16:rowId xmlns:a16="http://schemas.microsoft.com/office/drawing/2014/main" val="10003"/>
                  </a:ext>
                </a:extLst>
              </a:tr>
              <a:tr h="441892">
                <a:tc>
                  <a:txBody>
                    <a:bodyPr/>
                    <a:lstStyle/>
                    <a:p>
                      <a:pPr algn="l" rtl="0" fontAlgn="t"/>
                      <a:endParaRPr lang="ru-RU" sz="1400" b="0"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ctr" rtl="0" fontAlgn="ctr"/>
                      <a:r>
                        <a:rPr lang="ru-RU" sz="1400" u="none" strike="noStrike" dirty="0">
                          <a:effectLst/>
                          <a:latin typeface="Times New Roman" pitchFamily="18" charset="0"/>
                          <a:cs typeface="Times New Roman" pitchFamily="18" charset="0"/>
                        </a:rPr>
                        <a:t>Итого</a:t>
                      </a:r>
                      <a:endParaRPr lang="ru-RU" sz="1400" b="1" i="0" u="none" strike="noStrike" dirty="0">
                        <a:solidFill>
                          <a:srgbClr val="000000"/>
                        </a:solidFill>
                        <a:effectLst/>
                        <a:latin typeface="Times New Roman" pitchFamily="18" charset="0"/>
                        <a:cs typeface="Times New Roman" pitchFamily="18" charset="0"/>
                      </a:endParaRP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11,6</a:t>
                      </a: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15,9</a:t>
                      </a: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15,8</a:t>
                      </a: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99,4</a:t>
                      </a:r>
                    </a:p>
                  </a:txBody>
                  <a:tcPr marL="9525" marR="9525" marT="9525" marB="0" anchor="ctr"/>
                </a:tc>
                <a:tc>
                  <a:txBody>
                    <a:bodyPr/>
                    <a:lstStyle/>
                    <a:p>
                      <a:pPr algn="ctr" rtl="0" fontAlgn="ctr"/>
                      <a:r>
                        <a:rPr lang="ru-RU" sz="1300" b="1" i="0" u="none" strike="noStrike" dirty="0">
                          <a:solidFill>
                            <a:srgbClr val="000000"/>
                          </a:solidFill>
                          <a:effectLst/>
                          <a:latin typeface="Times New Roman" panose="02020603050405020304" pitchFamily="18" charset="0"/>
                          <a:cs typeface="Times New Roman" pitchFamily="18" charset="0"/>
                        </a:rPr>
                        <a:t>136,2</a:t>
                      </a:r>
                    </a:p>
                  </a:txBody>
                  <a:tcPr marL="9525" marR="9525" marT="9525" marB="0" anchor="ctr"/>
                </a:tc>
                <a:extLst>
                  <a:ext uri="{0D108BD9-81ED-4DB2-BD59-A6C34878D82A}">
                    <a16:rowId xmlns:a16="http://schemas.microsoft.com/office/drawing/2014/main" val="10004"/>
                  </a:ext>
                </a:extLst>
              </a:tr>
            </a:tbl>
          </a:graphicData>
        </a:graphic>
      </p:graphicFrame>
      <p:sp>
        <p:nvSpPr>
          <p:cNvPr id="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62</a:t>
            </a:r>
          </a:p>
        </p:txBody>
      </p:sp>
    </p:spTree>
    <p:extLst>
      <p:ext uri="{BB962C8B-B14F-4D97-AF65-F5344CB8AC3E}">
        <p14:creationId xmlns:p14="http://schemas.microsoft.com/office/powerpoint/2010/main" val="2192291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 name="Группа 633">
            <a:extLst>
              <a:ext uri="{FF2B5EF4-FFF2-40B4-BE49-F238E27FC236}">
                <a16:creationId xmlns:a16="http://schemas.microsoft.com/office/drawing/2014/main" id="{89A6A7E5-BA87-FCCF-57A4-37F46F3F8868}"/>
              </a:ext>
            </a:extLst>
          </p:cNvPr>
          <p:cNvGrpSpPr/>
          <p:nvPr/>
        </p:nvGrpSpPr>
        <p:grpSpPr>
          <a:xfrm>
            <a:off x="52758" y="1809"/>
            <a:ext cx="9143999" cy="6856189"/>
            <a:chOff x="70339" y="2415"/>
            <a:chExt cx="12191999" cy="6858000"/>
          </a:xfrm>
        </p:grpSpPr>
        <p:pic>
          <p:nvPicPr>
            <p:cNvPr id="635" name="Picture 2" descr="C:\Users\fu7\Desktop\Безымянный.png">
              <a:extLst>
                <a:ext uri="{FF2B5EF4-FFF2-40B4-BE49-F238E27FC236}">
                  <a16:creationId xmlns:a16="http://schemas.microsoft.com/office/drawing/2014/main" id="{114FCE37-9CC0-1211-B99C-BEBCAB463E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39" y="2415"/>
              <a:ext cx="121919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36" name="Picture 2" descr="C:\Users\fu7\Desktop\Безымянный.png">
              <a:extLst>
                <a:ext uri="{FF2B5EF4-FFF2-40B4-BE49-F238E27FC236}">
                  <a16:creationId xmlns:a16="http://schemas.microsoft.com/office/drawing/2014/main" id="{0D7E03DB-BE27-CA37-8C53-A332FE7A6E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35508" y="14138"/>
              <a:ext cx="726830" cy="6843862"/>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Прямоугольник 4">
            <a:extLst>
              <a:ext uri="{FF2B5EF4-FFF2-40B4-BE49-F238E27FC236}">
                <a16:creationId xmlns:a16="http://schemas.microsoft.com/office/drawing/2014/main" id="{178C91BF-63FD-353C-D1DE-EB8F1AB46AC0}"/>
              </a:ext>
            </a:extLst>
          </p:cNvPr>
          <p:cNvSpPr/>
          <p:nvPr/>
        </p:nvSpPr>
        <p:spPr>
          <a:xfrm>
            <a:off x="3700444" y="30044"/>
            <a:ext cx="1798885" cy="442427"/>
          </a:xfrm>
          <a:prstGeom prst="rect">
            <a:avLst/>
          </a:prstGeom>
        </p:spPr>
        <p:txBody>
          <a:bodyPr wrap="non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2500" b="1" i="0" u="none" strike="noStrike" kern="0" cap="none" spc="0" normalizeH="0" baseline="0" noProof="0" dirty="0">
                <a:ln w="11430"/>
                <a:solidFill>
                  <a:srgbClr val="C00000"/>
                </a:solidFill>
                <a:effectLst>
                  <a:outerShdw blurRad="50800" dist="39000" dir="5460000" algn="tl">
                    <a:srgbClr val="000000">
                      <a:alpha val="38000"/>
                    </a:srgbClr>
                  </a:outerShdw>
                </a:effectLst>
                <a:uLnTx/>
                <a:uFillTx/>
                <a:latin typeface="Arial" pitchFamily="34" charset="0"/>
                <a:cs typeface="Arial" pitchFamily="34" charset="0"/>
              </a:rPr>
              <a:t>Глоссарий</a:t>
            </a:r>
          </a:p>
        </p:txBody>
      </p:sp>
      <p:sp>
        <p:nvSpPr>
          <p:cNvPr id="6" name="Oval 13">
            <a:extLst>
              <a:ext uri="{FF2B5EF4-FFF2-40B4-BE49-F238E27FC236}">
                <a16:creationId xmlns:a16="http://schemas.microsoft.com/office/drawing/2014/main" id="{9C541A93-D4BB-A35D-2B5D-C3EB2BC9648E}"/>
              </a:ext>
            </a:extLst>
          </p:cNvPr>
          <p:cNvSpPr>
            <a:spLocks noChangeArrowheads="1"/>
          </p:cNvSpPr>
          <p:nvPr/>
        </p:nvSpPr>
        <p:spPr bwMode="auto">
          <a:xfrm>
            <a:off x="8247951" y="6461577"/>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9</a:t>
            </a:r>
          </a:p>
        </p:txBody>
      </p:sp>
      <p:sp>
        <p:nvSpPr>
          <p:cNvPr id="2" name="Rounded Rectangle 22">
            <a:extLst>
              <a:ext uri="{FF2B5EF4-FFF2-40B4-BE49-F238E27FC236}">
                <a16:creationId xmlns:a16="http://schemas.microsoft.com/office/drawing/2014/main" id="{11781939-2088-99B6-BB3B-B374E5782834}"/>
              </a:ext>
            </a:extLst>
          </p:cNvPr>
          <p:cNvSpPr/>
          <p:nvPr/>
        </p:nvSpPr>
        <p:spPr>
          <a:xfrm>
            <a:off x="5276038" y="850247"/>
            <a:ext cx="3799760" cy="1151602"/>
          </a:xfrm>
          <a:prstGeom prst="roundRect">
            <a:avLst>
              <a:gd name="adj" fmla="val 5643"/>
            </a:avLst>
          </a:prstGeom>
          <a:gradFill>
            <a:gsLst>
              <a:gs pos="0">
                <a:schemeClr val="accent1">
                  <a:lumMod val="5000"/>
                  <a:lumOff val="95000"/>
                </a:schemeClr>
              </a:gs>
              <a:gs pos="74000">
                <a:srgbClr val="BCE292"/>
              </a:gs>
              <a:gs pos="83000">
                <a:srgbClr val="BCE292"/>
              </a:gs>
              <a:gs pos="100000">
                <a:srgbClr val="DCF0C6"/>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 name="Rounded Rectangle 27">
            <a:extLst>
              <a:ext uri="{FF2B5EF4-FFF2-40B4-BE49-F238E27FC236}">
                <a16:creationId xmlns:a16="http://schemas.microsoft.com/office/drawing/2014/main" id="{6C5C88F9-C556-A400-1002-8E2CAD4D7CBD}"/>
              </a:ext>
            </a:extLst>
          </p:cNvPr>
          <p:cNvSpPr/>
          <p:nvPr/>
        </p:nvSpPr>
        <p:spPr>
          <a:xfrm>
            <a:off x="5276038" y="2292899"/>
            <a:ext cx="3800850" cy="1239549"/>
          </a:xfrm>
          <a:prstGeom prst="roundRect">
            <a:avLst>
              <a:gd name="adj" fmla="val 5643"/>
            </a:avLst>
          </a:prstGeom>
          <a:gradFill>
            <a:gsLst>
              <a:gs pos="0">
                <a:schemeClr val="accent1">
                  <a:lumMod val="5000"/>
                  <a:lumOff val="95000"/>
                </a:schemeClr>
              </a:gs>
              <a:gs pos="74000">
                <a:srgbClr val="CFAFE7"/>
              </a:gs>
              <a:gs pos="83000">
                <a:srgbClr val="CFAFE7"/>
              </a:gs>
              <a:gs pos="100000">
                <a:srgbClr val="EFE5F7"/>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4" name="Rounded Rectangle 32">
            <a:extLst>
              <a:ext uri="{FF2B5EF4-FFF2-40B4-BE49-F238E27FC236}">
                <a16:creationId xmlns:a16="http://schemas.microsoft.com/office/drawing/2014/main" id="{A4DE5C3C-C6B1-514F-445B-992A5F5AC45C}"/>
              </a:ext>
            </a:extLst>
          </p:cNvPr>
          <p:cNvSpPr/>
          <p:nvPr/>
        </p:nvSpPr>
        <p:spPr>
          <a:xfrm>
            <a:off x="5276037" y="3743512"/>
            <a:ext cx="3799759" cy="1239549"/>
          </a:xfrm>
          <a:prstGeom prst="roundRect">
            <a:avLst>
              <a:gd name="adj" fmla="val 5643"/>
            </a:avLst>
          </a:prstGeom>
          <a:gradFill>
            <a:gsLst>
              <a:gs pos="0">
                <a:schemeClr val="accent1">
                  <a:lumMod val="5000"/>
                  <a:lumOff val="95000"/>
                </a:schemeClr>
              </a:gs>
              <a:gs pos="74000">
                <a:srgbClr val="FF9799"/>
              </a:gs>
              <a:gs pos="83000">
                <a:srgbClr val="FF9B9D"/>
              </a:gs>
              <a:gs pos="100000">
                <a:srgbClr val="FFD1D2"/>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97" name="Rounded Rectangle 1">
            <a:extLst>
              <a:ext uri="{FF2B5EF4-FFF2-40B4-BE49-F238E27FC236}">
                <a16:creationId xmlns:a16="http://schemas.microsoft.com/office/drawing/2014/main" id="{8325E53A-5510-46DB-97B2-DC529A6812B8}"/>
              </a:ext>
            </a:extLst>
          </p:cNvPr>
          <p:cNvSpPr/>
          <p:nvPr/>
        </p:nvSpPr>
        <p:spPr>
          <a:xfrm>
            <a:off x="544860" y="851231"/>
            <a:ext cx="4239281" cy="1150617"/>
          </a:xfrm>
          <a:prstGeom prst="roundRect">
            <a:avLst>
              <a:gd name="adj" fmla="val 5643"/>
            </a:avLst>
          </a:prstGeom>
          <a:gradFill>
            <a:gsLst>
              <a:gs pos="0">
                <a:schemeClr val="accent1">
                  <a:lumMod val="5000"/>
                  <a:lumOff val="95000"/>
                </a:schemeClr>
              </a:gs>
              <a:gs pos="74000">
                <a:srgbClr val="FFBF93"/>
              </a:gs>
              <a:gs pos="83000">
                <a:srgbClr val="FFBF93"/>
              </a:gs>
              <a:gs pos="100000">
                <a:srgbClr val="FFBF93"/>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05" name="Rounded Rectangle 12">
            <a:extLst>
              <a:ext uri="{FF2B5EF4-FFF2-40B4-BE49-F238E27FC236}">
                <a16:creationId xmlns:a16="http://schemas.microsoft.com/office/drawing/2014/main" id="{DEA831D4-1982-5913-31DF-57CE03642BDB}"/>
              </a:ext>
            </a:extLst>
          </p:cNvPr>
          <p:cNvSpPr/>
          <p:nvPr/>
        </p:nvSpPr>
        <p:spPr>
          <a:xfrm>
            <a:off x="544860" y="2297371"/>
            <a:ext cx="4197760" cy="1239549"/>
          </a:xfrm>
          <a:prstGeom prst="roundRect">
            <a:avLst>
              <a:gd name="adj" fmla="val 5643"/>
            </a:avLst>
          </a:prstGeom>
          <a:gradFill>
            <a:gsLst>
              <a:gs pos="0">
                <a:schemeClr val="accent1">
                  <a:lumMod val="5000"/>
                  <a:lumOff val="95000"/>
                </a:schemeClr>
              </a:gs>
              <a:gs pos="74000">
                <a:srgbClr val="D5FFFF"/>
              </a:gs>
              <a:gs pos="83000">
                <a:srgbClr val="D5FFFF"/>
              </a:gs>
              <a:gs pos="100000">
                <a:srgbClr val="D5FFFF"/>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313" name="Rounded Rectangle 13">
            <a:extLst>
              <a:ext uri="{FF2B5EF4-FFF2-40B4-BE49-F238E27FC236}">
                <a16:creationId xmlns:a16="http://schemas.microsoft.com/office/drawing/2014/main" id="{4DA5EB21-2FDD-E5E3-B34B-D83E940FAF6E}"/>
              </a:ext>
            </a:extLst>
          </p:cNvPr>
          <p:cNvSpPr/>
          <p:nvPr/>
        </p:nvSpPr>
        <p:spPr>
          <a:xfrm>
            <a:off x="29361" y="2348803"/>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7" name="Rounded Rectangle 17">
            <a:extLst>
              <a:ext uri="{FF2B5EF4-FFF2-40B4-BE49-F238E27FC236}">
                <a16:creationId xmlns:a16="http://schemas.microsoft.com/office/drawing/2014/main" id="{0FC3F316-C20E-FBCA-F2FF-60FCD5F182A5}"/>
              </a:ext>
            </a:extLst>
          </p:cNvPr>
          <p:cNvSpPr/>
          <p:nvPr/>
        </p:nvSpPr>
        <p:spPr>
          <a:xfrm>
            <a:off x="544860" y="3743512"/>
            <a:ext cx="4197760" cy="1239549"/>
          </a:xfrm>
          <a:prstGeom prst="roundRect">
            <a:avLst>
              <a:gd name="adj" fmla="val 5643"/>
            </a:avLst>
          </a:prstGeom>
          <a:gradFill>
            <a:gsLst>
              <a:gs pos="0">
                <a:schemeClr val="accent1">
                  <a:lumMod val="5000"/>
                  <a:lumOff val="95000"/>
                </a:schemeClr>
              </a:gs>
              <a:gs pos="74000">
                <a:srgbClr val="FFFFAF"/>
              </a:gs>
              <a:gs pos="83000">
                <a:srgbClr val="FFFFAF"/>
              </a:gs>
              <a:gs pos="100000">
                <a:srgbClr val="FFFFAF"/>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8" name="Rounded Rectangle 18">
            <a:extLst>
              <a:ext uri="{FF2B5EF4-FFF2-40B4-BE49-F238E27FC236}">
                <a16:creationId xmlns:a16="http://schemas.microsoft.com/office/drawing/2014/main" id="{9B551B3D-5899-2607-9078-C7B83ABDABC6}"/>
              </a:ext>
            </a:extLst>
          </p:cNvPr>
          <p:cNvSpPr/>
          <p:nvPr/>
        </p:nvSpPr>
        <p:spPr>
          <a:xfrm>
            <a:off x="29361" y="3832443"/>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7" name="Rounded Rectangle 23">
            <a:extLst>
              <a:ext uri="{FF2B5EF4-FFF2-40B4-BE49-F238E27FC236}">
                <a16:creationId xmlns:a16="http://schemas.microsoft.com/office/drawing/2014/main" id="{9A7BE492-8D93-AC1F-1FE7-8D2E14CDDD2D}"/>
              </a:ext>
            </a:extLst>
          </p:cNvPr>
          <p:cNvSpPr/>
          <p:nvPr/>
        </p:nvSpPr>
        <p:spPr>
          <a:xfrm>
            <a:off x="4822091" y="916495"/>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 name="Rounded Rectangle 28">
            <a:extLst>
              <a:ext uri="{FF2B5EF4-FFF2-40B4-BE49-F238E27FC236}">
                <a16:creationId xmlns:a16="http://schemas.microsoft.com/office/drawing/2014/main" id="{4A27E930-7C33-3A1C-5014-C81B83259079}"/>
              </a:ext>
            </a:extLst>
          </p:cNvPr>
          <p:cNvSpPr/>
          <p:nvPr/>
        </p:nvSpPr>
        <p:spPr>
          <a:xfrm>
            <a:off x="4805314" y="2370422"/>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0" name="+">
            <a:extLst>
              <a:ext uri="{FF2B5EF4-FFF2-40B4-BE49-F238E27FC236}">
                <a16:creationId xmlns:a16="http://schemas.microsoft.com/office/drawing/2014/main" id="{21724552-60BD-47CC-17BC-276A6989DFD0}"/>
              </a:ext>
            </a:extLst>
          </p:cNvPr>
          <p:cNvSpPr/>
          <p:nvPr/>
        </p:nvSpPr>
        <p:spPr>
          <a:xfrm>
            <a:off x="4788535" y="3808173"/>
            <a:ext cx="1462739" cy="76336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623" name="Группа 622">
            <a:extLst>
              <a:ext uri="{FF2B5EF4-FFF2-40B4-BE49-F238E27FC236}">
                <a16:creationId xmlns:a16="http://schemas.microsoft.com/office/drawing/2014/main" id="{1386F485-081F-2D33-5EBC-D4B8E43A82D3}"/>
              </a:ext>
            </a:extLst>
          </p:cNvPr>
          <p:cNvGrpSpPr/>
          <p:nvPr/>
        </p:nvGrpSpPr>
        <p:grpSpPr>
          <a:xfrm>
            <a:off x="29361" y="892220"/>
            <a:ext cx="1354471" cy="849842"/>
            <a:chOff x="352337" y="940302"/>
            <a:chExt cx="1354471" cy="849842"/>
          </a:xfrm>
        </p:grpSpPr>
        <p:sp>
          <p:nvSpPr>
            <p:cNvPr id="299" name="Rounded Rectangle 6">
              <a:extLst>
                <a:ext uri="{FF2B5EF4-FFF2-40B4-BE49-F238E27FC236}">
                  <a16:creationId xmlns:a16="http://schemas.microsoft.com/office/drawing/2014/main" id="{85EAD74B-63A9-8364-50B5-A09BCC050960}"/>
                </a:ext>
              </a:extLst>
            </p:cNvPr>
            <p:cNvSpPr/>
            <p:nvPr/>
          </p:nvSpPr>
          <p:spPr>
            <a:xfrm>
              <a:off x="352337" y="940302"/>
              <a:ext cx="1354471" cy="849842"/>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08" name="Прямоугольник 5">
              <a:extLst>
                <a:ext uri="{FF2B5EF4-FFF2-40B4-BE49-F238E27FC236}">
                  <a16:creationId xmlns:a16="http://schemas.microsoft.com/office/drawing/2014/main" id="{5118839C-CED2-E9A5-9759-FC08B54E6033}"/>
                </a:ext>
              </a:extLst>
            </p:cNvPr>
            <p:cNvSpPr>
              <a:spLocks noChangeArrowheads="1"/>
            </p:cNvSpPr>
            <p:nvPr/>
          </p:nvSpPr>
          <p:spPr bwMode="auto">
            <a:xfrm>
              <a:off x="433744" y="1163228"/>
              <a:ext cx="1191655" cy="369332"/>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Бюджет</a:t>
              </a:r>
              <a:endParaRPr kumimoji="0" lang="ru-RU"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grpSp>
      <p:sp>
        <p:nvSpPr>
          <p:cNvPr id="511" name="Прямоугольник 5">
            <a:extLst>
              <a:ext uri="{FF2B5EF4-FFF2-40B4-BE49-F238E27FC236}">
                <a16:creationId xmlns:a16="http://schemas.microsoft.com/office/drawing/2014/main" id="{C63691A2-A7BE-5530-1E24-D58719180338}"/>
              </a:ext>
            </a:extLst>
          </p:cNvPr>
          <p:cNvSpPr>
            <a:spLocks noChangeArrowheads="1"/>
          </p:cNvSpPr>
          <p:nvPr/>
        </p:nvSpPr>
        <p:spPr bwMode="auto">
          <a:xfrm>
            <a:off x="843095" y="935716"/>
            <a:ext cx="4313216" cy="954107"/>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форма образования и расходования</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денежных средств, предназначенных для</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финансового обеспечения задач и функций</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государства и местного самоуправления </a:t>
            </a:r>
          </a:p>
        </p:txBody>
      </p:sp>
      <p:sp>
        <p:nvSpPr>
          <p:cNvPr id="624" name="Прямоугольник 6">
            <a:extLst>
              <a:ext uri="{FF2B5EF4-FFF2-40B4-BE49-F238E27FC236}">
                <a16:creationId xmlns:a16="http://schemas.microsoft.com/office/drawing/2014/main" id="{167366B0-8648-13B7-2148-70C2218E1CCE}"/>
              </a:ext>
            </a:extLst>
          </p:cNvPr>
          <p:cNvSpPr>
            <a:spLocks noChangeArrowheads="1"/>
          </p:cNvSpPr>
          <p:nvPr/>
        </p:nvSpPr>
        <p:spPr bwMode="auto">
          <a:xfrm>
            <a:off x="1002992" y="2403512"/>
            <a:ext cx="3993422" cy="954107"/>
          </a:xfrm>
          <a:prstGeom prst="rect">
            <a:avLst/>
          </a:prstGeom>
          <a:noFill/>
          <a:ln>
            <a:noFill/>
          </a:ln>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поступающие в бюджет денежные</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средства, за исключением средств,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являющихся источниками финансирования дефицита бюджета </a:t>
            </a:r>
          </a:p>
        </p:txBody>
      </p:sp>
      <p:sp>
        <p:nvSpPr>
          <p:cNvPr id="625" name="Прямоугольник 6">
            <a:extLst>
              <a:ext uri="{FF2B5EF4-FFF2-40B4-BE49-F238E27FC236}">
                <a16:creationId xmlns:a16="http://schemas.microsoft.com/office/drawing/2014/main" id="{0A789992-64A5-28D2-99E5-773E67031130}"/>
              </a:ext>
            </a:extLst>
          </p:cNvPr>
          <p:cNvSpPr>
            <a:spLocks noChangeArrowheads="1"/>
          </p:cNvSpPr>
          <p:nvPr/>
        </p:nvSpPr>
        <p:spPr bwMode="auto">
          <a:xfrm>
            <a:off x="79602" y="2463008"/>
            <a:ext cx="1206043" cy="584775"/>
          </a:xfrm>
          <a:prstGeom prst="rect">
            <a:avLst/>
          </a:prstGeom>
          <a:noFill/>
          <a:ln>
            <a:noFill/>
          </a:ln>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Доходы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бюджета</a:t>
            </a:r>
            <a:endParaRPr kumimoji="0" lang="ru-RU" sz="160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26" name="Прямоугольник 7">
            <a:extLst>
              <a:ext uri="{FF2B5EF4-FFF2-40B4-BE49-F238E27FC236}">
                <a16:creationId xmlns:a16="http://schemas.microsoft.com/office/drawing/2014/main" id="{D6625788-E867-95E1-D68F-DA3DD9BB072E}"/>
              </a:ext>
            </a:extLst>
          </p:cNvPr>
          <p:cNvSpPr>
            <a:spLocks noChangeArrowheads="1"/>
          </p:cNvSpPr>
          <p:nvPr/>
        </p:nvSpPr>
        <p:spPr bwMode="auto">
          <a:xfrm>
            <a:off x="1135250" y="3871308"/>
            <a:ext cx="3728905" cy="954107"/>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выплачиваемые из бюджета денежные средства, за исключением средств, являющихся источниками финансирования дефицита бюджета </a:t>
            </a:r>
          </a:p>
        </p:txBody>
      </p:sp>
      <p:sp>
        <p:nvSpPr>
          <p:cNvPr id="627" name="Прямоугольник 7">
            <a:extLst>
              <a:ext uri="{FF2B5EF4-FFF2-40B4-BE49-F238E27FC236}">
                <a16:creationId xmlns:a16="http://schemas.microsoft.com/office/drawing/2014/main" id="{3D10997F-E447-2A55-36C5-EBDBEC632982}"/>
              </a:ext>
            </a:extLst>
          </p:cNvPr>
          <p:cNvSpPr>
            <a:spLocks noChangeArrowheads="1"/>
          </p:cNvSpPr>
          <p:nvPr/>
        </p:nvSpPr>
        <p:spPr bwMode="auto">
          <a:xfrm>
            <a:off x="107349" y="3944815"/>
            <a:ext cx="1161518" cy="584775"/>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Расходы бюджета</a:t>
            </a:r>
            <a:endParaRPr kumimoji="0" lang="ru-RU" sz="160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28" name="Прямоугольник 8">
            <a:extLst>
              <a:ext uri="{FF2B5EF4-FFF2-40B4-BE49-F238E27FC236}">
                <a16:creationId xmlns:a16="http://schemas.microsoft.com/office/drawing/2014/main" id="{D74BEEC8-29EA-C0FD-2E4A-6A2C34483225}"/>
              </a:ext>
            </a:extLst>
          </p:cNvPr>
          <p:cNvSpPr>
            <a:spLocks noChangeArrowheads="1"/>
          </p:cNvSpPr>
          <p:nvPr/>
        </p:nvSpPr>
        <p:spPr bwMode="auto">
          <a:xfrm>
            <a:off x="4928075" y="1132451"/>
            <a:ext cx="1180008" cy="338554"/>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Дефицит</a:t>
            </a:r>
            <a:endParaRPr kumimoji="0" lang="ru-RU" sz="1600" b="0" i="0"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29" name="Прямоугольник 8">
            <a:extLst>
              <a:ext uri="{FF2B5EF4-FFF2-40B4-BE49-F238E27FC236}">
                <a16:creationId xmlns:a16="http://schemas.microsoft.com/office/drawing/2014/main" id="{A146D411-C3AE-EF84-29A6-1265C8190CFA}"/>
              </a:ext>
            </a:extLst>
          </p:cNvPr>
          <p:cNvSpPr>
            <a:spLocks noChangeArrowheads="1"/>
          </p:cNvSpPr>
          <p:nvPr/>
        </p:nvSpPr>
        <p:spPr bwMode="auto">
          <a:xfrm>
            <a:off x="6099563" y="1129173"/>
            <a:ext cx="2776019" cy="523220"/>
          </a:xfrm>
          <a:prstGeom prst="rect">
            <a:avLst/>
          </a:prstGeom>
          <a:noFill/>
          <a:ln>
            <a:noFill/>
          </a:ln>
          <a:scene3d>
            <a:camera prst="orthographicFront"/>
            <a:lightRig rig="threePt" dir="t"/>
          </a:scene3d>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превышение расходов бюджета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над его доходам </a:t>
            </a:r>
            <a:endParaRPr kumimoji="0" lang="ru-RU" sz="1400" b="0" i="0"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30" name="Прямоугольник 629">
            <a:extLst>
              <a:ext uri="{FF2B5EF4-FFF2-40B4-BE49-F238E27FC236}">
                <a16:creationId xmlns:a16="http://schemas.microsoft.com/office/drawing/2014/main" id="{E5CC7561-1F39-31EE-3F66-73E8AC47E6EF}"/>
              </a:ext>
            </a:extLst>
          </p:cNvPr>
          <p:cNvSpPr/>
          <p:nvPr/>
        </p:nvSpPr>
        <p:spPr>
          <a:xfrm>
            <a:off x="6243374" y="2554133"/>
            <a:ext cx="2640466" cy="523220"/>
          </a:xfrm>
          <a:prstGeom prst="rect">
            <a:avLst/>
          </a:prstGeom>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превышение доходов бюджета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над его расходами </a:t>
            </a:r>
          </a:p>
        </p:txBody>
      </p:sp>
      <p:sp>
        <p:nvSpPr>
          <p:cNvPr id="631" name="Прямоугольник 630">
            <a:extLst>
              <a:ext uri="{FF2B5EF4-FFF2-40B4-BE49-F238E27FC236}">
                <a16:creationId xmlns:a16="http://schemas.microsoft.com/office/drawing/2014/main" id="{7E191C00-5C94-4B3E-2991-6104B98F04BD}"/>
              </a:ext>
            </a:extLst>
          </p:cNvPr>
          <p:cNvSpPr/>
          <p:nvPr/>
        </p:nvSpPr>
        <p:spPr>
          <a:xfrm>
            <a:off x="4862774" y="2605754"/>
            <a:ext cx="1199367" cy="338554"/>
          </a:xfrm>
          <a:prstGeom prst="rect">
            <a:avLst/>
          </a:prstGeom>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6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Профицит</a:t>
            </a:r>
            <a:endParaRPr kumimoji="0" lang="ru-RU" sz="160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32" name="TextBox 631">
            <a:extLst>
              <a:ext uri="{FF2B5EF4-FFF2-40B4-BE49-F238E27FC236}">
                <a16:creationId xmlns:a16="http://schemas.microsoft.com/office/drawing/2014/main" id="{A084C927-4734-B066-D948-5658C59EFFE0}"/>
              </a:ext>
            </a:extLst>
          </p:cNvPr>
          <p:cNvSpPr txBox="1"/>
          <p:nvPr/>
        </p:nvSpPr>
        <p:spPr>
          <a:xfrm>
            <a:off x="4705435" y="3947706"/>
            <a:ext cx="1604562" cy="523220"/>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35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Межбюджетные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35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трансферты</a:t>
            </a:r>
            <a:endParaRPr kumimoji="0" lang="ru-RU" sz="135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sp>
        <p:nvSpPr>
          <p:cNvPr id="633" name="TextBox 632">
            <a:extLst>
              <a:ext uri="{FF2B5EF4-FFF2-40B4-BE49-F238E27FC236}">
                <a16:creationId xmlns:a16="http://schemas.microsoft.com/office/drawing/2014/main" id="{A4CBFAEB-0AA2-4905-8079-3CB02931CD35}"/>
              </a:ext>
            </a:extLst>
          </p:cNvPr>
          <p:cNvSpPr txBox="1"/>
          <p:nvPr/>
        </p:nvSpPr>
        <p:spPr>
          <a:xfrm>
            <a:off x="5982503" y="3793953"/>
            <a:ext cx="3257359" cy="1169551"/>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средства, предоставляемые одним бюджетом бюджетной системы</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Российской Федерации другому</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бюджету бюджетной системы</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 Российской Федерации </a:t>
            </a:r>
          </a:p>
        </p:txBody>
      </p:sp>
      <p:grpSp>
        <p:nvGrpSpPr>
          <p:cNvPr id="642" name="Группа 641">
            <a:extLst>
              <a:ext uri="{FF2B5EF4-FFF2-40B4-BE49-F238E27FC236}">
                <a16:creationId xmlns:a16="http://schemas.microsoft.com/office/drawing/2014/main" id="{F66DAFC3-C9FE-8C54-4A58-6D884F362686}"/>
              </a:ext>
            </a:extLst>
          </p:cNvPr>
          <p:cNvGrpSpPr/>
          <p:nvPr/>
        </p:nvGrpSpPr>
        <p:grpSpPr>
          <a:xfrm>
            <a:off x="2178439" y="5203190"/>
            <a:ext cx="6228585" cy="1239549"/>
            <a:chOff x="2413331" y="5329025"/>
            <a:chExt cx="6228585" cy="1239549"/>
          </a:xfrm>
        </p:grpSpPr>
        <p:sp>
          <p:nvSpPr>
            <p:cNvPr id="637" name="Rounded Rectangle 17">
              <a:extLst>
                <a:ext uri="{FF2B5EF4-FFF2-40B4-BE49-F238E27FC236}">
                  <a16:creationId xmlns:a16="http://schemas.microsoft.com/office/drawing/2014/main" id="{8CBEDE32-68EE-A8C1-7682-1F4102C17B48}"/>
                </a:ext>
              </a:extLst>
            </p:cNvPr>
            <p:cNvSpPr/>
            <p:nvPr/>
          </p:nvSpPr>
          <p:spPr>
            <a:xfrm>
              <a:off x="2413331" y="5329025"/>
              <a:ext cx="6195199" cy="1239549"/>
            </a:xfrm>
            <a:prstGeom prst="roundRect">
              <a:avLst>
                <a:gd name="adj" fmla="val 5643"/>
              </a:avLst>
            </a:prstGeom>
            <a:gradFill>
              <a:gsLst>
                <a:gs pos="0">
                  <a:schemeClr val="accent1">
                    <a:lumMod val="5000"/>
                    <a:lumOff val="95000"/>
                  </a:schemeClr>
                </a:gs>
                <a:gs pos="74000">
                  <a:srgbClr val="8BFFFF"/>
                </a:gs>
                <a:gs pos="84000">
                  <a:srgbClr val="69FFFF"/>
                </a:gs>
                <a:gs pos="100000">
                  <a:srgbClr val="C1FFFF"/>
                </a:gs>
              </a:gsLst>
              <a:lin ang="5400000" scaled="1"/>
            </a:gradFill>
            <a:ln w="12700" cap="flat" cmpd="sng" algn="ctr">
              <a:noFill/>
              <a:prstDash val="solid"/>
              <a:miter lim="800000"/>
            </a:ln>
            <a:effectLst>
              <a:outerShdw blurRad="101600" dist="38100" dir="2700000" algn="tl" rotWithShape="0">
                <a:prstClr val="black">
                  <a:alpha val="40000"/>
                </a:prstClr>
              </a:out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40" name="Прямоугольник 639">
              <a:extLst>
                <a:ext uri="{FF2B5EF4-FFF2-40B4-BE49-F238E27FC236}">
                  <a16:creationId xmlns:a16="http://schemas.microsoft.com/office/drawing/2014/main" id="{589ABE40-75FA-6421-1DD0-652E3EC1A0F5}"/>
                </a:ext>
              </a:extLst>
            </p:cNvPr>
            <p:cNvSpPr/>
            <p:nvPr/>
          </p:nvSpPr>
          <p:spPr>
            <a:xfrm>
              <a:off x="2659310" y="5351332"/>
              <a:ext cx="5982606" cy="1169551"/>
            </a:xfrm>
            <a:prstGeom prst="rect">
              <a:avLst/>
            </a:prstGeom>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rPr>
                <a:t>документ стратегического планирования, содержащий комплекс планируемых мероприятий, взаимоувязанных по задачам, срокам осуществления, исполнителям и ресурсам и обеспечивающих наиболее эффективное достижение целей и решение задач социально-экономического развития субъекта Российской Федерации</a:t>
              </a:r>
            </a:p>
          </p:txBody>
        </p:sp>
      </p:grpSp>
      <p:grpSp>
        <p:nvGrpSpPr>
          <p:cNvPr id="641" name="Группа 640">
            <a:extLst>
              <a:ext uri="{FF2B5EF4-FFF2-40B4-BE49-F238E27FC236}">
                <a16:creationId xmlns:a16="http://schemas.microsoft.com/office/drawing/2014/main" id="{3BB742B1-7E12-B3E1-6D02-A9904202B913}"/>
              </a:ext>
            </a:extLst>
          </p:cNvPr>
          <p:cNvGrpSpPr/>
          <p:nvPr/>
        </p:nvGrpSpPr>
        <p:grpSpPr>
          <a:xfrm>
            <a:off x="1033975" y="5313940"/>
            <a:ext cx="1605027" cy="754346"/>
            <a:chOff x="2222355" y="5367986"/>
            <a:chExt cx="1605027" cy="754346"/>
          </a:xfrm>
        </p:grpSpPr>
        <p:sp>
          <p:nvSpPr>
            <p:cNvPr id="638" name="Rounded Rectangle 18">
              <a:extLst>
                <a:ext uri="{FF2B5EF4-FFF2-40B4-BE49-F238E27FC236}">
                  <a16:creationId xmlns:a16="http://schemas.microsoft.com/office/drawing/2014/main" id="{2F892966-9724-FE9B-FB09-6BDE7925699F}"/>
                </a:ext>
              </a:extLst>
            </p:cNvPr>
            <p:cNvSpPr/>
            <p:nvPr/>
          </p:nvSpPr>
          <p:spPr>
            <a:xfrm>
              <a:off x="2278022" y="5367986"/>
              <a:ext cx="1545746" cy="754346"/>
            </a:xfrm>
            <a:prstGeom prst="roundRect">
              <a:avLst>
                <a:gd name="adj" fmla="val 50000"/>
              </a:avLst>
            </a:prstGeom>
            <a:solidFill>
              <a:srgbClr val="F2F6F7"/>
            </a:solidFill>
            <a:ln w="12700" cap="flat" cmpd="sng" algn="ctr">
              <a:noFill/>
              <a:prstDash val="solid"/>
              <a:miter lim="800000"/>
            </a:ln>
            <a:effectLst>
              <a:innerShdw blurRad="127000" dist="25400">
                <a:prstClr val="black">
                  <a:alpha val="50000"/>
                </a:prstClr>
              </a:innerShdw>
            </a:effectLst>
          </p:spPr>
          <p:txBody>
            <a:bodyPr lIns="56025" tIns="28013" rIns="56025" bIns="28013" rtlCol="0" anchor="ctr"/>
            <a:lstStyle/>
            <a:p>
              <a:pPr marL="0" marR="0" lvl="0" indent="0" algn="ctr" defTabSz="91430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39" name="Прямоугольник 638">
              <a:extLst>
                <a:ext uri="{FF2B5EF4-FFF2-40B4-BE49-F238E27FC236}">
                  <a16:creationId xmlns:a16="http://schemas.microsoft.com/office/drawing/2014/main" id="{32034DCB-0638-FB66-FBBF-BB6CBFA2DF2D}"/>
                </a:ext>
              </a:extLst>
            </p:cNvPr>
            <p:cNvSpPr/>
            <p:nvPr/>
          </p:nvSpPr>
          <p:spPr>
            <a:xfrm>
              <a:off x="2222355" y="5491938"/>
              <a:ext cx="1605027" cy="523220"/>
            </a:xfrm>
            <a:prstGeom prst="rect">
              <a:avLst/>
            </a:prstGeom>
          </p:spPr>
          <p:txBody>
            <a:bodyPr wrap="squar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Муниципальная </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ru-RU" sz="1400" b="1" i="1" u="none" strike="noStrike" kern="0" cap="none" spc="0" normalizeH="0" baseline="0" noProof="0" dirty="0">
                  <a:ln>
                    <a:noFill/>
                  </a:ln>
                  <a:solidFill>
                    <a:prstClr val="black"/>
                  </a:solidFill>
                  <a:effectLst/>
                  <a:uLnTx/>
                  <a:uFillTx/>
                  <a:latin typeface="Times New Roman" pitchFamily="18" charset="0"/>
                  <a:cs typeface="Times New Roman" pitchFamily="18" charset="0"/>
                </a:rPr>
                <a:t>программа</a:t>
              </a:r>
              <a:endParaRPr kumimoji="0" lang="ru-RU" sz="1400" b="0" i="1" u="none" strike="noStrike" kern="0" cap="none" spc="0" normalizeH="0" baseline="0" noProof="0" dirty="0">
                <a:ln>
                  <a:noFill/>
                </a:ln>
                <a:solidFill>
                  <a:prstClr val="black"/>
                </a:solidFill>
                <a:effectLst/>
                <a:uLnTx/>
                <a:uFillTx/>
                <a:latin typeface="Times New Roman" pitchFamily="18" charset="0"/>
                <a:cs typeface="Times New Roman" pitchFamily="18" charset="0"/>
              </a:endParaRPr>
            </a:p>
          </p:txBody>
        </p:sp>
      </p:grpSp>
    </p:spTree>
    <p:extLst>
      <p:ext uri="{BB962C8B-B14F-4D97-AF65-F5344CB8AC3E}">
        <p14:creationId xmlns:p14="http://schemas.microsoft.com/office/powerpoint/2010/main" val="238113775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101282" y="0"/>
            <a:ext cx="6750050"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Источники финансирования дефицита бюджета городского округа</a:t>
            </a:r>
          </a:p>
        </p:txBody>
      </p:sp>
      <p:grpSp>
        <p:nvGrpSpPr>
          <p:cNvPr id="11" name="Группа 10"/>
          <p:cNvGrpSpPr/>
          <p:nvPr/>
        </p:nvGrpSpPr>
        <p:grpSpPr>
          <a:xfrm>
            <a:off x="297711" y="1433714"/>
            <a:ext cx="8189064" cy="5354012"/>
            <a:chOff x="297711" y="923330"/>
            <a:chExt cx="8189064" cy="5354012"/>
          </a:xfrm>
        </p:grpSpPr>
        <p:graphicFrame>
          <p:nvGraphicFramePr>
            <p:cNvPr id="2" name="Схема 1"/>
            <p:cNvGraphicFramePr/>
            <p:nvPr>
              <p:extLst>
                <p:ext uri="{D42A27DB-BD31-4B8C-83A1-F6EECF244321}">
                  <p14:modId xmlns:p14="http://schemas.microsoft.com/office/powerpoint/2010/main" val="1884143938"/>
                </p:ext>
              </p:extLst>
            </p:nvPr>
          </p:nvGraphicFramePr>
          <p:xfrm>
            <a:off x="297711" y="923330"/>
            <a:ext cx="8189064" cy="43871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Левая фигурная скобка 2"/>
            <p:cNvSpPr/>
            <p:nvPr/>
          </p:nvSpPr>
          <p:spPr>
            <a:xfrm rot="16200000">
              <a:off x="3059926" y="2918635"/>
              <a:ext cx="397909" cy="4476310"/>
            </a:xfrm>
            <a:prstGeom prst="leftBrace">
              <a:avLst/>
            </a:prstGeom>
            <a:ln w="28575">
              <a:solidFill>
                <a:srgbClr val="7CBF3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sp>
          <p:nvSpPr>
            <p:cNvPr id="8" name="TextBox 1"/>
            <p:cNvSpPr txBox="1">
              <a:spLocks noChangeArrowheads="1"/>
            </p:cNvSpPr>
            <p:nvPr/>
          </p:nvSpPr>
          <p:spPr bwMode="auto">
            <a:xfrm>
              <a:off x="407120" y="5539154"/>
              <a:ext cx="5695950" cy="738188"/>
            </a:xfrm>
            <a:prstGeom prst="rect">
              <a:avLst/>
            </a:prstGeom>
            <a:noFill/>
            <a:ln>
              <a:noFill/>
            </a:ln>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pPr algn="ctr" eaLnBrk="1" fontAlgn="base" hangingPunct="1">
                <a:spcBef>
                  <a:spcPct val="0"/>
                </a:spcBef>
                <a:spcAft>
                  <a:spcPct val="0"/>
                </a:spcAft>
                <a:defRPr/>
              </a:pPr>
              <a:r>
                <a:rPr lang="ru-RU" altLang="ru-RU" b="1" dirty="0">
                  <a:solidFill>
                    <a:srgbClr val="C00000"/>
                  </a:solidFill>
                  <a:effectLst>
                    <a:outerShdw blurRad="38100" dist="38100" dir="2700000" algn="tl">
                      <a:srgbClr val="C0C0C0"/>
                    </a:outerShdw>
                  </a:effectLst>
                  <a:cs typeface="Times New Roman" pitchFamily="18" charset="0"/>
                </a:rPr>
                <a:t>Муниципальный долг,</a:t>
              </a:r>
            </a:p>
            <a:p>
              <a:pPr algn="ctr" eaLnBrk="1" fontAlgn="base" hangingPunct="1">
                <a:spcBef>
                  <a:spcPct val="0"/>
                </a:spcBef>
                <a:spcAft>
                  <a:spcPct val="0"/>
                </a:spcAft>
                <a:defRPr/>
              </a:pPr>
              <a:r>
                <a:rPr lang="ru-RU" altLang="ru-RU" dirty="0">
                  <a:solidFill>
                    <a:srgbClr val="002060"/>
                  </a:solidFill>
                  <a:effectLst>
                    <a:outerShdw blurRad="38100" dist="38100" dir="2700000" algn="tl">
                      <a:srgbClr val="C0C0C0"/>
                    </a:outerShdw>
                  </a:effectLst>
                  <a:cs typeface="Times New Roman" pitchFamily="18" charset="0"/>
                </a:rPr>
                <a:t> то есть совокупность долговых обязательств муниципального образования</a:t>
              </a:r>
            </a:p>
          </p:txBody>
        </p:sp>
      </p:grpSp>
      <p:sp>
        <p:nvSpPr>
          <p:cNvPr id="10" name="TextBox 1"/>
          <p:cNvSpPr txBox="1">
            <a:spLocks noChangeArrowheads="1"/>
          </p:cNvSpPr>
          <p:nvPr/>
        </p:nvSpPr>
        <p:spPr bwMode="auto">
          <a:xfrm>
            <a:off x="68299" y="921743"/>
            <a:ext cx="8640763" cy="954107"/>
          </a:xfrm>
          <a:prstGeom prst="rect">
            <a:avLst/>
          </a:prstGeom>
          <a:noFill/>
          <a:ln>
            <a:noFill/>
          </a:ln>
        </p:spPr>
        <p:txBody>
          <a:bodyPr>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pPr algn="ctr" eaLnBrk="1" fontAlgn="base" hangingPunct="1">
              <a:spcBef>
                <a:spcPct val="0"/>
              </a:spcBef>
              <a:spcAft>
                <a:spcPct val="0"/>
              </a:spcAft>
              <a:defRPr/>
            </a:pPr>
            <a:r>
              <a:rPr lang="ru-RU" altLang="ru-RU" dirty="0">
                <a:solidFill>
                  <a:srgbClr val="002060"/>
                </a:solidFill>
                <a:effectLst>
                  <a:outerShdw blurRad="38100" dist="38100" dir="2700000" algn="tl">
                    <a:srgbClr val="C0C0C0"/>
                  </a:outerShdw>
                </a:effectLst>
                <a:cs typeface="Times New Roman" pitchFamily="18" charset="0"/>
              </a:rPr>
              <a:t>В процессе принятия и исполнения бюджета городского округа большое значение приобретает сбалансированность доходов и расходов. </a:t>
            </a:r>
          </a:p>
          <a:p>
            <a:pPr algn="ctr" eaLnBrk="1" fontAlgn="base" hangingPunct="1">
              <a:spcBef>
                <a:spcPct val="0"/>
              </a:spcBef>
              <a:spcAft>
                <a:spcPct val="0"/>
              </a:spcAft>
              <a:defRPr/>
            </a:pPr>
            <a:r>
              <a:rPr lang="ru-RU" altLang="ru-RU" dirty="0">
                <a:solidFill>
                  <a:srgbClr val="002060"/>
                </a:solidFill>
                <a:effectLst>
                  <a:outerShdw blurRad="38100" dist="38100" dir="2700000" algn="tl">
                    <a:srgbClr val="C0C0C0"/>
                  </a:outerShdw>
                </a:effectLst>
                <a:cs typeface="Times New Roman" pitchFamily="18" charset="0"/>
              </a:rPr>
              <a:t>Если доходы превышают расходы, то возникает </a:t>
            </a:r>
            <a:r>
              <a:rPr lang="ru-RU" altLang="ru-RU" b="1" u="sng" dirty="0">
                <a:solidFill>
                  <a:srgbClr val="002060"/>
                </a:solidFill>
                <a:effectLst>
                  <a:outerShdw blurRad="38100" dist="38100" dir="2700000" algn="tl">
                    <a:srgbClr val="C0C0C0"/>
                  </a:outerShdw>
                </a:effectLst>
                <a:cs typeface="Times New Roman" pitchFamily="18" charset="0"/>
              </a:rPr>
              <a:t>профицит.</a:t>
            </a:r>
            <a:r>
              <a:rPr lang="ru-RU" altLang="ru-RU" dirty="0">
                <a:solidFill>
                  <a:srgbClr val="002060"/>
                </a:solidFill>
                <a:effectLst>
                  <a:outerShdw blurRad="38100" dist="38100" dir="2700000" algn="tl">
                    <a:srgbClr val="C0C0C0"/>
                  </a:outerShdw>
                </a:effectLst>
                <a:cs typeface="Times New Roman" pitchFamily="18" charset="0"/>
              </a:rPr>
              <a:t> </a:t>
            </a:r>
          </a:p>
          <a:p>
            <a:pPr algn="ctr" eaLnBrk="1" fontAlgn="base" hangingPunct="1">
              <a:spcBef>
                <a:spcPct val="0"/>
              </a:spcBef>
              <a:spcAft>
                <a:spcPct val="0"/>
              </a:spcAft>
              <a:defRPr/>
            </a:pPr>
            <a:r>
              <a:rPr lang="ru-RU" altLang="ru-RU" dirty="0">
                <a:solidFill>
                  <a:srgbClr val="002060"/>
                </a:solidFill>
                <a:effectLst>
                  <a:outerShdw blurRad="38100" dist="38100" dir="2700000" algn="tl">
                    <a:srgbClr val="C0C0C0"/>
                  </a:outerShdw>
                </a:effectLst>
                <a:cs typeface="Times New Roman" pitchFamily="18" charset="0"/>
              </a:rPr>
              <a:t>В случае превышения расходов над доходами возникает</a:t>
            </a:r>
            <a:r>
              <a:rPr lang="ru-RU" altLang="ru-RU" b="1" u="sng" dirty="0">
                <a:solidFill>
                  <a:srgbClr val="002060"/>
                </a:solidFill>
                <a:effectLst>
                  <a:outerShdw blurRad="38100" dist="38100" dir="2700000" algn="tl">
                    <a:srgbClr val="C0C0C0"/>
                  </a:outerShdw>
                </a:effectLst>
                <a:cs typeface="Times New Roman" pitchFamily="18" charset="0"/>
              </a:rPr>
              <a:t> дефицит.</a:t>
            </a:r>
            <a:r>
              <a:rPr lang="ru-RU" altLang="ru-RU" dirty="0">
                <a:solidFill>
                  <a:srgbClr val="002060"/>
                </a:solidFill>
                <a:effectLst>
                  <a:outerShdw blurRad="38100" dist="38100" dir="2700000" algn="tl">
                    <a:srgbClr val="C0C0C0"/>
                  </a:outerShdw>
                </a:effectLst>
                <a:cs typeface="Times New Roman" pitchFamily="18" charset="0"/>
              </a:rPr>
              <a:t> </a:t>
            </a:r>
          </a:p>
        </p:txBody>
      </p:sp>
      <p:sp>
        <p:nvSpPr>
          <p:cNvPr id="12"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63</a:t>
            </a:r>
          </a:p>
        </p:txBody>
      </p:sp>
    </p:spTree>
    <p:extLst>
      <p:ext uri="{BB962C8B-B14F-4D97-AF65-F5344CB8AC3E}">
        <p14:creationId xmlns:p14="http://schemas.microsoft.com/office/powerpoint/2010/main" val="34773005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09932" y="16611"/>
            <a:ext cx="6588224"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Муниципальный долг городского округа в 2025 году</a:t>
            </a:r>
          </a:p>
        </p:txBody>
      </p:sp>
      <p:graphicFrame>
        <p:nvGraphicFramePr>
          <p:cNvPr id="8" name="Таблица 7"/>
          <p:cNvGraphicFramePr>
            <a:graphicFrameLocks noGrp="1"/>
          </p:cNvGraphicFramePr>
          <p:nvPr>
            <p:extLst>
              <p:ext uri="{D42A27DB-BD31-4B8C-83A1-F6EECF244321}">
                <p14:modId xmlns:p14="http://schemas.microsoft.com/office/powerpoint/2010/main" val="1710391610"/>
              </p:ext>
            </p:extLst>
          </p:nvPr>
        </p:nvGraphicFramePr>
        <p:xfrm>
          <a:off x="437792" y="1304836"/>
          <a:ext cx="7930031" cy="1249371"/>
        </p:xfrm>
        <a:graphic>
          <a:graphicData uri="http://schemas.openxmlformats.org/drawingml/2006/table">
            <a:tbl>
              <a:tblPr firstRow="1" bandRow="1">
                <a:tableStyleId>{8A107856-5554-42FB-B03E-39F5DBC370BA}</a:tableStyleId>
              </a:tblPr>
              <a:tblGrid>
                <a:gridCol w="2077250">
                  <a:extLst>
                    <a:ext uri="{9D8B030D-6E8A-4147-A177-3AD203B41FA5}">
                      <a16:colId xmlns:a16="http://schemas.microsoft.com/office/drawing/2014/main" val="20000"/>
                    </a:ext>
                  </a:extLst>
                </a:gridCol>
                <a:gridCol w="1408371">
                  <a:extLst>
                    <a:ext uri="{9D8B030D-6E8A-4147-A177-3AD203B41FA5}">
                      <a16:colId xmlns:a16="http://schemas.microsoft.com/office/drawing/2014/main" val="20001"/>
                    </a:ext>
                  </a:extLst>
                </a:gridCol>
                <a:gridCol w="1658680">
                  <a:extLst>
                    <a:ext uri="{9D8B030D-6E8A-4147-A177-3AD203B41FA5}">
                      <a16:colId xmlns:a16="http://schemas.microsoft.com/office/drawing/2014/main" val="20002"/>
                    </a:ext>
                  </a:extLst>
                </a:gridCol>
                <a:gridCol w="1105786">
                  <a:extLst>
                    <a:ext uri="{9D8B030D-6E8A-4147-A177-3AD203B41FA5}">
                      <a16:colId xmlns:a16="http://schemas.microsoft.com/office/drawing/2014/main" val="20003"/>
                    </a:ext>
                  </a:extLst>
                </a:gridCol>
                <a:gridCol w="1679944">
                  <a:extLst>
                    <a:ext uri="{9D8B030D-6E8A-4147-A177-3AD203B41FA5}">
                      <a16:colId xmlns:a16="http://schemas.microsoft.com/office/drawing/2014/main" val="20004"/>
                    </a:ext>
                  </a:extLst>
                </a:gridCol>
              </a:tblGrid>
              <a:tr h="731360">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Наименование</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Объем долга на 01.01.2025</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Привлечение заемных средств</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Погашение</a:t>
                      </a:r>
                      <a:r>
                        <a:rPr lang="ru-RU" sz="1400" baseline="0" dirty="0"/>
                        <a:t> долга</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400" dirty="0"/>
                        <a:t>Объем долга на 31.12.2025</a:t>
                      </a:r>
                      <a:endParaRPr lang="ru-RU" sz="1400" b="1" dirty="0">
                        <a:latin typeface="Times New Roman" pitchFamily="18" charset="0"/>
                        <a:cs typeface="Times New Roman" pitchFamily="18" charset="0"/>
                      </a:endParaRPr>
                    </a:p>
                  </a:txBody>
                  <a:tcPr marL="91448" marR="91448" marT="45644" marB="45644" anchor="ctr">
                    <a:cell3D prstMaterial="dkEdge">
                      <a:bevel h="50800" prst="divot"/>
                      <a:lightRig rig="flood" dir="t"/>
                    </a:cell3D>
                    <a:solidFill>
                      <a:srgbClr val="FF9F5D"/>
                    </a:solidFill>
                  </a:tcPr>
                </a:tc>
                <a:extLst>
                  <a:ext uri="{0D108BD9-81ED-4DB2-BD59-A6C34878D82A}">
                    <a16:rowId xmlns:a16="http://schemas.microsoft.com/office/drawing/2014/main" val="10000"/>
                  </a:ext>
                </a:extLst>
              </a:tr>
              <a:tr h="518003">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a:t>Бюджетный кредит</a:t>
                      </a:r>
                      <a:endParaRPr lang="ru-RU" sz="1600" dirty="0">
                        <a:latin typeface="Times New Roman" pitchFamily="18" charset="0"/>
                        <a:cs typeface="Times New Roman" pitchFamily="18" charset="0"/>
                      </a:endParaRPr>
                    </a:p>
                  </a:txBody>
                  <a:tcPr marL="91448" marR="91448" marT="45644" marB="45644"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a:t>6,0</a:t>
                      </a:r>
                      <a:endParaRPr lang="ru-RU" sz="1600" dirty="0">
                        <a:latin typeface="Times New Roman" pitchFamily="18" charset="0"/>
                        <a:cs typeface="Times New Roman" pitchFamily="18" charset="0"/>
                      </a:endParaRPr>
                    </a:p>
                  </a:txBody>
                  <a:tcPr marL="91448" marR="91448" marT="45644" marB="45644"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a:t>0,0</a:t>
                      </a:r>
                      <a:endParaRPr lang="ru-RU" sz="1600" dirty="0">
                        <a:latin typeface="Times New Roman" pitchFamily="18" charset="0"/>
                        <a:cs typeface="Times New Roman" pitchFamily="18" charset="0"/>
                      </a:endParaRPr>
                    </a:p>
                  </a:txBody>
                  <a:tcPr marL="91448" marR="91448" marT="45644" marB="45644"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a:t>4,0</a:t>
                      </a:r>
                      <a:endParaRPr lang="ru-RU" sz="1600" dirty="0">
                        <a:latin typeface="Times New Roman" pitchFamily="18" charset="0"/>
                        <a:cs typeface="Times New Roman" pitchFamily="18" charset="0"/>
                      </a:endParaRPr>
                    </a:p>
                  </a:txBody>
                  <a:tcPr marL="91448" marR="91448" marT="45644" marB="45644" anchor="ct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600" dirty="0"/>
                        <a:t>2,0</a:t>
                      </a:r>
                      <a:endParaRPr lang="ru-RU" sz="1600" dirty="0">
                        <a:latin typeface="Times New Roman" pitchFamily="18" charset="0"/>
                        <a:cs typeface="Times New Roman" pitchFamily="18" charset="0"/>
                      </a:endParaRPr>
                    </a:p>
                  </a:txBody>
                  <a:tcPr marL="91448" marR="91448" marT="45644" marB="45644" anchor="ctr"/>
                </a:tc>
                <a:extLst>
                  <a:ext uri="{0D108BD9-81ED-4DB2-BD59-A6C34878D82A}">
                    <a16:rowId xmlns:a16="http://schemas.microsoft.com/office/drawing/2014/main" val="10001"/>
                  </a:ext>
                </a:extLst>
              </a:tr>
            </a:tbl>
          </a:graphicData>
        </a:graphic>
      </p:graphicFrame>
      <p:sp>
        <p:nvSpPr>
          <p:cNvPr id="9" name="TextBox 1"/>
          <p:cNvSpPr txBox="1">
            <a:spLocks noChangeArrowheads="1"/>
          </p:cNvSpPr>
          <p:nvPr/>
        </p:nvSpPr>
        <p:spPr bwMode="auto">
          <a:xfrm>
            <a:off x="371851" y="2806379"/>
            <a:ext cx="7901724" cy="584775"/>
          </a:xfrm>
          <a:prstGeom prst="rect">
            <a:avLst/>
          </a:prstGeom>
          <a:noFill/>
          <a:ln>
            <a:noFill/>
          </a:ln>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eaLnBrk="0" fontAlgn="base" hangingPunct="0">
              <a:spcBef>
                <a:spcPct val="0"/>
              </a:spcBef>
              <a:spcAft>
                <a:spcPct val="0"/>
              </a:spcAft>
              <a:defRPr sz="1400">
                <a:solidFill>
                  <a:schemeClr val="tx1"/>
                </a:solidFill>
                <a:latin typeface="Times New Roman" pitchFamily="18" charset="0"/>
              </a:defRPr>
            </a:lvl6pPr>
            <a:lvl7pPr marL="2971800" indent="-228600" eaLnBrk="0" fontAlgn="base" hangingPunct="0">
              <a:spcBef>
                <a:spcPct val="0"/>
              </a:spcBef>
              <a:spcAft>
                <a:spcPct val="0"/>
              </a:spcAft>
              <a:defRPr sz="1400">
                <a:solidFill>
                  <a:schemeClr val="tx1"/>
                </a:solidFill>
                <a:latin typeface="Times New Roman" pitchFamily="18" charset="0"/>
              </a:defRPr>
            </a:lvl7pPr>
            <a:lvl8pPr marL="3429000" indent="-228600" eaLnBrk="0" fontAlgn="base" hangingPunct="0">
              <a:spcBef>
                <a:spcPct val="0"/>
              </a:spcBef>
              <a:spcAft>
                <a:spcPct val="0"/>
              </a:spcAft>
              <a:defRPr sz="1400">
                <a:solidFill>
                  <a:schemeClr val="tx1"/>
                </a:solidFill>
                <a:latin typeface="Times New Roman" pitchFamily="18" charset="0"/>
              </a:defRPr>
            </a:lvl8pPr>
            <a:lvl9pPr marL="3886200" indent="-228600" eaLnBrk="0" fontAlgn="base" hangingPunct="0">
              <a:spcBef>
                <a:spcPct val="0"/>
              </a:spcBef>
              <a:spcAft>
                <a:spcPct val="0"/>
              </a:spcAft>
              <a:defRPr sz="1400">
                <a:solidFill>
                  <a:schemeClr val="tx1"/>
                </a:solidFill>
                <a:latin typeface="Times New Roman" pitchFamily="18" charset="0"/>
              </a:defRPr>
            </a:lvl9pPr>
          </a:lstStyle>
          <a:p>
            <a:pPr algn="ctr" eaLnBrk="1" fontAlgn="base" hangingPunct="1">
              <a:spcBef>
                <a:spcPct val="0"/>
              </a:spcBef>
              <a:spcAft>
                <a:spcPct val="0"/>
              </a:spcAft>
              <a:defRPr/>
            </a:pPr>
            <a:r>
              <a:rPr lang="ru-RU" altLang="ru-RU" sz="1600" b="1" dirty="0">
                <a:solidFill>
                  <a:srgbClr val="002060"/>
                </a:solidFill>
                <a:effectLst>
                  <a:outerShdw blurRad="38100" dist="38100" dir="2700000" algn="tl">
                    <a:srgbClr val="C0C0C0"/>
                  </a:outerShdw>
                </a:effectLst>
                <a:cs typeface="Times New Roman" pitchFamily="18" charset="0"/>
              </a:rPr>
              <a:t>Объем расходов на обслуживание муниципального долга по бюджетным кредитам  </a:t>
            </a:r>
          </a:p>
          <a:p>
            <a:pPr algn="ctr" eaLnBrk="1" fontAlgn="base" hangingPunct="1">
              <a:spcBef>
                <a:spcPct val="0"/>
              </a:spcBef>
              <a:spcAft>
                <a:spcPct val="0"/>
              </a:spcAft>
              <a:defRPr/>
            </a:pPr>
            <a:r>
              <a:rPr lang="ru-RU" altLang="ru-RU" sz="1600" b="1" dirty="0">
                <a:solidFill>
                  <a:srgbClr val="002060"/>
                </a:solidFill>
                <a:effectLst>
                  <a:outerShdw blurRad="38100" dist="38100" dir="2700000" algn="tl">
                    <a:srgbClr val="C0C0C0"/>
                  </a:outerShdw>
                </a:effectLst>
                <a:cs typeface="Times New Roman" pitchFamily="18" charset="0"/>
              </a:rPr>
              <a:t>0,001  млн.рублей</a:t>
            </a:r>
            <a:r>
              <a:rPr lang="ru-RU" altLang="ru-RU" sz="1600" b="1" dirty="0">
                <a:solidFill>
                  <a:srgbClr val="5ECCF3"/>
                </a:solidFill>
                <a:effectLst>
                  <a:outerShdw blurRad="38100" dist="38100" dir="2700000" algn="tl">
                    <a:srgbClr val="C0C0C0"/>
                  </a:outerShdw>
                </a:effectLst>
                <a:cs typeface="Times New Roman" pitchFamily="18" charset="0"/>
              </a:rPr>
              <a:t>	</a:t>
            </a:r>
            <a:endParaRPr lang="ru-RU" altLang="ru-RU" sz="1600" dirty="0">
              <a:solidFill>
                <a:srgbClr val="5ECCF3"/>
              </a:solidFill>
              <a:effectLst>
                <a:outerShdw blurRad="38100" dist="38100" dir="2700000" algn="tl">
                  <a:srgbClr val="C0C0C0"/>
                </a:outerShdw>
              </a:effectLst>
              <a:cs typeface="Times New Roman" pitchFamily="18" charset="0"/>
            </a:endParaRPr>
          </a:p>
        </p:txBody>
      </p:sp>
      <p:sp>
        <p:nvSpPr>
          <p:cNvPr id="10" name="Прямоугольник 5"/>
          <p:cNvSpPr>
            <a:spLocks noChangeArrowheads="1"/>
          </p:cNvSpPr>
          <p:nvPr/>
        </p:nvSpPr>
        <p:spPr bwMode="auto">
          <a:xfrm>
            <a:off x="7246948" y="939941"/>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ru-RU" sz="1400" b="1" dirty="0">
                <a:solidFill>
                  <a:prstClr val="black"/>
                </a:solidFill>
                <a:latin typeface="Arial" charset="0"/>
                <a:cs typeface="Arial" charset="0"/>
              </a:rPr>
              <a:t>Млн.рублей</a:t>
            </a:r>
          </a:p>
        </p:txBody>
      </p:sp>
      <p:graphicFrame>
        <p:nvGraphicFramePr>
          <p:cNvPr id="11" name="Диаграмма 10"/>
          <p:cNvGraphicFramePr/>
          <p:nvPr>
            <p:extLst>
              <p:ext uri="{D42A27DB-BD31-4B8C-83A1-F6EECF244321}">
                <p14:modId xmlns:p14="http://schemas.microsoft.com/office/powerpoint/2010/main" val="6630685"/>
              </p:ext>
            </p:extLst>
          </p:nvPr>
        </p:nvGraphicFramePr>
        <p:xfrm>
          <a:off x="1214526" y="3209731"/>
          <a:ext cx="6216374" cy="3599797"/>
        </p:xfrm>
        <a:graphic>
          <a:graphicData uri="http://schemas.openxmlformats.org/drawingml/2006/chart">
            <c:chart xmlns:c="http://schemas.openxmlformats.org/drawingml/2006/chart" xmlns:r="http://schemas.openxmlformats.org/officeDocument/2006/relationships" r:id="rId4"/>
          </a:graphicData>
        </a:graphic>
      </p:graphicFrame>
      <p:grpSp>
        <p:nvGrpSpPr>
          <p:cNvPr id="3" name="Группа 2"/>
          <p:cNvGrpSpPr/>
          <p:nvPr/>
        </p:nvGrpSpPr>
        <p:grpSpPr>
          <a:xfrm>
            <a:off x="6794163" y="5316090"/>
            <a:ext cx="2506901" cy="369332"/>
            <a:chOff x="5979874" y="5185155"/>
            <a:chExt cx="2506901" cy="369332"/>
          </a:xfrm>
        </p:grpSpPr>
        <p:sp>
          <p:nvSpPr>
            <p:cNvPr id="14" name="TextBox 13"/>
            <p:cNvSpPr txBox="1"/>
            <p:nvPr/>
          </p:nvSpPr>
          <p:spPr>
            <a:xfrm>
              <a:off x="6394545" y="5185155"/>
              <a:ext cx="2092230" cy="338554"/>
            </a:xfrm>
            <a:prstGeom prst="rect">
              <a:avLst/>
            </a:prstGeom>
            <a:noFill/>
          </p:spPr>
          <p:txBody>
            <a:bodyPr wrap="square" rtlCol="0">
              <a:spAutoFit/>
            </a:bodyPr>
            <a:lstStyle/>
            <a:p>
              <a:r>
                <a:rPr lang="ru-RU" sz="1600" dirty="0">
                  <a:solidFill>
                    <a:prstClr val="black"/>
                  </a:solidFill>
                  <a:latin typeface="Times New Roman" pitchFamily="18" charset="0"/>
                  <a:cs typeface="Times New Roman" pitchFamily="18" charset="0"/>
                </a:rPr>
                <a:t>Бюджетный кредит</a:t>
              </a:r>
            </a:p>
          </p:txBody>
        </p:sp>
        <p:sp>
          <p:nvSpPr>
            <p:cNvPr id="2" name="Прямоугольник 1"/>
            <p:cNvSpPr/>
            <p:nvPr/>
          </p:nvSpPr>
          <p:spPr>
            <a:xfrm>
              <a:off x="5979874" y="5192980"/>
              <a:ext cx="361507" cy="361507"/>
            </a:xfrm>
            <a:prstGeom prst="rect">
              <a:avLst/>
            </a:prstGeom>
            <a:gradFill>
              <a:gsLst>
                <a:gs pos="0">
                  <a:srgbClr val="954ECA">
                    <a:lumMod val="100000"/>
                  </a:srgbClr>
                </a:gs>
                <a:gs pos="100000">
                  <a:srgbClr val="FFFF66"/>
                </a:gs>
              </a:gsLst>
              <a:lin ang="16200000" scaled="1"/>
            </a:gradFill>
            <a:ln>
              <a:no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endParaRPr>
            </a:p>
          </p:txBody>
        </p:sp>
      </p:grpSp>
      <p:sp>
        <p:nvSpPr>
          <p:cNvPr id="13"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64</a:t>
            </a:r>
          </a:p>
        </p:txBody>
      </p:sp>
    </p:spTree>
    <p:extLst>
      <p:ext uri="{BB962C8B-B14F-4D97-AF65-F5344CB8AC3E}">
        <p14:creationId xmlns:p14="http://schemas.microsoft.com/office/powerpoint/2010/main" val="33966089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671612" y="125907"/>
            <a:ext cx="7524327"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Сведения о верхнем пределе </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муниципального долга</a:t>
            </a:r>
          </a:p>
        </p:txBody>
      </p:sp>
      <p:grpSp>
        <p:nvGrpSpPr>
          <p:cNvPr id="8" name="Group"/>
          <p:cNvGrpSpPr/>
          <p:nvPr/>
        </p:nvGrpSpPr>
        <p:grpSpPr>
          <a:xfrm>
            <a:off x="333392" y="1109644"/>
            <a:ext cx="5710561" cy="5528602"/>
            <a:chOff x="0" y="0"/>
            <a:chExt cx="5565520" cy="6001001"/>
          </a:xfrm>
        </p:grpSpPr>
        <p:sp>
          <p:nvSpPr>
            <p:cNvPr id="9" name="Freeform 6"/>
            <p:cNvSpPr/>
            <p:nvPr/>
          </p:nvSpPr>
          <p:spPr>
            <a:xfrm>
              <a:off x="2006354" y="426600"/>
              <a:ext cx="308748" cy="545304"/>
            </a:xfrm>
            <a:custGeom>
              <a:avLst/>
              <a:gdLst/>
              <a:ahLst/>
              <a:cxnLst>
                <a:cxn ang="0">
                  <a:pos x="wd2" y="hd2"/>
                </a:cxn>
                <a:cxn ang="5400000">
                  <a:pos x="wd2" y="hd2"/>
                </a:cxn>
                <a:cxn ang="10800000">
                  <a:pos x="wd2" y="hd2"/>
                </a:cxn>
                <a:cxn ang="16200000">
                  <a:pos x="wd2" y="hd2"/>
                </a:cxn>
              </a:cxnLst>
              <a:rect l="0" t="0" r="r" b="b"/>
              <a:pathLst>
                <a:path w="15588" h="20646" extrusionOk="0">
                  <a:moveTo>
                    <a:pt x="6176" y="20646"/>
                  </a:moveTo>
                  <a:cubicBezTo>
                    <a:pt x="2106" y="16227"/>
                    <a:pt x="-3642" y="6677"/>
                    <a:pt x="3113" y="2252"/>
                  </a:cubicBezTo>
                  <a:cubicBezTo>
                    <a:pt x="5441" y="729"/>
                    <a:pt x="10646" y="-954"/>
                    <a:pt x="13674" y="649"/>
                  </a:cubicBezTo>
                  <a:cubicBezTo>
                    <a:pt x="17958" y="2931"/>
                    <a:pt x="14066" y="6998"/>
                    <a:pt x="11567" y="8868"/>
                  </a:cubicBezTo>
                  <a:cubicBezTo>
                    <a:pt x="9382" y="10471"/>
                    <a:pt x="7590" y="11941"/>
                    <a:pt x="6569" y="14169"/>
                  </a:cubicBezTo>
                  <a:cubicBezTo>
                    <a:pt x="5769" y="16200"/>
                    <a:pt x="5598" y="18340"/>
                    <a:pt x="6069" y="20427"/>
                  </a:cubicBezTo>
                </a:path>
              </a:pathLst>
            </a:custGeom>
            <a:solidFill>
              <a:srgbClr val="4279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0" name="Freeform 7"/>
            <p:cNvSpPr/>
            <p:nvPr/>
          </p:nvSpPr>
          <p:spPr>
            <a:xfrm>
              <a:off x="1676664" y="460641"/>
              <a:ext cx="397265" cy="343590"/>
            </a:xfrm>
            <a:custGeom>
              <a:avLst/>
              <a:gdLst/>
              <a:ahLst/>
              <a:cxnLst>
                <a:cxn ang="0">
                  <a:pos x="wd2" y="hd2"/>
                </a:cxn>
                <a:cxn ang="5400000">
                  <a:pos x="wd2" y="hd2"/>
                </a:cxn>
                <a:cxn ang="10800000">
                  <a:pos x="wd2" y="hd2"/>
                </a:cxn>
                <a:cxn ang="16200000">
                  <a:pos x="wd2" y="hd2"/>
                </a:cxn>
              </a:cxnLst>
              <a:rect l="0" t="0" r="r" b="b"/>
              <a:pathLst>
                <a:path w="19616" h="20224" extrusionOk="0">
                  <a:moveTo>
                    <a:pt x="19609" y="20224"/>
                  </a:moveTo>
                  <a:cubicBezTo>
                    <a:pt x="19812" y="9357"/>
                    <a:pt x="15266" y="-1376"/>
                    <a:pt x="4637" y="144"/>
                  </a:cubicBezTo>
                  <a:cubicBezTo>
                    <a:pt x="111" y="801"/>
                    <a:pt x="-1788" y="7513"/>
                    <a:pt x="2095" y="10695"/>
                  </a:cubicBezTo>
                  <a:cubicBezTo>
                    <a:pt x="5189" y="13187"/>
                    <a:pt x="9553" y="14018"/>
                    <a:pt x="13024" y="15514"/>
                  </a:cubicBezTo>
                  <a:cubicBezTo>
                    <a:pt x="14756" y="16245"/>
                    <a:pt x="18317" y="17175"/>
                    <a:pt x="19393" y="18969"/>
                  </a:cubicBezTo>
                </a:path>
              </a:pathLst>
            </a:custGeom>
            <a:solidFill>
              <a:srgbClr val="9DD34C">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1" name="Freeform 8"/>
            <p:cNvSpPr/>
            <p:nvPr/>
          </p:nvSpPr>
          <p:spPr>
            <a:xfrm>
              <a:off x="1913280" y="-1"/>
              <a:ext cx="263980" cy="574174"/>
            </a:xfrm>
            <a:custGeom>
              <a:avLst/>
              <a:gdLst/>
              <a:ahLst/>
              <a:cxnLst>
                <a:cxn ang="0">
                  <a:pos x="wd2" y="hd2"/>
                </a:cxn>
                <a:cxn ang="5400000">
                  <a:pos x="wd2" y="hd2"/>
                </a:cxn>
                <a:cxn ang="10800000">
                  <a:pos x="wd2" y="hd2"/>
                </a:cxn>
                <a:cxn ang="16200000">
                  <a:pos x="wd2" y="hd2"/>
                </a:cxn>
              </a:cxnLst>
              <a:rect l="0" t="0" r="r" b="b"/>
              <a:pathLst>
                <a:path w="17062" h="20564" extrusionOk="0">
                  <a:moveTo>
                    <a:pt x="8665" y="20564"/>
                  </a:moveTo>
                  <a:cubicBezTo>
                    <a:pt x="338" y="16394"/>
                    <a:pt x="-3108" y="7709"/>
                    <a:pt x="3382" y="2270"/>
                  </a:cubicBezTo>
                  <a:cubicBezTo>
                    <a:pt x="6636" y="-465"/>
                    <a:pt x="12624" y="-1036"/>
                    <a:pt x="15512" y="2270"/>
                  </a:cubicBezTo>
                  <a:cubicBezTo>
                    <a:pt x="18492" y="5692"/>
                    <a:pt x="16746" y="10105"/>
                    <a:pt x="13885" y="13391"/>
                  </a:cubicBezTo>
                  <a:cubicBezTo>
                    <a:pt x="12057" y="15534"/>
                    <a:pt x="8629" y="17678"/>
                    <a:pt x="7779" y="20053"/>
                  </a:cubicBezTo>
                </a:path>
              </a:pathLst>
            </a:custGeom>
            <a:solidFill>
              <a:srgbClr val="9A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2" name="Freeform 9"/>
            <p:cNvSpPr/>
            <p:nvPr/>
          </p:nvSpPr>
          <p:spPr>
            <a:xfrm>
              <a:off x="1682912" y="952911"/>
              <a:ext cx="276623" cy="542340"/>
            </a:xfrm>
            <a:custGeom>
              <a:avLst/>
              <a:gdLst/>
              <a:ahLst/>
              <a:cxnLst>
                <a:cxn ang="0">
                  <a:pos x="wd2" y="hd2"/>
                </a:cxn>
                <a:cxn ang="5400000">
                  <a:pos x="wd2" y="hd2"/>
                </a:cxn>
                <a:cxn ang="10800000">
                  <a:pos x="wd2" y="hd2"/>
                </a:cxn>
                <a:cxn ang="16200000">
                  <a:pos x="wd2" y="hd2"/>
                </a:cxn>
              </a:cxnLst>
              <a:rect l="0" t="0" r="r" b="b"/>
              <a:pathLst>
                <a:path w="18719" h="21238" extrusionOk="0">
                  <a:moveTo>
                    <a:pt x="10938" y="20956"/>
                  </a:moveTo>
                  <a:cubicBezTo>
                    <a:pt x="7961" y="14810"/>
                    <a:pt x="-2145" y="12345"/>
                    <a:pt x="410" y="5215"/>
                  </a:cubicBezTo>
                  <a:cubicBezTo>
                    <a:pt x="1463" y="2214"/>
                    <a:pt x="5291" y="-362"/>
                    <a:pt x="10938" y="41"/>
                  </a:cubicBezTo>
                  <a:cubicBezTo>
                    <a:pt x="17637" y="511"/>
                    <a:pt x="19455" y="4889"/>
                    <a:pt x="18469" y="8260"/>
                  </a:cubicBezTo>
                  <a:cubicBezTo>
                    <a:pt x="17818" y="10471"/>
                    <a:pt x="15665" y="12472"/>
                    <a:pt x="13818" y="14395"/>
                  </a:cubicBezTo>
                  <a:cubicBezTo>
                    <a:pt x="12220" y="16054"/>
                    <a:pt x="12124" y="19591"/>
                    <a:pt x="10871" y="21238"/>
                  </a:cubicBezTo>
                </a:path>
              </a:pathLst>
            </a:custGeom>
            <a:solidFill>
              <a:srgbClr val="0063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3" name="Freeform 10"/>
            <p:cNvSpPr/>
            <p:nvPr/>
          </p:nvSpPr>
          <p:spPr>
            <a:xfrm>
              <a:off x="2610516" y="1700901"/>
              <a:ext cx="2456913" cy="1367346"/>
            </a:xfrm>
            <a:custGeom>
              <a:avLst/>
              <a:gdLst/>
              <a:ahLst/>
              <a:cxnLst>
                <a:cxn ang="0">
                  <a:pos x="wd2" y="hd2"/>
                </a:cxn>
                <a:cxn ang="5400000">
                  <a:pos x="wd2" y="hd2"/>
                </a:cxn>
                <a:cxn ang="10800000">
                  <a:pos x="wd2" y="hd2"/>
                </a:cxn>
                <a:cxn ang="16200000">
                  <a:pos x="wd2" y="hd2"/>
                </a:cxn>
              </a:cxnLst>
              <a:rect l="0" t="0" r="r" b="b"/>
              <a:pathLst>
                <a:path w="20766" h="21416" extrusionOk="0">
                  <a:moveTo>
                    <a:pt x="18673" y="4"/>
                  </a:moveTo>
                  <a:cubicBezTo>
                    <a:pt x="17836" y="72"/>
                    <a:pt x="17047" y="1262"/>
                    <a:pt x="16760" y="2745"/>
                  </a:cubicBezTo>
                  <a:cubicBezTo>
                    <a:pt x="16626" y="3448"/>
                    <a:pt x="16615" y="4202"/>
                    <a:pt x="16452" y="4896"/>
                  </a:cubicBezTo>
                  <a:cubicBezTo>
                    <a:pt x="16239" y="5780"/>
                    <a:pt x="15843" y="6543"/>
                    <a:pt x="15420" y="7164"/>
                  </a:cubicBezTo>
                  <a:cubicBezTo>
                    <a:pt x="14670" y="7348"/>
                    <a:pt x="13908" y="7232"/>
                    <a:pt x="13185" y="6824"/>
                  </a:cubicBezTo>
                  <a:cubicBezTo>
                    <a:pt x="13051" y="6746"/>
                    <a:pt x="12913" y="6662"/>
                    <a:pt x="12775" y="6578"/>
                  </a:cubicBezTo>
                  <a:cubicBezTo>
                    <a:pt x="11624" y="5873"/>
                    <a:pt x="10318" y="5075"/>
                    <a:pt x="9252" y="6777"/>
                  </a:cubicBezTo>
                  <a:cubicBezTo>
                    <a:pt x="8920" y="7355"/>
                    <a:pt x="8629" y="8007"/>
                    <a:pt x="8384" y="8718"/>
                  </a:cubicBezTo>
                  <a:cubicBezTo>
                    <a:pt x="8094" y="9492"/>
                    <a:pt x="7820" y="10221"/>
                    <a:pt x="7439" y="10756"/>
                  </a:cubicBezTo>
                  <a:cubicBezTo>
                    <a:pt x="6629" y="11893"/>
                    <a:pt x="5676" y="12229"/>
                    <a:pt x="4689" y="12498"/>
                  </a:cubicBezTo>
                  <a:cubicBezTo>
                    <a:pt x="4546" y="12538"/>
                    <a:pt x="4402" y="12571"/>
                    <a:pt x="4259" y="12604"/>
                  </a:cubicBezTo>
                  <a:cubicBezTo>
                    <a:pt x="3371" y="12810"/>
                    <a:pt x="2452" y="13024"/>
                    <a:pt x="1879" y="14638"/>
                  </a:cubicBezTo>
                  <a:cubicBezTo>
                    <a:pt x="1603" y="15485"/>
                    <a:pt x="1370" y="16379"/>
                    <a:pt x="1185" y="17306"/>
                  </a:cubicBezTo>
                  <a:cubicBezTo>
                    <a:pt x="880" y="18686"/>
                    <a:pt x="565" y="20112"/>
                    <a:pt x="0" y="21045"/>
                  </a:cubicBezTo>
                  <a:lnTo>
                    <a:pt x="179" y="21416"/>
                  </a:lnTo>
                  <a:cubicBezTo>
                    <a:pt x="790" y="20406"/>
                    <a:pt x="1116" y="18927"/>
                    <a:pt x="1433" y="17494"/>
                  </a:cubicBezTo>
                  <a:cubicBezTo>
                    <a:pt x="1612" y="16596"/>
                    <a:pt x="1837" y="15732"/>
                    <a:pt x="2104" y="14912"/>
                  </a:cubicBezTo>
                  <a:cubicBezTo>
                    <a:pt x="2608" y="13489"/>
                    <a:pt x="3426" y="13299"/>
                    <a:pt x="4293" y="13100"/>
                  </a:cubicBezTo>
                  <a:cubicBezTo>
                    <a:pt x="4437" y="13064"/>
                    <a:pt x="4584" y="13031"/>
                    <a:pt x="4729" y="12991"/>
                  </a:cubicBezTo>
                  <a:cubicBezTo>
                    <a:pt x="5753" y="12711"/>
                    <a:pt x="6743" y="12359"/>
                    <a:pt x="7604" y="11152"/>
                  </a:cubicBezTo>
                  <a:cubicBezTo>
                    <a:pt x="8018" y="10571"/>
                    <a:pt x="8321" y="9773"/>
                    <a:pt x="8608" y="9003"/>
                  </a:cubicBezTo>
                  <a:cubicBezTo>
                    <a:pt x="8838" y="8325"/>
                    <a:pt x="9115" y="7704"/>
                    <a:pt x="9430" y="7155"/>
                  </a:cubicBezTo>
                  <a:cubicBezTo>
                    <a:pt x="10386" y="5634"/>
                    <a:pt x="11557" y="6355"/>
                    <a:pt x="12693" y="7049"/>
                  </a:cubicBezTo>
                  <a:cubicBezTo>
                    <a:pt x="12833" y="7135"/>
                    <a:pt x="12971" y="7219"/>
                    <a:pt x="13106" y="7299"/>
                  </a:cubicBezTo>
                  <a:cubicBezTo>
                    <a:pt x="13891" y="7746"/>
                    <a:pt x="14721" y="7860"/>
                    <a:pt x="15534" y="7635"/>
                  </a:cubicBezTo>
                  <a:cubicBezTo>
                    <a:pt x="16788" y="7781"/>
                    <a:pt x="18239" y="7958"/>
                    <a:pt x="19436" y="7253"/>
                  </a:cubicBezTo>
                  <a:cubicBezTo>
                    <a:pt x="21600" y="5977"/>
                    <a:pt x="20964" y="-184"/>
                    <a:pt x="18673" y="4"/>
                  </a:cubicBezTo>
                  <a:close/>
                </a:path>
              </a:pathLst>
            </a:custGeom>
            <a:solidFill>
              <a:srgbClr val="61AE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4" name="Freeform 11"/>
            <p:cNvSpPr/>
            <p:nvPr/>
          </p:nvSpPr>
          <p:spPr>
            <a:xfrm>
              <a:off x="2231316" y="852915"/>
              <a:ext cx="407006" cy="678182"/>
            </a:xfrm>
            <a:custGeom>
              <a:avLst/>
              <a:gdLst/>
              <a:ahLst/>
              <a:cxnLst>
                <a:cxn ang="0">
                  <a:pos x="wd2" y="hd2"/>
                </a:cxn>
                <a:cxn ang="5400000">
                  <a:pos x="wd2" y="hd2"/>
                </a:cxn>
                <a:cxn ang="10800000">
                  <a:pos x="wd2" y="hd2"/>
                </a:cxn>
                <a:cxn ang="16200000">
                  <a:pos x="wd2" y="hd2"/>
                </a:cxn>
              </a:cxnLst>
              <a:rect l="0" t="0" r="r" b="b"/>
              <a:pathLst>
                <a:path w="17456" h="21444" extrusionOk="0">
                  <a:moveTo>
                    <a:pt x="3150" y="21444"/>
                  </a:moveTo>
                  <a:cubicBezTo>
                    <a:pt x="1803" y="15593"/>
                    <a:pt x="-2849" y="8685"/>
                    <a:pt x="2544" y="3111"/>
                  </a:cubicBezTo>
                  <a:cubicBezTo>
                    <a:pt x="4660" y="928"/>
                    <a:pt x="8518" y="-156"/>
                    <a:pt x="12079" y="18"/>
                  </a:cubicBezTo>
                  <a:cubicBezTo>
                    <a:pt x="15979" y="205"/>
                    <a:pt x="18751" y="2379"/>
                    <a:pt x="16834" y="5146"/>
                  </a:cubicBezTo>
                  <a:cubicBezTo>
                    <a:pt x="14457" y="8591"/>
                    <a:pt x="9822" y="10376"/>
                    <a:pt x="6638" y="13255"/>
                  </a:cubicBezTo>
                  <a:cubicBezTo>
                    <a:pt x="4278" y="15384"/>
                    <a:pt x="3654" y="17691"/>
                    <a:pt x="2938" y="20235"/>
                  </a:cubicBezTo>
                </a:path>
              </a:pathLst>
            </a:custGeom>
            <a:solidFill>
              <a:srgbClr val="C90906">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5" name="Freeform 12"/>
            <p:cNvSpPr/>
            <p:nvPr/>
          </p:nvSpPr>
          <p:spPr>
            <a:xfrm>
              <a:off x="2281989" y="423057"/>
              <a:ext cx="441509" cy="727952"/>
            </a:xfrm>
            <a:custGeom>
              <a:avLst/>
              <a:gdLst/>
              <a:ahLst/>
              <a:cxnLst>
                <a:cxn ang="0">
                  <a:pos x="wd2" y="hd2"/>
                </a:cxn>
                <a:cxn ang="5400000">
                  <a:pos x="wd2" y="hd2"/>
                </a:cxn>
                <a:cxn ang="10800000">
                  <a:pos x="wd2" y="hd2"/>
                </a:cxn>
                <a:cxn ang="16200000">
                  <a:pos x="wd2" y="hd2"/>
                </a:cxn>
              </a:cxnLst>
              <a:rect l="0" t="0" r="r" b="b"/>
              <a:pathLst>
                <a:path w="20571" h="20980" extrusionOk="0">
                  <a:moveTo>
                    <a:pt x="16334" y="20980"/>
                  </a:moveTo>
                  <a:cubicBezTo>
                    <a:pt x="14614" y="16306"/>
                    <a:pt x="12591" y="10758"/>
                    <a:pt x="4994" y="8537"/>
                  </a:cubicBezTo>
                  <a:cubicBezTo>
                    <a:pt x="1455" y="7503"/>
                    <a:pt x="-706" y="5746"/>
                    <a:pt x="210" y="3041"/>
                  </a:cubicBezTo>
                  <a:cubicBezTo>
                    <a:pt x="1389" y="-457"/>
                    <a:pt x="8776" y="-620"/>
                    <a:pt x="12730" y="954"/>
                  </a:cubicBezTo>
                  <a:cubicBezTo>
                    <a:pt x="18739" y="3366"/>
                    <a:pt x="20894" y="7918"/>
                    <a:pt x="20532" y="12161"/>
                  </a:cubicBezTo>
                  <a:cubicBezTo>
                    <a:pt x="20341" y="14341"/>
                    <a:pt x="19306" y="19361"/>
                    <a:pt x="16150" y="20732"/>
                  </a:cubicBezTo>
                </a:path>
              </a:pathLst>
            </a:custGeom>
            <a:solidFill>
              <a:srgbClr val="FF0088">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6" name="Freeform 13"/>
            <p:cNvSpPr/>
            <p:nvPr/>
          </p:nvSpPr>
          <p:spPr>
            <a:xfrm>
              <a:off x="2670765" y="572118"/>
              <a:ext cx="601599" cy="429707"/>
            </a:xfrm>
            <a:custGeom>
              <a:avLst/>
              <a:gdLst/>
              <a:ahLst/>
              <a:cxnLst>
                <a:cxn ang="0">
                  <a:pos x="wd2" y="hd2"/>
                </a:cxn>
                <a:cxn ang="5400000">
                  <a:pos x="wd2" y="hd2"/>
                </a:cxn>
                <a:cxn ang="10800000">
                  <a:pos x="wd2" y="hd2"/>
                </a:cxn>
                <a:cxn ang="16200000">
                  <a:pos x="wd2" y="hd2"/>
                </a:cxn>
              </a:cxnLst>
              <a:rect l="0" t="0" r="r" b="b"/>
              <a:pathLst>
                <a:path w="20436" h="21152" extrusionOk="0">
                  <a:moveTo>
                    <a:pt x="58" y="21034"/>
                  </a:moveTo>
                  <a:cubicBezTo>
                    <a:pt x="908" y="11585"/>
                    <a:pt x="6495" y="3457"/>
                    <a:pt x="12626" y="594"/>
                  </a:cubicBezTo>
                  <a:cubicBezTo>
                    <a:pt x="14860" y="-448"/>
                    <a:pt x="18439" y="-372"/>
                    <a:pt x="19875" y="2894"/>
                  </a:cubicBezTo>
                  <a:cubicBezTo>
                    <a:pt x="21600" y="6819"/>
                    <a:pt x="19039" y="11370"/>
                    <a:pt x="16363" y="12509"/>
                  </a:cubicBezTo>
                  <a:cubicBezTo>
                    <a:pt x="13341" y="13788"/>
                    <a:pt x="9950" y="13267"/>
                    <a:pt x="6933" y="14496"/>
                  </a:cubicBezTo>
                  <a:cubicBezTo>
                    <a:pt x="4257" y="15587"/>
                    <a:pt x="1581" y="17713"/>
                    <a:pt x="0" y="21152"/>
                  </a:cubicBezTo>
                </a:path>
              </a:pathLst>
            </a:custGeom>
            <a:solidFill>
              <a:srgbClr val="AE4F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7" name="Freeform 14"/>
            <p:cNvSpPr/>
            <p:nvPr/>
          </p:nvSpPr>
          <p:spPr>
            <a:xfrm>
              <a:off x="2488082" y="165874"/>
              <a:ext cx="313443" cy="571598"/>
            </a:xfrm>
            <a:custGeom>
              <a:avLst/>
              <a:gdLst/>
              <a:ahLst/>
              <a:cxnLst>
                <a:cxn ang="0">
                  <a:pos x="wd2" y="hd2"/>
                </a:cxn>
                <a:cxn ang="5400000">
                  <a:pos x="wd2" y="hd2"/>
                </a:cxn>
                <a:cxn ang="10800000">
                  <a:pos x="wd2" y="hd2"/>
                </a:cxn>
                <a:cxn ang="16200000">
                  <a:pos x="wd2" y="hd2"/>
                </a:cxn>
              </a:cxnLst>
              <a:rect l="0" t="0" r="r" b="b"/>
              <a:pathLst>
                <a:path w="17121" h="20779" extrusionOk="0">
                  <a:moveTo>
                    <a:pt x="14182" y="20779"/>
                  </a:moveTo>
                  <a:cubicBezTo>
                    <a:pt x="16631" y="15305"/>
                    <a:pt x="20416" y="5249"/>
                    <a:pt x="11563" y="1144"/>
                  </a:cubicBezTo>
                  <a:cubicBezTo>
                    <a:pt x="8604" y="-231"/>
                    <a:pt x="1736" y="-821"/>
                    <a:pt x="238" y="2032"/>
                  </a:cubicBezTo>
                  <a:cubicBezTo>
                    <a:pt x="-1184" y="4730"/>
                    <a:pt x="4139" y="7993"/>
                    <a:pt x="6727" y="9461"/>
                  </a:cubicBezTo>
                  <a:cubicBezTo>
                    <a:pt x="11030" y="11903"/>
                    <a:pt x="14182" y="16531"/>
                    <a:pt x="14205" y="20384"/>
                  </a:cubicBezTo>
                </a:path>
              </a:pathLst>
            </a:custGeom>
            <a:solidFill>
              <a:srgbClr val="FF22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8" name="Freeform 15"/>
            <p:cNvSpPr/>
            <p:nvPr/>
          </p:nvSpPr>
          <p:spPr>
            <a:xfrm>
              <a:off x="2795646" y="147891"/>
              <a:ext cx="391705" cy="511955"/>
            </a:xfrm>
            <a:custGeom>
              <a:avLst/>
              <a:gdLst/>
              <a:ahLst/>
              <a:cxnLst>
                <a:cxn ang="0">
                  <a:pos x="wd2" y="hd2"/>
                </a:cxn>
                <a:cxn ang="5400000">
                  <a:pos x="wd2" y="hd2"/>
                </a:cxn>
                <a:cxn ang="10800000">
                  <a:pos x="wd2" y="hd2"/>
                </a:cxn>
                <a:cxn ang="16200000">
                  <a:pos x="wd2" y="hd2"/>
                </a:cxn>
              </a:cxnLst>
              <a:rect l="0" t="0" r="r" b="b"/>
              <a:pathLst>
                <a:path w="21396" h="21056" extrusionOk="0">
                  <a:moveTo>
                    <a:pt x="0" y="21056"/>
                  </a:moveTo>
                  <a:cubicBezTo>
                    <a:pt x="0" y="14595"/>
                    <a:pt x="664" y="2881"/>
                    <a:pt x="10908" y="315"/>
                  </a:cubicBezTo>
                  <a:cubicBezTo>
                    <a:pt x="14331" y="-544"/>
                    <a:pt x="21167" y="280"/>
                    <a:pt x="21392" y="3699"/>
                  </a:cubicBezTo>
                  <a:cubicBezTo>
                    <a:pt x="21600" y="6927"/>
                    <a:pt x="15103" y="9330"/>
                    <a:pt x="11990" y="10369"/>
                  </a:cubicBezTo>
                  <a:cubicBezTo>
                    <a:pt x="6821" y="12111"/>
                    <a:pt x="1808" y="16447"/>
                    <a:pt x="147" y="20626"/>
                  </a:cubicBezTo>
                </a:path>
              </a:pathLst>
            </a:custGeom>
            <a:solidFill>
              <a:srgbClr val="6322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19" name="Freeform 16"/>
            <p:cNvSpPr/>
            <p:nvPr/>
          </p:nvSpPr>
          <p:spPr>
            <a:xfrm>
              <a:off x="1733001" y="764143"/>
              <a:ext cx="420705" cy="412413"/>
            </a:xfrm>
            <a:custGeom>
              <a:avLst/>
              <a:gdLst/>
              <a:ahLst/>
              <a:cxnLst>
                <a:cxn ang="0">
                  <a:pos x="wd2" y="hd2"/>
                </a:cxn>
                <a:cxn ang="5400000">
                  <a:pos x="wd2" y="hd2"/>
                </a:cxn>
                <a:cxn ang="10800000">
                  <a:pos x="wd2" y="hd2"/>
                </a:cxn>
                <a:cxn ang="16200000">
                  <a:pos x="wd2" y="hd2"/>
                </a:cxn>
              </a:cxnLst>
              <a:rect l="0" t="0" r="r" b="b"/>
              <a:pathLst>
                <a:path w="20754" h="21251" extrusionOk="0">
                  <a:moveTo>
                    <a:pt x="20754" y="21251"/>
                  </a:moveTo>
                  <a:cubicBezTo>
                    <a:pt x="19470" y="13469"/>
                    <a:pt x="18068" y="1477"/>
                    <a:pt x="8956" y="160"/>
                  </a:cubicBezTo>
                  <a:cubicBezTo>
                    <a:pt x="5370" y="-349"/>
                    <a:pt x="968" y="160"/>
                    <a:pt x="152" y="4597"/>
                  </a:cubicBezTo>
                  <a:cubicBezTo>
                    <a:pt x="-846" y="10066"/>
                    <a:pt x="3256" y="11593"/>
                    <a:pt x="7687" y="11789"/>
                  </a:cubicBezTo>
                  <a:cubicBezTo>
                    <a:pt x="11300" y="11957"/>
                    <a:pt x="20287" y="15324"/>
                    <a:pt x="20545" y="20793"/>
                  </a:cubicBezTo>
                </a:path>
              </a:pathLst>
            </a:custGeom>
            <a:solidFill>
              <a:srgbClr val="AEFF63">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0" name="Freeform 17"/>
            <p:cNvSpPr/>
            <p:nvPr/>
          </p:nvSpPr>
          <p:spPr>
            <a:xfrm>
              <a:off x="2133880" y="644765"/>
              <a:ext cx="379419" cy="531791"/>
            </a:xfrm>
            <a:custGeom>
              <a:avLst/>
              <a:gdLst/>
              <a:ahLst/>
              <a:cxnLst>
                <a:cxn ang="0">
                  <a:pos x="wd2" y="hd2"/>
                </a:cxn>
                <a:cxn ang="5400000">
                  <a:pos x="wd2" y="hd2"/>
                </a:cxn>
                <a:cxn ang="10800000">
                  <a:pos x="wd2" y="hd2"/>
                </a:cxn>
                <a:cxn ang="16200000">
                  <a:pos x="wd2" y="hd2"/>
                </a:cxn>
              </a:cxnLst>
              <a:rect l="0" t="0" r="r" b="b"/>
              <a:pathLst>
                <a:path w="18621" h="20367" extrusionOk="0">
                  <a:moveTo>
                    <a:pt x="973" y="20367"/>
                  </a:moveTo>
                  <a:cubicBezTo>
                    <a:pt x="-415" y="14421"/>
                    <a:pt x="-1449" y="5508"/>
                    <a:pt x="6214" y="1632"/>
                  </a:cubicBezTo>
                  <a:cubicBezTo>
                    <a:pt x="9039" y="199"/>
                    <a:pt x="15931" y="-1233"/>
                    <a:pt x="17902" y="1751"/>
                  </a:cubicBezTo>
                  <a:cubicBezTo>
                    <a:pt x="20151" y="5226"/>
                    <a:pt x="16681" y="8540"/>
                    <a:pt x="13599" y="10610"/>
                  </a:cubicBezTo>
                  <a:cubicBezTo>
                    <a:pt x="9497" y="13362"/>
                    <a:pt x="2986" y="15929"/>
                    <a:pt x="1390" y="20367"/>
                  </a:cubicBezTo>
                </a:path>
              </a:pathLst>
            </a:custGeom>
            <a:solidFill>
              <a:srgbClr val="FFFF4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1" name="Freeform 18"/>
            <p:cNvSpPr/>
            <p:nvPr/>
          </p:nvSpPr>
          <p:spPr>
            <a:xfrm>
              <a:off x="3272400" y="1308611"/>
              <a:ext cx="268796" cy="544989"/>
            </a:xfrm>
            <a:custGeom>
              <a:avLst/>
              <a:gdLst/>
              <a:ahLst/>
              <a:cxnLst>
                <a:cxn ang="0">
                  <a:pos x="wd2" y="hd2"/>
                </a:cxn>
                <a:cxn ang="5400000">
                  <a:pos x="wd2" y="hd2"/>
                </a:cxn>
                <a:cxn ang="10800000">
                  <a:pos x="wd2" y="hd2"/>
                </a:cxn>
                <a:cxn ang="16200000">
                  <a:pos x="wd2" y="hd2"/>
                </a:cxn>
              </a:cxnLst>
              <a:rect l="0" t="0" r="r" b="b"/>
              <a:pathLst>
                <a:path w="16553" h="21094" extrusionOk="0">
                  <a:moveTo>
                    <a:pt x="0" y="21094"/>
                  </a:moveTo>
                  <a:cubicBezTo>
                    <a:pt x="7464" y="18221"/>
                    <a:pt x="20180" y="11081"/>
                    <a:pt x="15573" y="4848"/>
                  </a:cubicBezTo>
                  <a:cubicBezTo>
                    <a:pt x="13979" y="2706"/>
                    <a:pt x="9310" y="-506"/>
                    <a:pt x="4860" y="68"/>
                  </a:cubicBezTo>
                  <a:cubicBezTo>
                    <a:pt x="-1420" y="871"/>
                    <a:pt x="226" y="5880"/>
                    <a:pt x="1777" y="8404"/>
                  </a:cubicBezTo>
                  <a:cubicBezTo>
                    <a:pt x="3135" y="10589"/>
                    <a:pt x="4180" y="12506"/>
                    <a:pt x="3867" y="14910"/>
                  </a:cubicBezTo>
                  <a:cubicBezTo>
                    <a:pt x="3412" y="17057"/>
                    <a:pt x="2188" y="19111"/>
                    <a:pt x="287" y="20919"/>
                  </a:cubicBezTo>
                </a:path>
              </a:pathLst>
            </a:custGeom>
            <a:solidFill>
              <a:srgbClr val="00A6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2" name="Freeform 19"/>
            <p:cNvSpPr/>
            <p:nvPr/>
          </p:nvSpPr>
          <p:spPr>
            <a:xfrm>
              <a:off x="3546631" y="1467007"/>
              <a:ext cx="479894" cy="244909"/>
            </a:xfrm>
            <a:custGeom>
              <a:avLst/>
              <a:gdLst/>
              <a:ahLst/>
              <a:cxnLst>
                <a:cxn ang="0">
                  <a:pos x="wd2" y="hd2"/>
                </a:cxn>
                <a:cxn ang="5400000">
                  <a:pos x="wd2" y="hd2"/>
                </a:cxn>
                <a:cxn ang="10800000">
                  <a:pos x="wd2" y="hd2"/>
                </a:cxn>
                <a:cxn ang="16200000">
                  <a:pos x="wd2" y="hd2"/>
                </a:cxn>
              </a:cxnLst>
              <a:rect l="0" t="0" r="r" b="b"/>
              <a:pathLst>
                <a:path w="20247" h="16548" extrusionOk="0">
                  <a:moveTo>
                    <a:pt x="0" y="12341"/>
                  </a:moveTo>
                  <a:cubicBezTo>
                    <a:pt x="4177" y="1851"/>
                    <a:pt x="11713" y="-4987"/>
                    <a:pt x="18646" y="4550"/>
                  </a:cubicBezTo>
                  <a:cubicBezTo>
                    <a:pt x="21600" y="8602"/>
                    <a:pt x="20269" y="16460"/>
                    <a:pt x="16260" y="16546"/>
                  </a:cubicBezTo>
                  <a:cubicBezTo>
                    <a:pt x="13055" y="16613"/>
                    <a:pt x="9631" y="14076"/>
                    <a:pt x="6576" y="12846"/>
                  </a:cubicBezTo>
                  <a:cubicBezTo>
                    <a:pt x="5054" y="12226"/>
                    <a:pt x="2148" y="10433"/>
                    <a:pt x="674" y="11301"/>
                  </a:cubicBezTo>
                </a:path>
              </a:pathLst>
            </a:custGeom>
            <a:solidFill>
              <a:srgbClr val="9DD34C">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3" name="Freeform 20"/>
            <p:cNvSpPr/>
            <p:nvPr/>
          </p:nvSpPr>
          <p:spPr>
            <a:xfrm>
              <a:off x="3440700" y="1113152"/>
              <a:ext cx="399907" cy="465511"/>
            </a:xfrm>
            <a:custGeom>
              <a:avLst/>
              <a:gdLst/>
              <a:ahLst/>
              <a:cxnLst>
                <a:cxn ang="0">
                  <a:pos x="wd2" y="hd2"/>
                </a:cxn>
                <a:cxn ang="5400000">
                  <a:pos x="wd2" y="hd2"/>
                </a:cxn>
                <a:cxn ang="10800000">
                  <a:pos x="wd2" y="hd2"/>
                </a:cxn>
                <a:cxn ang="16200000">
                  <a:pos x="wd2" y="hd2"/>
                </a:cxn>
              </a:cxnLst>
              <a:rect l="0" t="0" r="r" b="b"/>
              <a:pathLst>
                <a:path w="21032" h="20332" extrusionOk="0">
                  <a:moveTo>
                    <a:pt x="0" y="20332"/>
                  </a:moveTo>
                  <a:cubicBezTo>
                    <a:pt x="9141" y="20196"/>
                    <a:pt x="19659" y="13748"/>
                    <a:pt x="20945" y="5870"/>
                  </a:cubicBezTo>
                  <a:cubicBezTo>
                    <a:pt x="21600" y="1919"/>
                    <a:pt x="18483" y="-1268"/>
                    <a:pt x="13507" y="501"/>
                  </a:cubicBezTo>
                  <a:cubicBezTo>
                    <a:pt x="8368" y="2350"/>
                    <a:pt x="5162" y="7152"/>
                    <a:pt x="3719" y="11461"/>
                  </a:cubicBezTo>
                  <a:cubicBezTo>
                    <a:pt x="2782" y="14248"/>
                    <a:pt x="2797" y="17731"/>
                    <a:pt x="1012" y="20289"/>
                  </a:cubicBezTo>
                </a:path>
              </a:pathLst>
            </a:custGeom>
            <a:solidFill>
              <a:srgbClr val="D1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4" name="Freeform 21"/>
            <p:cNvSpPr/>
            <p:nvPr/>
          </p:nvSpPr>
          <p:spPr>
            <a:xfrm>
              <a:off x="805321" y="1596672"/>
              <a:ext cx="380593" cy="217552"/>
            </a:xfrm>
            <a:custGeom>
              <a:avLst/>
              <a:gdLst/>
              <a:ahLst/>
              <a:cxnLst>
                <a:cxn ang="0">
                  <a:pos x="wd2" y="hd2"/>
                </a:cxn>
                <a:cxn ang="5400000">
                  <a:pos x="wd2" y="hd2"/>
                </a:cxn>
                <a:cxn ang="10800000">
                  <a:pos x="wd2" y="hd2"/>
                </a:cxn>
                <a:cxn ang="16200000">
                  <a:pos x="wd2" y="hd2"/>
                </a:cxn>
              </a:cxnLst>
              <a:rect l="0" t="0" r="r" b="b"/>
              <a:pathLst>
                <a:path w="20467" h="19146" extrusionOk="0">
                  <a:moveTo>
                    <a:pt x="20467" y="19146"/>
                  </a:moveTo>
                  <a:cubicBezTo>
                    <a:pt x="17425" y="11321"/>
                    <a:pt x="11515" y="-2454"/>
                    <a:pt x="4594" y="378"/>
                  </a:cubicBezTo>
                  <a:cubicBezTo>
                    <a:pt x="2312" y="1322"/>
                    <a:pt x="-1133" y="6290"/>
                    <a:pt x="365" y="10551"/>
                  </a:cubicBezTo>
                  <a:cubicBezTo>
                    <a:pt x="1772" y="14575"/>
                    <a:pt x="6526" y="13718"/>
                    <a:pt x="8731" y="13172"/>
                  </a:cubicBezTo>
                  <a:cubicBezTo>
                    <a:pt x="12833" y="12487"/>
                    <a:pt x="16934" y="14479"/>
                    <a:pt x="20140" y="18711"/>
                  </a:cubicBezTo>
                </a:path>
              </a:pathLst>
            </a:custGeom>
            <a:solidFill>
              <a:srgbClr val="FF22FF">
                <a:alpha val="11963"/>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5" name="Freeform 22"/>
            <p:cNvSpPr/>
            <p:nvPr/>
          </p:nvSpPr>
          <p:spPr>
            <a:xfrm>
              <a:off x="2997996" y="1429267"/>
              <a:ext cx="308871" cy="600902"/>
            </a:xfrm>
            <a:custGeom>
              <a:avLst/>
              <a:gdLst/>
              <a:ahLst/>
              <a:cxnLst>
                <a:cxn ang="0">
                  <a:pos x="wd2" y="hd2"/>
                </a:cxn>
                <a:cxn ang="5400000">
                  <a:pos x="wd2" y="hd2"/>
                </a:cxn>
                <a:cxn ang="10800000">
                  <a:pos x="wd2" y="hd2"/>
                </a:cxn>
                <a:cxn ang="16200000">
                  <a:pos x="wd2" y="hd2"/>
                </a:cxn>
              </a:cxnLst>
              <a:rect l="0" t="0" r="r" b="b"/>
              <a:pathLst>
                <a:path w="16704" h="20310" extrusionOk="0">
                  <a:moveTo>
                    <a:pt x="9073" y="20310"/>
                  </a:moveTo>
                  <a:cubicBezTo>
                    <a:pt x="13861" y="15921"/>
                    <a:pt x="20041" y="9000"/>
                    <a:pt x="14549" y="3733"/>
                  </a:cubicBezTo>
                  <a:cubicBezTo>
                    <a:pt x="12522" y="1796"/>
                    <a:pt x="6365" y="-1290"/>
                    <a:pt x="2701" y="580"/>
                  </a:cubicBezTo>
                  <a:cubicBezTo>
                    <a:pt x="-1559" y="2750"/>
                    <a:pt x="40" y="6390"/>
                    <a:pt x="1936" y="8923"/>
                  </a:cubicBezTo>
                  <a:cubicBezTo>
                    <a:pt x="4483" y="12262"/>
                    <a:pt x="9585" y="16169"/>
                    <a:pt x="8629" y="20195"/>
                  </a:cubicBezTo>
                </a:path>
              </a:pathLst>
            </a:custGeom>
            <a:solidFill>
              <a:srgbClr val="FFFF4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6" name="Freeform 23"/>
            <p:cNvSpPr/>
            <p:nvPr/>
          </p:nvSpPr>
          <p:spPr>
            <a:xfrm>
              <a:off x="2161901" y="5189429"/>
              <a:ext cx="300771" cy="502315"/>
            </a:xfrm>
            <a:custGeom>
              <a:avLst/>
              <a:gdLst/>
              <a:ahLst/>
              <a:cxnLst>
                <a:cxn ang="0">
                  <a:pos x="wd2" y="hd2"/>
                </a:cxn>
                <a:cxn ang="5400000">
                  <a:pos x="wd2" y="hd2"/>
                </a:cxn>
                <a:cxn ang="10800000">
                  <a:pos x="wd2" y="hd2"/>
                </a:cxn>
                <a:cxn ang="16200000">
                  <a:pos x="wd2" y="hd2"/>
                </a:cxn>
              </a:cxnLst>
              <a:rect l="0" t="0" r="r" b="b"/>
              <a:pathLst>
                <a:path w="15928" h="20648" extrusionOk="0">
                  <a:moveTo>
                    <a:pt x="4568" y="0"/>
                  </a:moveTo>
                  <a:cubicBezTo>
                    <a:pt x="1123" y="4769"/>
                    <a:pt x="-3333" y="14858"/>
                    <a:pt x="3820" y="18862"/>
                  </a:cubicBezTo>
                  <a:cubicBezTo>
                    <a:pt x="6284" y="20242"/>
                    <a:pt x="11586" y="21600"/>
                    <a:pt x="14357" y="19743"/>
                  </a:cubicBezTo>
                  <a:cubicBezTo>
                    <a:pt x="18267" y="17127"/>
                    <a:pt x="13968" y="13280"/>
                    <a:pt x="11287" y="11563"/>
                  </a:cubicBezTo>
                  <a:cubicBezTo>
                    <a:pt x="8943" y="10066"/>
                    <a:pt x="7018" y="8732"/>
                    <a:pt x="5729" y="6550"/>
                  </a:cubicBezTo>
                  <a:cubicBezTo>
                    <a:pt x="4711" y="4845"/>
                    <a:pt x="4613" y="2808"/>
                    <a:pt x="3625" y="1056"/>
                  </a:cubicBezTo>
                </a:path>
              </a:pathLst>
            </a:custGeom>
            <a:solidFill>
              <a:srgbClr val="0079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7" name="Freeform 24"/>
            <p:cNvSpPr/>
            <p:nvPr/>
          </p:nvSpPr>
          <p:spPr>
            <a:xfrm>
              <a:off x="1841554" y="5339461"/>
              <a:ext cx="353353" cy="345077"/>
            </a:xfrm>
            <a:custGeom>
              <a:avLst/>
              <a:gdLst/>
              <a:ahLst/>
              <a:cxnLst>
                <a:cxn ang="0">
                  <a:pos x="wd2" y="hd2"/>
                </a:cxn>
                <a:cxn ang="5400000">
                  <a:pos x="wd2" y="hd2"/>
                </a:cxn>
                <a:cxn ang="10800000">
                  <a:pos x="wd2" y="hd2"/>
                </a:cxn>
                <a:cxn ang="16200000">
                  <a:pos x="wd2" y="hd2"/>
                </a:cxn>
              </a:cxnLst>
              <a:rect l="0" t="0" r="r" b="b"/>
              <a:pathLst>
                <a:path w="18817" h="21260" extrusionOk="0">
                  <a:moveTo>
                    <a:pt x="18641" y="0"/>
                  </a:moveTo>
                  <a:cubicBezTo>
                    <a:pt x="19711" y="10600"/>
                    <a:pt x="15983" y="21600"/>
                    <a:pt x="5160" y="21252"/>
                  </a:cubicBezTo>
                  <a:cubicBezTo>
                    <a:pt x="559" y="21104"/>
                    <a:pt x="-1889" y="14756"/>
                    <a:pt x="1771" y="11217"/>
                  </a:cubicBezTo>
                  <a:cubicBezTo>
                    <a:pt x="4686" y="8409"/>
                    <a:pt x="9016" y="7139"/>
                    <a:pt x="12390" y="5322"/>
                  </a:cubicBezTo>
                  <a:cubicBezTo>
                    <a:pt x="14078" y="4452"/>
                    <a:pt x="17587" y="3104"/>
                    <a:pt x="18528" y="1252"/>
                  </a:cubicBezTo>
                </a:path>
              </a:pathLst>
            </a:custGeom>
            <a:solidFill>
              <a:srgbClr val="9DD3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8" name="Freeform 25"/>
            <p:cNvSpPr/>
            <p:nvPr/>
          </p:nvSpPr>
          <p:spPr>
            <a:xfrm>
              <a:off x="2031147" y="5468886"/>
              <a:ext cx="243359" cy="532116"/>
            </a:xfrm>
            <a:custGeom>
              <a:avLst/>
              <a:gdLst/>
              <a:ahLst/>
              <a:cxnLst>
                <a:cxn ang="0">
                  <a:pos x="wd2" y="hd2"/>
                </a:cxn>
                <a:cxn ang="5400000">
                  <a:pos x="wd2" y="hd2"/>
                </a:cxn>
                <a:cxn ang="10800000">
                  <a:pos x="wd2" y="hd2"/>
                </a:cxn>
                <a:cxn ang="16200000">
                  <a:pos x="wd2" y="hd2"/>
                </a:cxn>
              </a:cxnLst>
              <a:rect l="0" t="0" r="r" b="b"/>
              <a:pathLst>
                <a:path w="17767" h="20338" extrusionOk="0">
                  <a:moveTo>
                    <a:pt x="14110" y="0"/>
                  </a:moveTo>
                  <a:cubicBezTo>
                    <a:pt x="3785" y="3134"/>
                    <a:pt x="-3143" y="11248"/>
                    <a:pt x="1441" y="17317"/>
                  </a:cubicBezTo>
                  <a:cubicBezTo>
                    <a:pt x="3744" y="20359"/>
                    <a:pt x="9701" y="21600"/>
                    <a:pt x="14027" y="18682"/>
                  </a:cubicBezTo>
                  <a:cubicBezTo>
                    <a:pt x="18457" y="15666"/>
                    <a:pt x="18385" y="11129"/>
                    <a:pt x="16712" y="7579"/>
                  </a:cubicBezTo>
                  <a:cubicBezTo>
                    <a:pt x="15680" y="5271"/>
                    <a:pt x="12954" y="2789"/>
                    <a:pt x="13005" y="362"/>
                  </a:cubicBezTo>
                </a:path>
              </a:pathLst>
            </a:custGeom>
            <a:solidFill>
              <a:srgbClr val="FF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29" name="Freeform 26"/>
            <p:cNvSpPr/>
            <p:nvPr/>
          </p:nvSpPr>
          <p:spPr>
            <a:xfrm>
              <a:off x="3873046" y="5105875"/>
              <a:ext cx="407974" cy="496771"/>
            </a:xfrm>
            <a:custGeom>
              <a:avLst/>
              <a:gdLst/>
              <a:ahLst/>
              <a:cxnLst>
                <a:cxn ang="0">
                  <a:pos x="wd2" y="hd2"/>
                </a:cxn>
                <a:cxn ang="5400000">
                  <a:pos x="wd2" y="hd2"/>
                </a:cxn>
                <a:cxn ang="10800000">
                  <a:pos x="wd2" y="hd2"/>
                </a:cxn>
                <a:cxn ang="16200000">
                  <a:pos x="wd2" y="hd2"/>
                </a:cxn>
              </a:cxnLst>
              <a:rect l="0" t="0" r="r" b="b"/>
              <a:pathLst>
                <a:path w="19743" h="20687" extrusionOk="0">
                  <a:moveTo>
                    <a:pt x="335" y="0"/>
                  </a:moveTo>
                  <a:cubicBezTo>
                    <a:pt x="3853" y="6589"/>
                    <a:pt x="-7" y="13724"/>
                    <a:pt x="7549" y="18838"/>
                  </a:cubicBezTo>
                  <a:cubicBezTo>
                    <a:pt x="10731" y="20989"/>
                    <a:pt x="15160" y="21600"/>
                    <a:pt x="18109" y="18838"/>
                  </a:cubicBezTo>
                  <a:cubicBezTo>
                    <a:pt x="21593" y="15599"/>
                    <a:pt x="18931" y="11032"/>
                    <a:pt x="15481" y="8528"/>
                  </a:cubicBezTo>
                  <a:cubicBezTo>
                    <a:pt x="13188" y="6871"/>
                    <a:pt x="10252" y="6060"/>
                    <a:pt x="7528" y="5178"/>
                  </a:cubicBezTo>
                  <a:cubicBezTo>
                    <a:pt x="5167" y="4408"/>
                    <a:pt x="2101" y="1387"/>
                    <a:pt x="0" y="476"/>
                  </a:cubicBezTo>
                </a:path>
              </a:pathLst>
            </a:custGeom>
            <a:solidFill>
              <a:srgbClr val="FFA6FF">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0" name="Freeform 27"/>
            <p:cNvSpPr/>
            <p:nvPr/>
          </p:nvSpPr>
          <p:spPr>
            <a:xfrm>
              <a:off x="3488503" y="4589677"/>
              <a:ext cx="579949" cy="293389"/>
            </a:xfrm>
            <a:custGeom>
              <a:avLst/>
              <a:gdLst/>
              <a:ahLst/>
              <a:cxnLst>
                <a:cxn ang="0">
                  <a:pos x="wd2" y="hd2"/>
                </a:cxn>
                <a:cxn ang="5400000">
                  <a:pos x="wd2" y="hd2"/>
                </a:cxn>
                <a:cxn ang="10800000">
                  <a:pos x="wd2" y="hd2"/>
                </a:cxn>
                <a:cxn ang="16200000">
                  <a:pos x="wd2" y="hd2"/>
                </a:cxn>
              </a:cxnLst>
              <a:rect l="0" t="0" r="r" b="b"/>
              <a:pathLst>
                <a:path w="21488" h="19867" extrusionOk="0">
                  <a:moveTo>
                    <a:pt x="0" y="4935"/>
                  </a:moveTo>
                  <a:cubicBezTo>
                    <a:pt x="6037" y="9150"/>
                    <a:pt x="8384" y="21183"/>
                    <a:pt x="15721" y="19749"/>
                  </a:cubicBezTo>
                  <a:cubicBezTo>
                    <a:pt x="18802" y="19138"/>
                    <a:pt x="21600" y="15515"/>
                    <a:pt x="21485" y="9456"/>
                  </a:cubicBezTo>
                  <a:cubicBezTo>
                    <a:pt x="21369" y="2288"/>
                    <a:pt x="17062" y="-417"/>
                    <a:pt x="13624" y="51"/>
                  </a:cubicBezTo>
                  <a:cubicBezTo>
                    <a:pt x="11329" y="414"/>
                    <a:pt x="9233" y="2326"/>
                    <a:pt x="7179" y="3941"/>
                  </a:cubicBezTo>
                  <a:cubicBezTo>
                    <a:pt x="5408" y="5356"/>
                    <a:pt x="1850" y="4849"/>
                    <a:pt x="121" y="5853"/>
                  </a:cubicBezTo>
                </a:path>
              </a:pathLst>
            </a:custGeom>
            <a:solidFill>
              <a:srgbClr val="FF6D7C">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1" name="Freeform 28"/>
            <p:cNvSpPr/>
            <p:nvPr/>
          </p:nvSpPr>
          <p:spPr>
            <a:xfrm>
              <a:off x="4567599" y="5347736"/>
              <a:ext cx="579957" cy="293388"/>
            </a:xfrm>
            <a:custGeom>
              <a:avLst/>
              <a:gdLst/>
              <a:ahLst/>
              <a:cxnLst>
                <a:cxn ang="0">
                  <a:pos x="wd2" y="hd2"/>
                </a:cxn>
                <a:cxn ang="5400000">
                  <a:pos x="wd2" y="hd2"/>
                </a:cxn>
                <a:cxn ang="10800000">
                  <a:pos x="wd2" y="hd2"/>
                </a:cxn>
                <a:cxn ang="16200000">
                  <a:pos x="wd2" y="hd2"/>
                </a:cxn>
              </a:cxnLst>
              <a:rect l="0" t="0" r="r" b="b"/>
              <a:pathLst>
                <a:path w="21483" h="19867" extrusionOk="0">
                  <a:moveTo>
                    <a:pt x="0" y="4935"/>
                  </a:moveTo>
                  <a:cubicBezTo>
                    <a:pt x="6035" y="9140"/>
                    <a:pt x="8382" y="21183"/>
                    <a:pt x="15717" y="19749"/>
                  </a:cubicBezTo>
                  <a:cubicBezTo>
                    <a:pt x="18797" y="19138"/>
                    <a:pt x="21600" y="15515"/>
                    <a:pt x="21480" y="9456"/>
                  </a:cubicBezTo>
                  <a:cubicBezTo>
                    <a:pt x="21364" y="2288"/>
                    <a:pt x="17058" y="-417"/>
                    <a:pt x="13621" y="51"/>
                  </a:cubicBezTo>
                  <a:cubicBezTo>
                    <a:pt x="11337" y="357"/>
                    <a:pt x="9226" y="2297"/>
                    <a:pt x="7188" y="3932"/>
                  </a:cubicBezTo>
                  <a:cubicBezTo>
                    <a:pt x="5417" y="5346"/>
                    <a:pt x="1860" y="4887"/>
                    <a:pt x="131" y="5843"/>
                  </a:cubicBezTo>
                </a:path>
              </a:pathLst>
            </a:custGeom>
            <a:solidFill>
              <a:srgbClr val="FF6DC4">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2" name="Freeform 29"/>
            <p:cNvSpPr/>
            <p:nvPr/>
          </p:nvSpPr>
          <p:spPr>
            <a:xfrm>
              <a:off x="2735681" y="4246760"/>
              <a:ext cx="501513" cy="900136"/>
            </a:xfrm>
            <a:custGeom>
              <a:avLst/>
              <a:gdLst/>
              <a:ahLst/>
              <a:cxnLst>
                <a:cxn ang="0">
                  <a:pos x="wd2" y="hd2"/>
                </a:cxn>
                <a:cxn ang="5400000">
                  <a:pos x="wd2" y="hd2"/>
                </a:cxn>
                <a:cxn ang="10800000">
                  <a:pos x="wd2" y="hd2"/>
                </a:cxn>
                <a:cxn ang="16200000">
                  <a:pos x="wd2" y="hd2"/>
                </a:cxn>
              </a:cxnLst>
              <a:rect l="0" t="0" r="r" b="b"/>
              <a:pathLst>
                <a:path w="20088" h="20232" extrusionOk="0">
                  <a:moveTo>
                    <a:pt x="0" y="0"/>
                  </a:moveTo>
                  <a:cubicBezTo>
                    <a:pt x="3812" y="4124"/>
                    <a:pt x="8356" y="8997"/>
                    <a:pt x="4645" y="13565"/>
                  </a:cubicBezTo>
                  <a:cubicBezTo>
                    <a:pt x="2946" y="15696"/>
                    <a:pt x="3121" y="17825"/>
                    <a:pt x="6877" y="19468"/>
                  </a:cubicBezTo>
                  <a:cubicBezTo>
                    <a:pt x="11743" y="21600"/>
                    <a:pt x="17952" y="18865"/>
                    <a:pt x="19396" y="16188"/>
                  </a:cubicBezTo>
                  <a:cubicBezTo>
                    <a:pt x="21600" y="12090"/>
                    <a:pt x="18263" y="7896"/>
                    <a:pt x="13244" y="4901"/>
                  </a:cubicBezTo>
                  <a:cubicBezTo>
                    <a:pt x="10656" y="3366"/>
                    <a:pt x="4181" y="57"/>
                    <a:pt x="113" y="260"/>
                  </a:cubicBezTo>
                </a:path>
              </a:pathLst>
            </a:custGeom>
            <a:solidFill>
              <a:srgbClr val="FF6FBD">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3" name="Freeform 30"/>
            <p:cNvSpPr/>
            <p:nvPr/>
          </p:nvSpPr>
          <p:spPr>
            <a:xfrm>
              <a:off x="2892100" y="4120562"/>
              <a:ext cx="852892" cy="386533"/>
            </a:xfrm>
            <a:custGeom>
              <a:avLst/>
              <a:gdLst/>
              <a:ahLst/>
              <a:cxnLst>
                <a:cxn ang="0">
                  <a:pos x="wd2" y="hd2"/>
                </a:cxn>
                <a:cxn ang="5400000">
                  <a:pos x="wd2" y="hd2"/>
                </a:cxn>
                <a:cxn ang="10800000">
                  <a:pos x="wd2" y="hd2"/>
                </a:cxn>
                <a:cxn ang="16200000">
                  <a:pos x="wd2" y="hd2"/>
                </a:cxn>
              </a:cxnLst>
              <a:rect l="0" t="0" r="r" b="b"/>
              <a:pathLst>
                <a:path w="21298" h="18655" extrusionOk="0">
                  <a:moveTo>
                    <a:pt x="554" y="11520"/>
                  </a:moveTo>
                  <a:cubicBezTo>
                    <a:pt x="4994" y="19326"/>
                    <a:pt x="11722" y="20484"/>
                    <a:pt x="17154" y="16179"/>
                  </a:cubicBezTo>
                  <a:cubicBezTo>
                    <a:pt x="19135" y="14612"/>
                    <a:pt x="21600" y="10471"/>
                    <a:pt x="21268" y="5805"/>
                  </a:cubicBezTo>
                  <a:cubicBezTo>
                    <a:pt x="20872" y="199"/>
                    <a:pt x="17235" y="-1116"/>
                    <a:pt x="14911" y="873"/>
                  </a:cubicBezTo>
                  <a:cubicBezTo>
                    <a:pt x="12283" y="3107"/>
                    <a:pt x="10136" y="7453"/>
                    <a:pt x="7537" y="9728"/>
                  </a:cubicBezTo>
                  <a:cubicBezTo>
                    <a:pt x="5227" y="11772"/>
                    <a:pt x="2500" y="12821"/>
                    <a:pt x="0" y="11424"/>
                  </a:cubicBezTo>
                </a:path>
              </a:pathLst>
            </a:custGeom>
            <a:solidFill>
              <a:srgbClr val="FF97FF">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4" name="Freeform 31"/>
            <p:cNvSpPr/>
            <p:nvPr/>
          </p:nvSpPr>
          <p:spPr>
            <a:xfrm>
              <a:off x="3176936" y="4546257"/>
              <a:ext cx="397036" cy="706120"/>
            </a:xfrm>
            <a:custGeom>
              <a:avLst/>
              <a:gdLst/>
              <a:ahLst/>
              <a:cxnLst>
                <a:cxn ang="0">
                  <a:pos x="wd2" y="hd2"/>
                </a:cxn>
                <a:cxn ang="5400000">
                  <a:pos x="wd2" y="hd2"/>
                </a:cxn>
                <a:cxn ang="10800000">
                  <a:pos x="wd2" y="hd2"/>
                </a:cxn>
                <a:cxn ang="16200000">
                  <a:pos x="wd2" y="hd2"/>
                </a:cxn>
              </a:cxnLst>
              <a:rect l="0" t="0" r="r" b="b"/>
              <a:pathLst>
                <a:path w="19015" h="20463" extrusionOk="0">
                  <a:moveTo>
                    <a:pt x="0" y="0"/>
                  </a:moveTo>
                  <a:cubicBezTo>
                    <a:pt x="7823" y="3092"/>
                    <a:pt x="21600" y="9080"/>
                    <a:pt x="18593" y="15952"/>
                  </a:cubicBezTo>
                  <a:cubicBezTo>
                    <a:pt x="17590" y="18238"/>
                    <a:pt x="12497" y="21600"/>
                    <a:pt x="8243" y="20083"/>
                  </a:cubicBezTo>
                  <a:cubicBezTo>
                    <a:pt x="4220" y="18647"/>
                    <a:pt x="5182" y="13947"/>
                    <a:pt x="5778" y="11718"/>
                  </a:cubicBezTo>
                  <a:cubicBezTo>
                    <a:pt x="6773" y="8037"/>
                    <a:pt x="5947" y="3567"/>
                    <a:pt x="1890" y="650"/>
                  </a:cubicBezTo>
                </a:path>
              </a:pathLst>
            </a:custGeom>
            <a:solidFill>
              <a:srgbClr val="FF77FF">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5" name="Freeform 32"/>
            <p:cNvSpPr/>
            <p:nvPr/>
          </p:nvSpPr>
          <p:spPr>
            <a:xfrm>
              <a:off x="1874109" y="4973486"/>
              <a:ext cx="367564" cy="410504"/>
            </a:xfrm>
            <a:custGeom>
              <a:avLst/>
              <a:gdLst/>
              <a:ahLst/>
              <a:cxnLst>
                <a:cxn ang="0">
                  <a:pos x="wd2" y="hd2"/>
                </a:cxn>
                <a:cxn ang="5400000">
                  <a:pos x="wd2" y="hd2"/>
                </a:cxn>
                <a:cxn ang="10800000">
                  <a:pos x="wd2" y="hd2"/>
                </a:cxn>
                <a:cxn ang="16200000">
                  <a:pos x="wd2" y="hd2"/>
                </a:cxn>
              </a:cxnLst>
              <a:rect l="0" t="0" r="r" b="b"/>
              <a:pathLst>
                <a:path w="20303" h="21195" extrusionOk="0">
                  <a:moveTo>
                    <a:pt x="20303" y="0"/>
                  </a:moveTo>
                  <a:cubicBezTo>
                    <a:pt x="19693" y="7397"/>
                    <a:pt x="19357" y="18751"/>
                    <a:pt x="9952" y="20791"/>
                  </a:cubicBezTo>
                  <a:cubicBezTo>
                    <a:pt x="6257" y="21600"/>
                    <a:pt x="1609" y="21520"/>
                    <a:pt x="335" y="17454"/>
                  </a:cubicBezTo>
                  <a:cubicBezTo>
                    <a:pt x="-1227" y="12425"/>
                    <a:pt x="2921" y="10625"/>
                    <a:pt x="7530" y="10035"/>
                  </a:cubicBezTo>
                  <a:cubicBezTo>
                    <a:pt x="11296" y="9547"/>
                    <a:pt x="20373" y="5582"/>
                    <a:pt x="20123" y="430"/>
                  </a:cubicBezTo>
                </a:path>
              </a:pathLst>
            </a:custGeom>
            <a:solidFill>
              <a:srgbClr val="AE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6" name="Freeform 33"/>
            <p:cNvSpPr/>
            <p:nvPr/>
          </p:nvSpPr>
          <p:spPr>
            <a:xfrm>
              <a:off x="2236776" y="4972780"/>
              <a:ext cx="378511" cy="475943"/>
            </a:xfrm>
            <a:custGeom>
              <a:avLst/>
              <a:gdLst/>
              <a:ahLst/>
              <a:cxnLst>
                <a:cxn ang="0">
                  <a:pos x="wd2" y="hd2"/>
                </a:cxn>
                <a:cxn ang="5400000">
                  <a:pos x="wd2" y="hd2"/>
                </a:cxn>
                <a:cxn ang="10800000">
                  <a:pos x="wd2" y="hd2"/>
                </a:cxn>
                <a:cxn ang="16200000">
                  <a:pos x="wd2" y="hd2"/>
                </a:cxn>
              </a:cxnLst>
              <a:rect l="0" t="0" r="r" b="b"/>
              <a:pathLst>
                <a:path w="19838" h="20541" extrusionOk="0">
                  <a:moveTo>
                    <a:pt x="257" y="30"/>
                  </a:moveTo>
                  <a:cubicBezTo>
                    <a:pt x="-403" y="6365"/>
                    <a:pt x="-373" y="15868"/>
                    <a:pt x="7736" y="19340"/>
                  </a:cubicBezTo>
                  <a:cubicBezTo>
                    <a:pt x="10701" y="20625"/>
                    <a:pt x="17795" y="21600"/>
                    <a:pt x="19366" y="18311"/>
                  </a:cubicBezTo>
                  <a:cubicBezTo>
                    <a:pt x="21197" y="14485"/>
                    <a:pt x="17343" y="11263"/>
                    <a:pt x="14014" y="9320"/>
                  </a:cubicBezTo>
                  <a:cubicBezTo>
                    <a:pt x="9567" y="6743"/>
                    <a:pt x="2799" y="4544"/>
                    <a:pt x="672" y="0"/>
                  </a:cubicBezTo>
                </a:path>
              </a:pathLst>
            </a:custGeom>
            <a:solidFill>
              <a:srgbClr val="FFFF4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7" name="Freeform 34"/>
            <p:cNvSpPr/>
            <p:nvPr/>
          </p:nvSpPr>
          <p:spPr>
            <a:xfrm>
              <a:off x="2188938" y="4339630"/>
              <a:ext cx="445294" cy="560027"/>
            </a:xfrm>
            <a:custGeom>
              <a:avLst/>
              <a:gdLst/>
              <a:ahLst/>
              <a:cxnLst>
                <a:cxn ang="0">
                  <a:pos x="wd2" y="hd2"/>
                </a:cxn>
                <a:cxn ang="5400000">
                  <a:pos x="wd2" y="hd2"/>
                </a:cxn>
                <a:cxn ang="10800000">
                  <a:pos x="wd2" y="hd2"/>
                </a:cxn>
                <a:cxn ang="16200000">
                  <a:pos x="wd2" y="hd2"/>
                </a:cxn>
              </a:cxnLst>
              <a:rect l="0" t="0" r="r" b="b"/>
              <a:pathLst>
                <a:path w="19839" h="20538" extrusionOk="0">
                  <a:moveTo>
                    <a:pt x="258" y="41"/>
                  </a:moveTo>
                  <a:cubicBezTo>
                    <a:pt x="-404" y="6367"/>
                    <a:pt x="-372" y="15849"/>
                    <a:pt x="7731" y="19338"/>
                  </a:cubicBezTo>
                  <a:cubicBezTo>
                    <a:pt x="10717" y="20622"/>
                    <a:pt x="17812" y="21600"/>
                    <a:pt x="19369" y="18303"/>
                  </a:cubicBezTo>
                  <a:cubicBezTo>
                    <a:pt x="21196" y="14473"/>
                    <a:pt x="17340" y="11258"/>
                    <a:pt x="14013" y="9317"/>
                  </a:cubicBezTo>
                  <a:cubicBezTo>
                    <a:pt x="9602" y="6729"/>
                    <a:pt x="2797" y="4540"/>
                    <a:pt x="680" y="0"/>
                  </a:cubicBezTo>
                </a:path>
              </a:pathLst>
            </a:custGeom>
            <a:solidFill>
              <a:srgbClr val="D1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8" name="Freeform 35"/>
            <p:cNvSpPr/>
            <p:nvPr/>
          </p:nvSpPr>
          <p:spPr>
            <a:xfrm>
              <a:off x="2453765" y="1136699"/>
              <a:ext cx="311147" cy="559815"/>
            </a:xfrm>
            <a:custGeom>
              <a:avLst/>
              <a:gdLst/>
              <a:ahLst/>
              <a:cxnLst>
                <a:cxn ang="0">
                  <a:pos x="wd2" y="hd2"/>
                </a:cxn>
                <a:cxn ang="5400000">
                  <a:pos x="wd2" y="hd2"/>
                </a:cxn>
                <a:cxn ang="10800000">
                  <a:pos x="wd2" y="hd2"/>
                </a:cxn>
                <a:cxn ang="16200000">
                  <a:pos x="wd2" y="hd2"/>
                </a:cxn>
              </a:cxnLst>
              <a:rect l="0" t="0" r="r" b="b"/>
              <a:pathLst>
                <a:path w="17419" h="20619" extrusionOk="0">
                  <a:moveTo>
                    <a:pt x="2838" y="20619"/>
                  </a:moveTo>
                  <a:cubicBezTo>
                    <a:pt x="-931" y="14324"/>
                    <a:pt x="-2705" y="3589"/>
                    <a:pt x="9069" y="402"/>
                  </a:cubicBezTo>
                  <a:cubicBezTo>
                    <a:pt x="14176" y="-981"/>
                    <a:pt x="18895" y="1353"/>
                    <a:pt x="16987" y="5081"/>
                  </a:cubicBezTo>
                  <a:cubicBezTo>
                    <a:pt x="15332" y="8345"/>
                    <a:pt x="9718" y="10352"/>
                    <a:pt x="6630" y="12811"/>
                  </a:cubicBezTo>
                  <a:cubicBezTo>
                    <a:pt x="3645" y="15187"/>
                    <a:pt x="3970" y="17489"/>
                    <a:pt x="3059" y="20312"/>
                  </a:cubicBezTo>
                </a:path>
              </a:pathLst>
            </a:custGeom>
            <a:solidFill>
              <a:srgbClr val="FF65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39" name="Freeform 36"/>
            <p:cNvSpPr/>
            <p:nvPr/>
          </p:nvSpPr>
          <p:spPr>
            <a:xfrm>
              <a:off x="1999157" y="1473137"/>
              <a:ext cx="270069" cy="684620"/>
            </a:xfrm>
            <a:custGeom>
              <a:avLst/>
              <a:gdLst/>
              <a:ahLst/>
              <a:cxnLst>
                <a:cxn ang="0">
                  <a:pos x="wd2" y="hd2"/>
                </a:cxn>
                <a:cxn ang="5400000">
                  <a:pos x="wd2" y="hd2"/>
                </a:cxn>
                <a:cxn ang="10800000">
                  <a:pos x="wd2" y="hd2"/>
                </a:cxn>
                <a:cxn ang="16200000">
                  <a:pos x="wd2" y="hd2"/>
                </a:cxn>
              </a:cxnLst>
              <a:rect l="0" t="0" r="r" b="b"/>
              <a:pathLst>
                <a:path w="14907" h="20033" extrusionOk="0">
                  <a:moveTo>
                    <a:pt x="13995" y="20008"/>
                  </a:moveTo>
                  <a:cubicBezTo>
                    <a:pt x="7461" y="15775"/>
                    <a:pt x="-4693" y="9076"/>
                    <a:pt x="1903" y="3046"/>
                  </a:cubicBezTo>
                  <a:cubicBezTo>
                    <a:pt x="4144" y="1002"/>
                    <a:pt x="10490" y="-1567"/>
                    <a:pt x="13699" y="1229"/>
                  </a:cubicBezTo>
                  <a:cubicBezTo>
                    <a:pt x="16907" y="4025"/>
                    <a:pt x="12855" y="7374"/>
                    <a:pt x="11567" y="10121"/>
                  </a:cubicBezTo>
                  <a:cubicBezTo>
                    <a:pt x="10178" y="13086"/>
                    <a:pt x="11888" y="17320"/>
                    <a:pt x="14097" y="20033"/>
                  </a:cubicBezTo>
                </a:path>
              </a:pathLst>
            </a:custGeom>
            <a:solidFill>
              <a:srgbClr val="FFA9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0" name="Freeform 37"/>
            <p:cNvSpPr/>
            <p:nvPr/>
          </p:nvSpPr>
          <p:spPr>
            <a:xfrm>
              <a:off x="1886880" y="1133880"/>
              <a:ext cx="584331" cy="447605"/>
            </a:xfrm>
            <a:custGeom>
              <a:avLst/>
              <a:gdLst/>
              <a:ahLst/>
              <a:cxnLst>
                <a:cxn ang="0">
                  <a:pos x="wd2" y="hd2"/>
                </a:cxn>
                <a:cxn ang="5400000">
                  <a:pos x="wd2" y="hd2"/>
                </a:cxn>
                <a:cxn ang="10800000">
                  <a:pos x="wd2" y="hd2"/>
                </a:cxn>
                <a:cxn ang="16200000">
                  <a:pos x="wd2" y="hd2"/>
                </a:cxn>
              </a:cxnLst>
              <a:rect l="0" t="0" r="r" b="b"/>
              <a:pathLst>
                <a:path w="20969" h="21039" extrusionOk="0">
                  <a:moveTo>
                    <a:pt x="20969" y="21039"/>
                  </a:moveTo>
                  <a:cubicBezTo>
                    <a:pt x="19167" y="15407"/>
                    <a:pt x="18858" y="10717"/>
                    <a:pt x="15295" y="6298"/>
                  </a:cubicBezTo>
                  <a:cubicBezTo>
                    <a:pt x="12817" y="3235"/>
                    <a:pt x="9743" y="1122"/>
                    <a:pt x="6408" y="189"/>
                  </a:cubicBezTo>
                  <a:cubicBezTo>
                    <a:pt x="3587" y="-561"/>
                    <a:pt x="-631" y="852"/>
                    <a:pt x="80" y="5827"/>
                  </a:cubicBezTo>
                  <a:cubicBezTo>
                    <a:pt x="963" y="12010"/>
                    <a:pt x="7616" y="17045"/>
                    <a:pt x="12047" y="17470"/>
                  </a:cubicBezTo>
                  <a:cubicBezTo>
                    <a:pt x="13930" y="17649"/>
                    <a:pt x="17381" y="17437"/>
                    <a:pt x="20852" y="20986"/>
                  </a:cubicBezTo>
                </a:path>
              </a:pathLst>
            </a:custGeom>
            <a:solidFill>
              <a:srgbClr val="FFFF68">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1" name="Freeform 38"/>
            <p:cNvSpPr/>
            <p:nvPr/>
          </p:nvSpPr>
          <p:spPr>
            <a:xfrm>
              <a:off x="1672141" y="1297190"/>
              <a:ext cx="534600" cy="1600844"/>
            </a:xfrm>
            <a:custGeom>
              <a:avLst/>
              <a:gdLst/>
              <a:ahLst/>
              <a:cxnLst>
                <a:cxn ang="0">
                  <a:pos x="wd2" y="hd2"/>
                </a:cxn>
                <a:cxn ang="5400000">
                  <a:pos x="wd2" y="hd2"/>
                </a:cxn>
                <a:cxn ang="10800000">
                  <a:pos x="wd2" y="hd2"/>
                </a:cxn>
                <a:cxn ang="16200000">
                  <a:pos x="wd2" y="hd2"/>
                </a:cxn>
              </a:cxnLst>
              <a:rect l="0" t="0" r="r" b="b"/>
              <a:pathLst>
                <a:path w="21600" h="21179" extrusionOk="0">
                  <a:moveTo>
                    <a:pt x="19143" y="19911"/>
                  </a:moveTo>
                  <a:cubicBezTo>
                    <a:pt x="18657" y="19789"/>
                    <a:pt x="18211" y="19652"/>
                    <a:pt x="17811" y="19500"/>
                  </a:cubicBezTo>
                  <a:cubicBezTo>
                    <a:pt x="16823" y="19110"/>
                    <a:pt x="15961" y="18687"/>
                    <a:pt x="15240" y="18238"/>
                  </a:cubicBezTo>
                  <a:cubicBezTo>
                    <a:pt x="14194" y="17521"/>
                    <a:pt x="14497" y="16612"/>
                    <a:pt x="14794" y="15734"/>
                  </a:cubicBezTo>
                  <a:cubicBezTo>
                    <a:pt x="14897" y="15430"/>
                    <a:pt x="14994" y="15142"/>
                    <a:pt x="15034" y="14864"/>
                  </a:cubicBezTo>
                  <a:cubicBezTo>
                    <a:pt x="15034" y="14661"/>
                    <a:pt x="15109" y="14459"/>
                    <a:pt x="15154" y="14257"/>
                  </a:cubicBezTo>
                  <a:cubicBezTo>
                    <a:pt x="15349" y="13396"/>
                    <a:pt x="15549" y="12509"/>
                    <a:pt x="14434" y="11643"/>
                  </a:cubicBezTo>
                  <a:cubicBezTo>
                    <a:pt x="13551" y="11001"/>
                    <a:pt x="12496" y="10387"/>
                    <a:pt x="11280" y="9806"/>
                  </a:cubicBezTo>
                  <a:cubicBezTo>
                    <a:pt x="10509" y="9414"/>
                    <a:pt x="9720" y="9012"/>
                    <a:pt x="9029" y="8583"/>
                  </a:cubicBezTo>
                  <a:cubicBezTo>
                    <a:pt x="9023" y="8549"/>
                    <a:pt x="9023" y="8514"/>
                    <a:pt x="9029" y="8480"/>
                  </a:cubicBezTo>
                  <a:cubicBezTo>
                    <a:pt x="8976" y="7238"/>
                    <a:pt x="9464" y="5999"/>
                    <a:pt x="10480" y="4802"/>
                  </a:cubicBezTo>
                  <a:cubicBezTo>
                    <a:pt x="11474" y="3599"/>
                    <a:pt x="13789" y="634"/>
                    <a:pt x="8383" y="83"/>
                  </a:cubicBezTo>
                  <a:cubicBezTo>
                    <a:pt x="3446" y="-421"/>
                    <a:pt x="17" y="1491"/>
                    <a:pt x="0" y="2815"/>
                  </a:cubicBezTo>
                  <a:cubicBezTo>
                    <a:pt x="0" y="4555"/>
                    <a:pt x="4000" y="6363"/>
                    <a:pt x="7051" y="7972"/>
                  </a:cubicBezTo>
                  <a:cubicBezTo>
                    <a:pt x="7961" y="8681"/>
                    <a:pt x="9093" y="9356"/>
                    <a:pt x="10429" y="9989"/>
                  </a:cubicBezTo>
                  <a:cubicBezTo>
                    <a:pt x="11607" y="10554"/>
                    <a:pt x="12633" y="11151"/>
                    <a:pt x="13497" y="11774"/>
                  </a:cubicBezTo>
                  <a:cubicBezTo>
                    <a:pt x="14514" y="12562"/>
                    <a:pt x="14331" y="13370"/>
                    <a:pt x="14137" y="14227"/>
                  </a:cubicBezTo>
                  <a:cubicBezTo>
                    <a:pt x="14091" y="14433"/>
                    <a:pt x="14046" y="14640"/>
                    <a:pt x="14017" y="14845"/>
                  </a:cubicBezTo>
                  <a:cubicBezTo>
                    <a:pt x="13977" y="15112"/>
                    <a:pt x="13880" y="15394"/>
                    <a:pt x="13783" y="15693"/>
                  </a:cubicBezTo>
                  <a:cubicBezTo>
                    <a:pt x="13486" y="16576"/>
                    <a:pt x="13149" y="17577"/>
                    <a:pt x="14354" y="18380"/>
                  </a:cubicBezTo>
                  <a:cubicBezTo>
                    <a:pt x="15108" y="18852"/>
                    <a:pt x="16010" y="19297"/>
                    <a:pt x="17046" y="19708"/>
                  </a:cubicBezTo>
                  <a:cubicBezTo>
                    <a:pt x="17491" y="19876"/>
                    <a:pt x="17985" y="20030"/>
                    <a:pt x="18520" y="20167"/>
                  </a:cubicBezTo>
                  <a:cubicBezTo>
                    <a:pt x="19514" y="20440"/>
                    <a:pt x="20549" y="20727"/>
                    <a:pt x="20566" y="21078"/>
                  </a:cubicBezTo>
                  <a:lnTo>
                    <a:pt x="20566" y="21179"/>
                  </a:lnTo>
                  <a:lnTo>
                    <a:pt x="21600" y="21179"/>
                  </a:lnTo>
                  <a:lnTo>
                    <a:pt x="21600" y="21074"/>
                  </a:lnTo>
                  <a:cubicBezTo>
                    <a:pt x="21526" y="20567"/>
                    <a:pt x="20257" y="20219"/>
                    <a:pt x="19143" y="19911"/>
                  </a:cubicBezTo>
                  <a:close/>
                </a:path>
              </a:pathLst>
            </a:custGeom>
            <a:solidFill>
              <a:srgbClr val="63FF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2" name="Freeform 39"/>
            <p:cNvSpPr/>
            <p:nvPr/>
          </p:nvSpPr>
          <p:spPr>
            <a:xfrm>
              <a:off x="1364412" y="1665649"/>
              <a:ext cx="461603" cy="201720"/>
            </a:xfrm>
            <a:custGeom>
              <a:avLst/>
              <a:gdLst/>
              <a:ahLst/>
              <a:cxnLst>
                <a:cxn ang="0">
                  <a:pos x="wd2" y="hd2"/>
                </a:cxn>
                <a:cxn ang="5400000">
                  <a:pos x="wd2" y="hd2"/>
                </a:cxn>
                <a:cxn ang="10800000">
                  <a:pos x="wd2" y="hd2"/>
                </a:cxn>
                <a:cxn ang="16200000">
                  <a:pos x="wd2" y="hd2"/>
                </a:cxn>
              </a:cxnLst>
              <a:rect l="0" t="0" r="r" b="b"/>
              <a:pathLst>
                <a:path w="21409" h="17256" extrusionOk="0">
                  <a:moveTo>
                    <a:pt x="21311" y="11128"/>
                  </a:moveTo>
                  <a:cubicBezTo>
                    <a:pt x="18070" y="5441"/>
                    <a:pt x="12941" y="455"/>
                    <a:pt x="8277" y="20"/>
                  </a:cubicBezTo>
                  <a:cubicBezTo>
                    <a:pt x="4729" y="-306"/>
                    <a:pt x="-191" y="3280"/>
                    <a:pt x="6" y="11321"/>
                  </a:cubicBezTo>
                  <a:cubicBezTo>
                    <a:pt x="249" y="21294"/>
                    <a:pt x="7313" y="16235"/>
                    <a:pt x="10107" y="13736"/>
                  </a:cubicBezTo>
                  <a:cubicBezTo>
                    <a:pt x="13216" y="11019"/>
                    <a:pt x="14332" y="10536"/>
                    <a:pt x="17847" y="10536"/>
                  </a:cubicBezTo>
                  <a:cubicBezTo>
                    <a:pt x="18313" y="10536"/>
                    <a:pt x="20943" y="11442"/>
                    <a:pt x="21409" y="11442"/>
                  </a:cubicBezTo>
                </a:path>
              </a:pathLst>
            </a:custGeom>
            <a:solidFill>
              <a:srgbClr val="1C9500">
                <a:alpha val="11963"/>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3" name="Freeform 40"/>
            <p:cNvSpPr/>
            <p:nvPr/>
          </p:nvSpPr>
          <p:spPr>
            <a:xfrm>
              <a:off x="1554861" y="1221269"/>
              <a:ext cx="159569" cy="366708"/>
            </a:xfrm>
            <a:custGeom>
              <a:avLst/>
              <a:gdLst/>
              <a:ahLst/>
              <a:cxnLst>
                <a:cxn ang="0">
                  <a:pos x="wd2" y="hd2"/>
                </a:cxn>
                <a:cxn ang="5400000">
                  <a:pos x="wd2" y="hd2"/>
                </a:cxn>
                <a:cxn ang="10800000">
                  <a:pos x="wd2" y="hd2"/>
                </a:cxn>
                <a:cxn ang="16200000">
                  <a:pos x="wd2" y="hd2"/>
                </a:cxn>
              </a:cxnLst>
              <a:rect l="0" t="0" r="r" b="b"/>
              <a:pathLst>
                <a:path w="19175" h="21306" extrusionOk="0">
                  <a:moveTo>
                    <a:pt x="19175" y="21306"/>
                  </a:moveTo>
                  <a:cubicBezTo>
                    <a:pt x="12819" y="17780"/>
                    <a:pt x="4594" y="13762"/>
                    <a:pt x="1603" y="9219"/>
                  </a:cubicBezTo>
                  <a:cubicBezTo>
                    <a:pt x="158" y="7045"/>
                    <a:pt x="-2425" y="362"/>
                    <a:pt x="5307" y="9"/>
                  </a:cubicBezTo>
                  <a:cubicBezTo>
                    <a:pt x="11867" y="-294"/>
                    <a:pt x="15504" y="6570"/>
                    <a:pt x="16116" y="8973"/>
                  </a:cubicBezTo>
                  <a:cubicBezTo>
                    <a:pt x="17051" y="12458"/>
                    <a:pt x="17815" y="17345"/>
                    <a:pt x="18937" y="20675"/>
                  </a:cubicBezTo>
                </a:path>
              </a:pathLst>
            </a:custGeom>
            <a:solidFill>
              <a:srgbClr val="FF51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4" name="Freeform 41"/>
            <p:cNvSpPr/>
            <p:nvPr/>
          </p:nvSpPr>
          <p:spPr>
            <a:xfrm>
              <a:off x="1159136" y="1124327"/>
              <a:ext cx="405805" cy="376142"/>
            </a:xfrm>
            <a:custGeom>
              <a:avLst/>
              <a:gdLst/>
              <a:ahLst/>
              <a:cxnLst>
                <a:cxn ang="0">
                  <a:pos x="wd2" y="hd2"/>
                </a:cxn>
                <a:cxn ang="5400000">
                  <a:pos x="wd2" y="hd2"/>
                </a:cxn>
                <a:cxn ang="10800000">
                  <a:pos x="wd2" y="hd2"/>
                </a:cxn>
                <a:cxn ang="16200000">
                  <a:pos x="wd2" y="hd2"/>
                </a:cxn>
              </a:cxnLst>
              <a:rect l="0" t="0" r="r" b="b"/>
              <a:pathLst>
                <a:path w="20195" h="19802" extrusionOk="0">
                  <a:moveTo>
                    <a:pt x="20195" y="19802"/>
                  </a:moveTo>
                  <a:cubicBezTo>
                    <a:pt x="16570" y="13962"/>
                    <a:pt x="14705" y="6821"/>
                    <a:pt x="9356" y="2296"/>
                  </a:cubicBezTo>
                  <a:cubicBezTo>
                    <a:pt x="7034" y="335"/>
                    <a:pt x="1481" y="-1798"/>
                    <a:pt x="207" y="2512"/>
                  </a:cubicBezTo>
                  <a:cubicBezTo>
                    <a:pt x="-1405" y="7936"/>
                    <a:pt x="6851" y="11911"/>
                    <a:pt x="10208" y="14014"/>
                  </a:cubicBezTo>
                  <a:cubicBezTo>
                    <a:pt x="13298" y="15953"/>
                    <a:pt x="17330" y="16845"/>
                    <a:pt x="19984" y="19356"/>
                  </a:cubicBezTo>
                </a:path>
              </a:pathLst>
            </a:custGeom>
            <a:solidFill>
              <a:srgbClr val="00FF10">
                <a:alpha val="11963"/>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5" name="Freeform 42"/>
            <p:cNvSpPr/>
            <p:nvPr/>
          </p:nvSpPr>
          <p:spPr>
            <a:xfrm>
              <a:off x="2553240" y="1352173"/>
              <a:ext cx="442662" cy="635370"/>
            </a:xfrm>
            <a:custGeom>
              <a:avLst/>
              <a:gdLst/>
              <a:ahLst/>
              <a:cxnLst>
                <a:cxn ang="0">
                  <a:pos x="wd2" y="hd2"/>
                </a:cxn>
                <a:cxn ang="5400000">
                  <a:pos x="wd2" y="hd2"/>
                </a:cxn>
                <a:cxn ang="10800000">
                  <a:pos x="wd2" y="hd2"/>
                </a:cxn>
                <a:cxn ang="16200000">
                  <a:pos x="wd2" y="hd2"/>
                </a:cxn>
              </a:cxnLst>
              <a:rect l="0" t="0" r="r" b="b"/>
              <a:pathLst>
                <a:path w="19082" h="20484" extrusionOk="0">
                  <a:moveTo>
                    <a:pt x="1298" y="20484"/>
                  </a:moveTo>
                  <a:cubicBezTo>
                    <a:pt x="1524" y="17977"/>
                    <a:pt x="-159" y="15583"/>
                    <a:pt x="12" y="13053"/>
                  </a:cubicBezTo>
                  <a:cubicBezTo>
                    <a:pt x="127" y="11497"/>
                    <a:pt x="561" y="9962"/>
                    <a:pt x="1298" y="8503"/>
                  </a:cubicBezTo>
                  <a:cubicBezTo>
                    <a:pt x="2981" y="5109"/>
                    <a:pt x="6078" y="1509"/>
                    <a:pt x="10876" y="313"/>
                  </a:cubicBezTo>
                  <a:cubicBezTo>
                    <a:pt x="16503" y="-1116"/>
                    <a:pt x="21441" y="2588"/>
                    <a:pt x="17875" y="6633"/>
                  </a:cubicBezTo>
                  <a:cubicBezTo>
                    <a:pt x="15101" y="9782"/>
                    <a:pt x="10559" y="11638"/>
                    <a:pt x="7230" y="14332"/>
                  </a:cubicBezTo>
                  <a:cubicBezTo>
                    <a:pt x="5212" y="15988"/>
                    <a:pt x="3005" y="17827"/>
                    <a:pt x="1670" y="19829"/>
                  </a:cubicBezTo>
                </a:path>
              </a:pathLst>
            </a:custGeom>
            <a:solidFill>
              <a:srgbClr val="FF9F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6" name="Freeform 43"/>
            <p:cNvSpPr/>
            <p:nvPr/>
          </p:nvSpPr>
          <p:spPr>
            <a:xfrm>
              <a:off x="2833408" y="916214"/>
              <a:ext cx="489191" cy="301554"/>
            </a:xfrm>
            <a:custGeom>
              <a:avLst/>
              <a:gdLst/>
              <a:ahLst/>
              <a:cxnLst>
                <a:cxn ang="0">
                  <a:pos x="wd2" y="hd2"/>
                </a:cxn>
                <a:cxn ang="5400000">
                  <a:pos x="wd2" y="hd2"/>
                </a:cxn>
                <a:cxn ang="10800000">
                  <a:pos x="wd2" y="hd2"/>
                </a:cxn>
                <a:cxn ang="16200000">
                  <a:pos x="wd2" y="hd2"/>
                </a:cxn>
              </a:cxnLst>
              <a:rect l="0" t="0" r="r" b="b"/>
              <a:pathLst>
                <a:path w="20117" h="20484" extrusionOk="0">
                  <a:moveTo>
                    <a:pt x="0" y="20484"/>
                  </a:moveTo>
                  <a:cubicBezTo>
                    <a:pt x="1483" y="17358"/>
                    <a:pt x="1785" y="13121"/>
                    <a:pt x="3251" y="9938"/>
                  </a:cubicBezTo>
                  <a:cubicBezTo>
                    <a:pt x="4158" y="7975"/>
                    <a:pt x="5245" y="6257"/>
                    <a:pt x="6473" y="4847"/>
                  </a:cubicBezTo>
                  <a:cubicBezTo>
                    <a:pt x="9300" y="1530"/>
                    <a:pt x="13074" y="-1116"/>
                    <a:pt x="16569" y="475"/>
                  </a:cubicBezTo>
                  <a:cubicBezTo>
                    <a:pt x="20675" y="2393"/>
                    <a:pt x="21600" y="10465"/>
                    <a:pt x="17296" y="13390"/>
                  </a:cubicBezTo>
                  <a:cubicBezTo>
                    <a:pt x="13958" y="15652"/>
                    <a:pt x="10259" y="15029"/>
                    <a:pt x="6828" y="16371"/>
                  </a:cubicBezTo>
                  <a:cubicBezTo>
                    <a:pt x="4740" y="17186"/>
                    <a:pt x="2443" y="18126"/>
                    <a:pt x="570" y="19851"/>
                  </a:cubicBezTo>
                </a:path>
              </a:pathLst>
            </a:custGeom>
            <a:solidFill>
              <a:srgbClr val="FF5E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7" name="Freeform 44"/>
            <p:cNvSpPr/>
            <p:nvPr/>
          </p:nvSpPr>
          <p:spPr>
            <a:xfrm>
              <a:off x="807930" y="2186832"/>
              <a:ext cx="478539" cy="536754"/>
            </a:xfrm>
            <a:custGeom>
              <a:avLst/>
              <a:gdLst/>
              <a:ahLst/>
              <a:cxnLst>
                <a:cxn ang="0">
                  <a:pos x="wd2" y="hd2"/>
                </a:cxn>
                <a:cxn ang="5400000">
                  <a:pos x="wd2" y="hd2"/>
                </a:cxn>
                <a:cxn ang="10800000">
                  <a:pos x="wd2" y="hd2"/>
                </a:cxn>
                <a:cxn ang="16200000">
                  <a:pos x="wd2" y="hd2"/>
                </a:cxn>
              </a:cxnLst>
              <a:rect l="0" t="0" r="r" b="b"/>
              <a:pathLst>
                <a:path w="20123" h="20707" extrusionOk="0">
                  <a:moveTo>
                    <a:pt x="20123" y="20707"/>
                  </a:moveTo>
                  <a:cubicBezTo>
                    <a:pt x="13581" y="18104"/>
                    <a:pt x="13331" y="14832"/>
                    <a:pt x="13040" y="9240"/>
                  </a:cubicBezTo>
                  <a:cubicBezTo>
                    <a:pt x="12820" y="5042"/>
                    <a:pt x="12297" y="1007"/>
                    <a:pt x="6974" y="120"/>
                  </a:cubicBezTo>
                  <a:cubicBezTo>
                    <a:pt x="955" y="-893"/>
                    <a:pt x="-1477" y="4721"/>
                    <a:pt x="902" y="9289"/>
                  </a:cubicBezTo>
                  <a:cubicBezTo>
                    <a:pt x="3159" y="13342"/>
                    <a:pt x="6996" y="16471"/>
                    <a:pt x="11654" y="18055"/>
                  </a:cubicBezTo>
                  <a:cubicBezTo>
                    <a:pt x="12844" y="18442"/>
                    <a:pt x="18024" y="20075"/>
                    <a:pt x="19231" y="20506"/>
                  </a:cubicBezTo>
                </a:path>
              </a:pathLst>
            </a:custGeom>
            <a:solidFill>
              <a:srgbClr val="0081FF">
                <a:alpha val="11963"/>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8" name="Freeform 45"/>
            <p:cNvSpPr/>
            <p:nvPr/>
          </p:nvSpPr>
          <p:spPr>
            <a:xfrm>
              <a:off x="-1" y="3550377"/>
              <a:ext cx="1290998" cy="922180"/>
            </a:xfrm>
            <a:custGeom>
              <a:avLst/>
              <a:gdLst/>
              <a:ahLst/>
              <a:cxnLst>
                <a:cxn ang="0">
                  <a:pos x="wd2" y="hd2"/>
                </a:cxn>
                <a:cxn ang="5400000">
                  <a:pos x="wd2" y="hd2"/>
                </a:cxn>
                <a:cxn ang="10800000">
                  <a:pos x="wd2" y="hd2"/>
                </a:cxn>
                <a:cxn ang="16200000">
                  <a:pos x="wd2" y="hd2"/>
                </a:cxn>
              </a:cxnLst>
              <a:rect l="0" t="0" r="r" b="b"/>
              <a:pathLst>
                <a:path w="21032" h="20295" extrusionOk="0">
                  <a:moveTo>
                    <a:pt x="20825" y="0"/>
                  </a:moveTo>
                  <a:cubicBezTo>
                    <a:pt x="19318" y="932"/>
                    <a:pt x="18592" y="1016"/>
                    <a:pt x="17048" y="1016"/>
                  </a:cubicBezTo>
                  <a:lnTo>
                    <a:pt x="16818" y="1016"/>
                  </a:lnTo>
                  <a:cubicBezTo>
                    <a:pt x="16278" y="987"/>
                    <a:pt x="15737" y="1038"/>
                    <a:pt x="15205" y="1168"/>
                  </a:cubicBezTo>
                  <a:cubicBezTo>
                    <a:pt x="13761" y="1603"/>
                    <a:pt x="12512" y="2816"/>
                    <a:pt x="11749" y="4526"/>
                  </a:cubicBezTo>
                  <a:cubicBezTo>
                    <a:pt x="11579" y="4898"/>
                    <a:pt x="11434" y="5277"/>
                    <a:pt x="11288" y="5647"/>
                  </a:cubicBezTo>
                  <a:cubicBezTo>
                    <a:pt x="10954" y="6510"/>
                    <a:pt x="10639" y="7330"/>
                    <a:pt x="10047" y="7955"/>
                  </a:cubicBezTo>
                  <a:cubicBezTo>
                    <a:pt x="9510" y="8490"/>
                    <a:pt x="8948" y="8979"/>
                    <a:pt x="8365" y="9418"/>
                  </a:cubicBezTo>
                  <a:cubicBezTo>
                    <a:pt x="8063" y="9657"/>
                    <a:pt x="7738" y="9865"/>
                    <a:pt x="7392" y="10086"/>
                  </a:cubicBezTo>
                  <a:cubicBezTo>
                    <a:pt x="6775" y="10434"/>
                    <a:pt x="6195" y="10893"/>
                    <a:pt x="5669" y="11452"/>
                  </a:cubicBezTo>
                  <a:cubicBezTo>
                    <a:pt x="3999" y="12220"/>
                    <a:pt x="2277" y="12797"/>
                    <a:pt x="983" y="14509"/>
                  </a:cubicBezTo>
                  <a:cubicBezTo>
                    <a:pt x="-250" y="16136"/>
                    <a:pt x="-568" y="19277"/>
                    <a:pt x="1483" y="20075"/>
                  </a:cubicBezTo>
                  <a:cubicBezTo>
                    <a:pt x="5399" y="21600"/>
                    <a:pt x="4494" y="14794"/>
                    <a:pt x="5664" y="11977"/>
                  </a:cubicBezTo>
                  <a:lnTo>
                    <a:pt x="5833" y="12201"/>
                  </a:lnTo>
                  <a:cubicBezTo>
                    <a:pt x="6293" y="11555"/>
                    <a:pt x="6968" y="11129"/>
                    <a:pt x="7614" y="10716"/>
                  </a:cubicBezTo>
                  <a:cubicBezTo>
                    <a:pt x="7954" y="10502"/>
                    <a:pt x="8305" y="10275"/>
                    <a:pt x="8634" y="10014"/>
                  </a:cubicBezTo>
                  <a:cubicBezTo>
                    <a:pt x="9234" y="9561"/>
                    <a:pt x="9812" y="9057"/>
                    <a:pt x="10364" y="8505"/>
                  </a:cubicBezTo>
                  <a:cubicBezTo>
                    <a:pt x="11056" y="7787"/>
                    <a:pt x="11404" y="6861"/>
                    <a:pt x="11747" y="5967"/>
                  </a:cubicBezTo>
                  <a:cubicBezTo>
                    <a:pt x="11885" y="5613"/>
                    <a:pt x="12028" y="5243"/>
                    <a:pt x="12189" y="4892"/>
                  </a:cubicBezTo>
                  <a:cubicBezTo>
                    <a:pt x="12874" y="3347"/>
                    <a:pt x="13999" y="2248"/>
                    <a:pt x="15302" y="1851"/>
                  </a:cubicBezTo>
                  <a:cubicBezTo>
                    <a:pt x="15799" y="1731"/>
                    <a:pt x="16304" y="1685"/>
                    <a:pt x="16809" y="1715"/>
                  </a:cubicBezTo>
                  <a:lnTo>
                    <a:pt x="17039" y="1715"/>
                  </a:lnTo>
                  <a:cubicBezTo>
                    <a:pt x="18631" y="1715"/>
                    <a:pt x="19438" y="1618"/>
                    <a:pt x="21032" y="637"/>
                  </a:cubicBezTo>
                  <a:close/>
                </a:path>
              </a:pathLst>
            </a:custGeom>
            <a:solidFill>
              <a:srgbClr val="FFFF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49" name="Freeform 46"/>
            <p:cNvSpPr/>
            <p:nvPr/>
          </p:nvSpPr>
          <p:spPr>
            <a:xfrm>
              <a:off x="2591849" y="2891228"/>
              <a:ext cx="1906996" cy="719278"/>
            </a:xfrm>
            <a:custGeom>
              <a:avLst/>
              <a:gdLst/>
              <a:ahLst/>
              <a:cxnLst>
                <a:cxn ang="0">
                  <a:pos x="wd2" y="hd2"/>
                </a:cxn>
                <a:cxn ang="5400000">
                  <a:pos x="wd2" y="hd2"/>
                </a:cxn>
                <a:cxn ang="10800000">
                  <a:pos x="wd2" y="hd2"/>
                </a:cxn>
                <a:cxn ang="16200000">
                  <a:pos x="wd2" y="hd2"/>
                </a:cxn>
              </a:cxnLst>
              <a:rect l="0" t="0" r="r" b="b"/>
              <a:pathLst>
                <a:path w="20817" h="21051" extrusionOk="0">
                  <a:moveTo>
                    <a:pt x="20197" y="112"/>
                  </a:moveTo>
                  <a:cubicBezTo>
                    <a:pt x="19210" y="-549"/>
                    <a:pt x="17776" y="1843"/>
                    <a:pt x="17144" y="3673"/>
                  </a:cubicBezTo>
                  <a:cubicBezTo>
                    <a:pt x="16836" y="4594"/>
                    <a:pt x="16681" y="6106"/>
                    <a:pt x="16450" y="7308"/>
                  </a:cubicBezTo>
                  <a:cubicBezTo>
                    <a:pt x="15658" y="9423"/>
                    <a:pt x="14418" y="8919"/>
                    <a:pt x="13303" y="8134"/>
                  </a:cubicBezTo>
                  <a:cubicBezTo>
                    <a:pt x="13025" y="7936"/>
                    <a:pt x="12754" y="7721"/>
                    <a:pt x="12485" y="7494"/>
                  </a:cubicBezTo>
                  <a:cubicBezTo>
                    <a:pt x="11392" y="6597"/>
                    <a:pt x="10359" y="5746"/>
                    <a:pt x="9149" y="6899"/>
                  </a:cubicBezTo>
                  <a:cubicBezTo>
                    <a:pt x="7897" y="8089"/>
                    <a:pt x="7062" y="10290"/>
                    <a:pt x="6178" y="12628"/>
                  </a:cubicBezTo>
                  <a:cubicBezTo>
                    <a:pt x="5925" y="13293"/>
                    <a:pt x="5671" y="13971"/>
                    <a:pt x="5407" y="14623"/>
                  </a:cubicBezTo>
                  <a:cubicBezTo>
                    <a:pt x="4767" y="16185"/>
                    <a:pt x="4077" y="17763"/>
                    <a:pt x="3364" y="18734"/>
                  </a:cubicBezTo>
                  <a:cubicBezTo>
                    <a:pt x="3051" y="19150"/>
                    <a:pt x="2726" y="19502"/>
                    <a:pt x="2393" y="19787"/>
                  </a:cubicBezTo>
                  <a:cubicBezTo>
                    <a:pt x="1586" y="20481"/>
                    <a:pt x="1312" y="20076"/>
                    <a:pt x="556" y="18990"/>
                  </a:cubicBezTo>
                  <a:lnTo>
                    <a:pt x="154" y="18420"/>
                  </a:lnTo>
                  <a:lnTo>
                    <a:pt x="0" y="19246"/>
                  </a:lnTo>
                  <a:cubicBezTo>
                    <a:pt x="145" y="19448"/>
                    <a:pt x="276" y="19638"/>
                    <a:pt x="397" y="19812"/>
                  </a:cubicBezTo>
                  <a:cubicBezTo>
                    <a:pt x="916" y="20564"/>
                    <a:pt x="1260" y="21051"/>
                    <a:pt x="1718" y="21051"/>
                  </a:cubicBezTo>
                  <a:cubicBezTo>
                    <a:pt x="1987" y="21032"/>
                    <a:pt x="2252" y="20901"/>
                    <a:pt x="2506" y="20663"/>
                  </a:cubicBezTo>
                  <a:cubicBezTo>
                    <a:pt x="2856" y="20365"/>
                    <a:pt x="3197" y="19993"/>
                    <a:pt x="3526" y="19552"/>
                  </a:cubicBezTo>
                  <a:cubicBezTo>
                    <a:pt x="4278" y="18531"/>
                    <a:pt x="4990" y="16908"/>
                    <a:pt x="5647" y="15301"/>
                  </a:cubicBezTo>
                  <a:cubicBezTo>
                    <a:pt x="5918" y="14640"/>
                    <a:pt x="6177" y="13954"/>
                    <a:pt x="6433" y="13281"/>
                  </a:cubicBezTo>
                  <a:cubicBezTo>
                    <a:pt x="7289" y="11017"/>
                    <a:pt x="8096" y="8886"/>
                    <a:pt x="9275" y="7766"/>
                  </a:cubicBezTo>
                  <a:cubicBezTo>
                    <a:pt x="10378" y="6717"/>
                    <a:pt x="11358" y="7523"/>
                    <a:pt x="12394" y="8374"/>
                  </a:cubicBezTo>
                  <a:cubicBezTo>
                    <a:pt x="12667" y="8597"/>
                    <a:pt x="12944" y="8824"/>
                    <a:pt x="13226" y="9022"/>
                  </a:cubicBezTo>
                  <a:cubicBezTo>
                    <a:pt x="14345" y="9811"/>
                    <a:pt x="15591" y="10315"/>
                    <a:pt x="16496" y="8444"/>
                  </a:cubicBezTo>
                  <a:cubicBezTo>
                    <a:pt x="17606" y="8340"/>
                    <a:pt x="18576" y="9369"/>
                    <a:pt x="19616" y="7386"/>
                  </a:cubicBezTo>
                  <a:cubicBezTo>
                    <a:pt x="20275" y="6126"/>
                    <a:pt x="21600" y="1050"/>
                    <a:pt x="20197" y="112"/>
                  </a:cubicBezTo>
                  <a:close/>
                </a:path>
              </a:pathLst>
            </a:custGeom>
            <a:solidFill>
              <a:srgbClr val="FF45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0" name="Freeform 47"/>
            <p:cNvSpPr/>
            <p:nvPr/>
          </p:nvSpPr>
          <p:spPr>
            <a:xfrm>
              <a:off x="5023279" y="3948893"/>
              <a:ext cx="542242" cy="357663"/>
            </a:xfrm>
            <a:custGeom>
              <a:avLst/>
              <a:gdLst/>
              <a:ahLst/>
              <a:cxnLst>
                <a:cxn ang="0">
                  <a:pos x="wd2" y="hd2"/>
                </a:cxn>
                <a:cxn ang="5400000">
                  <a:pos x="wd2" y="hd2"/>
                </a:cxn>
                <a:cxn ang="10800000">
                  <a:pos x="wd2" y="hd2"/>
                </a:cxn>
                <a:cxn ang="16200000">
                  <a:pos x="wd2" y="hd2"/>
                </a:cxn>
              </a:cxnLst>
              <a:rect l="0" t="0" r="r" b="b"/>
              <a:pathLst>
                <a:path w="19822" h="20679" extrusionOk="0">
                  <a:moveTo>
                    <a:pt x="0" y="983"/>
                  </a:moveTo>
                  <a:cubicBezTo>
                    <a:pt x="5480" y="1595"/>
                    <a:pt x="7481" y="5153"/>
                    <a:pt x="9637" y="12285"/>
                  </a:cubicBezTo>
                  <a:cubicBezTo>
                    <a:pt x="10996" y="16781"/>
                    <a:pt x="13478" y="21465"/>
                    <a:pt x="17045" y="20567"/>
                  </a:cubicBezTo>
                  <a:cubicBezTo>
                    <a:pt x="21600" y="19409"/>
                    <a:pt x="19630" y="9437"/>
                    <a:pt x="17624" y="5879"/>
                  </a:cubicBezTo>
                  <a:cubicBezTo>
                    <a:pt x="15153" y="1481"/>
                    <a:pt x="12284" y="363"/>
                    <a:pt x="8717" y="85"/>
                  </a:cubicBezTo>
                  <a:cubicBezTo>
                    <a:pt x="6576" y="-86"/>
                    <a:pt x="3846" y="-135"/>
                    <a:pt x="1939" y="1301"/>
                  </a:cubicBezTo>
                </a:path>
              </a:pathLst>
            </a:custGeom>
            <a:solidFill>
              <a:srgbClr val="59FFFF">
                <a:alpha val="13957"/>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1" name="Freeform 48"/>
            <p:cNvSpPr/>
            <p:nvPr/>
          </p:nvSpPr>
          <p:spPr>
            <a:xfrm>
              <a:off x="423088" y="5014558"/>
              <a:ext cx="406711" cy="233129"/>
            </a:xfrm>
            <a:custGeom>
              <a:avLst/>
              <a:gdLst/>
              <a:ahLst/>
              <a:cxnLst>
                <a:cxn ang="0">
                  <a:pos x="wd2" y="hd2"/>
                </a:cxn>
                <a:cxn ang="5400000">
                  <a:pos x="wd2" y="hd2"/>
                </a:cxn>
                <a:cxn ang="10800000">
                  <a:pos x="wd2" y="hd2"/>
                </a:cxn>
                <a:cxn ang="16200000">
                  <a:pos x="wd2" y="hd2"/>
                </a:cxn>
              </a:cxnLst>
              <a:rect l="0" t="0" r="r" b="b"/>
              <a:pathLst>
                <a:path w="21229" h="18917" extrusionOk="0">
                  <a:moveTo>
                    <a:pt x="21229" y="0"/>
                  </a:moveTo>
                  <a:cubicBezTo>
                    <a:pt x="16844" y="1672"/>
                    <a:pt x="14644" y="1707"/>
                    <a:pt x="10702" y="1993"/>
                  </a:cubicBezTo>
                  <a:cubicBezTo>
                    <a:pt x="9211" y="2049"/>
                    <a:pt x="7727" y="2337"/>
                    <a:pt x="6273" y="2852"/>
                  </a:cubicBezTo>
                  <a:cubicBezTo>
                    <a:pt x="3660" y="3883"/>
                    <a:pt x="-371" y="8189"/>
                    <a:pt x="28" y="13308"/>
                  </a:cubicBezTo>
                  <a:cubicBezTo>
                    <a:pt x="707" y="21600"/>
                    <a:pt x="8059" y="19149"/>
                    <a:pt x="10791" y="15782"/>
                  </a:cubicBezTo>
                  <a:cubicBezTo>
                    <a:pt x="14405" y="11112"/>
                    <a:pt x="17775" y="6003"/>
                    <a:pt x="20867" y="504"/>
                  </a:cubicBezTo>
                </a:path>
              </a:pathLst>
            </a:custGeom>
            <a:solidFill>
              <a:srgbClr val="FF00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2" name="Freeform 49"/>
            <p:cNvSpPr/>
            <p:nvPr/>
          </p:nvSpPr>
          <p:spPr>
            <a:xfrm>
              <a:off x="798509" y="4930579"/>
              <a:ext cx="230984" cy="353640"/>
            </a:xfrm>
            <a:custGeom>
              <a:avLst/>
              <a:gdLst/>
              <a:ahLst/>
              <a:cxnLst>
                <a:cxn ang="0">
                  <a:pos x="wd2" y="hd2"/>
                </a:cxn>
                <a:cxn ang="5400000">
                  <a:pos x="wd2" y="hd2"/>
                </a:cxn>
                <a:cxn ang="10800000">
                  <a:pos x="wd2" y="hd2"/>
                </a:cxn>
                <a:cxn ang="16200000">
                  <a:pos x="wd2" y="hd2"/>
                </a:cxn>
              </a:cxnLst>
              <a:rect l="0" t="0" r="r" b="b"/>
              <a:pathLst>
                <a:path w="20159" h="20578" extrusionOk="0">
                  <a:moveTo>
                    <a:pt x="20159" y="0"/>
                  </a:moveTo>
                  <a:cubicBezTo>
                    <a:pt x="14383" y="2103"/>
                    <a:pt x="5249" y="5963"/>
                    <a:pt x="1743" y="9856"/>
                  </a:cubicBezTo>
                  <a:cubicBezTo>
                    <a:pt x="-1441" y="13395"/>
                    <a:pt x="-565" y="19818"/>
                    <a:pt x="6903" y="20532"/>
                  </a:cubicBezTo>
                  <a:cubicBezTo>
                    <a:pt x="18567" y="21600"/>
                    <a:pt x="12149" y="3753"/>
                    <a:pt x="19530" y="320"/>
                  </a:cubicBezTo>
                </a:path>
              </a:pathLst>
            </a:custGeom>
            <a:solidFill>
              <a:srgbClr val="BF3E00">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3" name="Freeform 50"/>
            <p:cNvSpPr/>
            <p:nvPr/>
          </p:nvSpPr>
          <p:spPr>
            <a:xfrm>
              <a:off x="637286" y="4782088"/>
              <a:ext cx="419219" cy="182051"/>
            </a:xfrm>
            <a:custGeom>
              <a:avLst/>
              <a:gdLst/>
              <a:ahLst/>
              <a:cxnLst>
                <a:cxn ang="0">
                  <a:pos x="wd2" y="hd2"/>
                </a:cxn>
                <a:cxn ang="5400000">
                  <a:pos x="wd2" y="hd2"/>
                </a:cxn>
                <a:cxn ang="10800000">
                  <a:pos x="wd2" y="hd2"/>
                </a:cxn>
                <a:cxn ang="16200000">
                  <a:pos x="wd2" y="hd2"/>
                </a:cxn>
              </a:cxnLst>
              <a:rect l="0" t="0" r="r" b="b"/>
              <a:pathLst>
                <a:path w="20561" h="20471" extrusionOk="0">
                  <a:moveTo>
                    <a:pt x="20311" y="11825"/>
                  </a:moveTo>
                  <a:cubicBezTo>
                    <a:pt x="16607" y="15491"/>
                    <a:pt x="13451" y="14142"/>
                    <a:pt x="9816" y="9444"/>
                  </a:cubicBezTo>
                  <a:cubicBezTo>
                    <a:pt x="7736" y="6778"/>
                    <a:pt x="4961" y="-554"/>
                    <a:pt x="2388" y="33"/>
                  </a:cubicBezTo>
                  <a:cubicBezTo>
                    <a:pt x="-1039" y="795"/>
                    <a:pt x="-234" y="10587"/>
                    <a:pt x="1437" y="14539"/>
                  </a:cubicBezTo>
                  <a:cubicBezTo>
                    <a:pt x="3414" y="19205"/>
                    <a:pt x="7090" y="21046"/>
                    <a:pt x="9865" y="20316"/>
                  </a:cubicBezTo>
                  <a:cubicBezTo>
                    <a:pt x="12640" y="19586"/>
                    <a:pt x="18598" y="15444"/>
                    <a:pt x="20561" y="11111"/>
                  </a:cubicBezTo>
                </a:path>
              </a:pathLst>
            </a:custGeom>
            <a:solidFill>
              <a:srgbClr val="1D9385">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4" name="Freeform 51"/>
            <p:cNvSpPr/>
            <p:nvPr/>
          </p:nvSpPr>
          <p:spPr>
            <a:xfrm>
              <a:off x="1004026" y="4818091"/>
              <a:ext cx="183442" cy="301567"/>
            </a:xfrm>
            <a:custGeom>
              <a:avLst/>
              <a:gdLst/>
              <a:ahLst/>
              <a:cxnLst>
                <a:cxn ang="0">
                  <a:pos x="wd2" y="hd2"/>
                </a:cxn>
                <a:cxn ang="5400000">
                  <a:pos x="wd2" y="hd2"/>
                </a:cxn>
                <a:cxn ang="10800000">
                  <a:pos x="wd2" y="hd2"/>
                </a:cxn>
                <a:cxn ang="16200000">
                  <a:pos x="wd2" y="hd2"/>
                </a:cxn>
              </a:cxnLst>
              <a:rect l="0" t="0" r="r" b="b"/>
              <a:pathLst>
                <a:path w="20012" h="21141" extrusionOk="0">
                  <a:moveTo>
                    <a:pt x="20012" y="0"/>
                  </a:moveTo>
                  <a:cubicBezTo>
                    <a:pt x="13131" y="3295"/>
                    <a:pt x="-1588" y="7995"/>
                    <a:pt x="140" y="14842"/>
                  </a:cubicBezTo>
                  <a:cubicBezTo>
                    <a:pt x="773" y="17355"/>
                    <a:pt x="3503" y="20621"/>
                    <a:pt x="7854" y="21086"/>
                  </a:cubicBezTo>
                  <a:cubicBezTo>
                    <a:pt x="12807" y="21600"/>
                    <a:pt x="16232" y="18464"/>
                    <a:pt x="15923" y="15555"/>
                  </a:cubicBezTo>
                  <a:cubicBezTo>
                    <a:pt x="15646" y="12922"/>
                    <a:pt x="13686" y="10558"/>
                    <a:pt x="14149" y="7827"/>
                  </a:cubicBezTo>
                  <a:cubicBezTo>
                    <a:pt x="14427" y="6105"/>
                    <a:pt x="15831" y="1583"/>
                    <a:pt x="18438" y="732"/>
                  </a:cubicBezTo>
                </a:path>
              </a:pathLst>
            </a:custGeom>
            <a:solidFill>
              <a:srgbClr val="FF00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5" name="Freeform 52"/>
            <p:cNvSpPr/>
            <p:nvPr/>
          </p:nvSpPr>
          <p:spPr>
            <a:xfrm>
              <a:off x="845446" y="4656492"/>
              <a:ext cx="394635" cy="182507"/>
            </a:xfrm>
            <a:custGeom>
              <a:avLst/>
              <a:gdLst/>
              <a:ahLst/>
              <a:cxnLst>
                <a:cxn ang="0">
                  <a:pos x="wd2" y="hd2"/>
                </a:cxn>
                <a:cxn ang="5400000">
                  <a:pos x="wd2" y="hd2"/>
                </a:cxn>
                <a:cxn ang="10800000">
                  <a:pos x="wd2" y="hd2"/>
                </a:cxn>
                <a:cxn ang="16200000">
                  <a:pos x="wd2" y="hd2"/>
                </a:cxn>
              </a:cxnLst>
              <a:rect l="0" t="0" r="r" b="b"/>
              <a:pathLst>
                <a:path w="21022" h="19144" extrusionOk="0">
                  <a:moveTo>
                    <a:pt x="21022" y="10984"/>
                  </a:moveTo>
                  <a:cubicBezTo>
                    <a:pt x="17255" y="13753"/>
                    <a:pt x="13202" y="14730"/>
                    <a:pt x="10030" y="9341"/>
                  </a:cubicBezTo>
                  <a:cubicBezTo>
                    <a:pt x="8101" y="6055"/>
                    <a:pt x="7197" y="1939"/>
                    <a:pt x="4590" y="384"/>
                  </a:cubicBezTo>
                  <a:cubicBezTo>
                    <a:pt x="1200" y="-1629"/>
                    <a:pt x="-578" y="4633"/>
                    <a:pt x="168" y="10585"/>
                  </a:cubicBezTo>
                  <a:cubicBezTo>
                    <a:pt x="914" y="16536"/>
                    <a:pt x="3506" y="18372"/>
                    <a:pt x="6338" y="18994"/>
                  </a:cubicBezTo>
                  <a:cubicBezTo>
                    <a:pt x="10693" y="19971"/>
                    <a:pt x="13985" y="15944"/>
                    <a:pt x="17790" y="13398"/>
                  </a:cubicBezTo>
                </a:path>
              </a:pathLst>
            </a:custGeom>
            <a:solidFill>
              <a:srgbClr val="000063">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6" name="Freeform 53"/>
            <p:cNvSpPr/>
            <p:nvPr/>
          </p:nvSpPr>
          <p:spPr>
            <a:xfrm>
              <a:off x="1163550" y="4675824"/>
              <a:ext cx="233517" cy="396476"/>
            </a:xfrm>
            <a:custGeom>
              <a:avLst/>
              <a:gdLst/>
              <a:ahLst/>
              <a:cxnLst>
                <a:cxn ang="0">
                  <a:pos x="wd2" y="hd2"/>
                </a:cxn>
                <a:cxn ang="5400000">
                  <a:pos x="wd2" y="hd2"/>
                </a:cxn>
                <a:cxn ang="10800000">
                  <a:pos x="wd2" y="hd2"/>
                </a:cxn>
                <a:cxn ang="16200000">
                  <a:pos x="wd2" y="hd2"/>
                </a:cxn>
              </a:cxnLst>
              <a:rect l="0" t="0" r="r" b="b"/>
              <a:pathLst>
                <a:path w="21191" h="21539" extrusionOk="0">
                  <a:moveTo>
                    <a:pt x="20986" y="15"/>
                  </a:moveTo>
                  <a:cubicBezTo>
                    <a:pt x="14992" y="1978"/>
                    <a:pt x="7908" y="4041"/>
                    <a:pt x="3711" y="7361"/>
                  </a:cubicBezTo>
                  <a:cubicBezTo>
                    <a:pt x="181" y="10160"/>
                    <a:pt x="-409" y="12414"/>
                    <a:pt x="220" y="15795"/>
                  </a:cubicBezTo>
                  <a:cubicBezTo>
                    <a:pt x="720" y="18556"/>
                    <a:pt x="3480" y="21493"/>
                    <a:pt x="8690" y="21539"/>
                  </a:cubicBezTo>
                  <a:cubicBezTo>
                    <a:pt x="14697" y="21600"/>
                    <a:pt x="15108" y="17505"/>
                    <a:pt x="14594" y="14937"/>
                  </a:cubicBezTo>
                  <a:cubicBezTo>
                    <a:pt x="14043" y="12395"/>
                    <a:pt x="13811" y="9832"/>
                    <a:pt x="13901" y="7269"/>
                  </a:cubicBezTo>
                  <a:cubicBezTo>
                    <a:pt x="14016" y="5651"/>
                    <a:pt x="18470" y="966"/>
                    <a:pt x="21191" y="0"/>
                  </a:cubicBezTo>
                </a:path>
              </a:pathLst>
            </a:custGeom>
            <a:solidFill>
              <a:srgbClr val="004F9C">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7" name="Freeform 54"/>
            <p:cNvSpPr/>
            <p:nvPr/>
          </p:nvSpPr>
          <p:spPr>
            <a:xfrm>
              <a:off x="971963" y="4522713"/>
              <a:ext cx="450276" cy="207429"/>
            </a:xfrm>
            <a:custGeom>
              <a:avLst/>
              <a:gdLst/>
              <a:ahLst/>
              <a:cxnLst>
                <a:cxn ang="0">
                  <a:pos x="wd2" y="hd2"/>
                </a:cxn>
                <a:cxn ang="5400000">
                  <a:pos x="wd2" y="hd2"/>
                </a:cxn>
                <a:cxn ang="10800000">
                  <a:pos x="wd2" y="hd2"/>
                </a:cxn>
                <a:cxn ang="16200000">
                  <a:pos x="wd2" y="hd2"/>
                </a:cxn>
              </a:cxnLst>
              <a:rect l="0" t="0" r="r" b="b"/>
              <a:pathLst>
                <a:path w="21108" h="19693" extrusionOk="0">
                  <a:moveTo>
                    <a:pt x="21108" y="11655"/>
                  </a:moveTo>
                  <a:cubicBezTo>
                    <a:pt x="18609" y="13531"/>
                    <a:pt x="17495" y="13531"/>
                    <a:pt x="15141" y="12366"/>
                  </a:cubicBezTo>
                  <a:cubicBezTo>
                    <a:pt x="14159" y="11828"/>
                    <a:pt x="13232" y="10943"/>
                    <a:pt x="12403" y="9753"/>
                  </a:cubicBezTo>
                  <a:cubicBezTo>
                    <a:pt x="10083" y="6537"/>
                    <a:pt x="7888" y="2825"/>
                    <a:pt x="5236" y="708"/>
                  </a:cubicBezTo>
                  <a:cubicBezTo>
                    <a:pt x="3314" y="-833"/>
                    <a:pt x="927" y="38"/>
                    <a:pt x="171" y="4353"/>
                  </a:cubicBezTo>
                  <a:cubicBezTo>
                    <a:pt x="-492" y="8158"/>
                    <a:pt x="880" y="14858"/>
                    <a:pt x="2458" y="17122"/>
                  </a:cubicBezTo>
                  <a:cubicBezTo>
                    <a:pt x="4991" y="20767"/>
                    <a:pt x="8717" y="19682"/>
                    <a:pt x="11574" y="18972"/>
                  </a:cubicBezTo>
                  <a:cubicBezTo>
                    <a:pt x="13023" y="18664"/>
                    <a:pt x="14450" y="18035"/>
                    <a:pt x="15831" y="17096"/>
                  </a:cubicBezTo>
                  <a:cubicBezTo>
                    <a:pt x="17017" y="16238"/>
                    <a:pt x="20014" y="13076"/>
                    <a:pt x="21035" y="12071"/>
                  </a:cubicBezTo>
                </a:path>
              </a:pathLst>
            </a:custGeom>
            <a:solidFill>
              <a:srgbClr val="0059E3">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8" name="Freeform 99"/>
            <p:cNvSpPr/>
            <p:nvPr/>
          </p:nvSpPr>
          <p:spPr>
            <a:xfrm>
              <a:off x="302132" y="2512343"/>
              <a:ext cx="1346109" cy="1223776"/>
            </a:xfrm>
            <a:custGeom>
              <a:avLst/>
              <a:gdLst/>
              <a:ahLst/>
              <a:cxnLst>
                <a:cxn ang="0">
                  <a:pos x="wd2" y="hd2"/>
                </a:cxn>
                <a:cxn ang="5400000">
                  <a:pos x="wd2" y="hd2"/>
                </a:cxn>
                <a:cxn ang="10800000">
                  <a:pos x="wd2" y="hd2"/>
                </a:cxn>
                <a:cxn ang="16200000">
                  <a:pos x="wd2" y="hd2"/>
                </a:cxn>
              </a:cxnLst>
              <a:rect l="0" t="0" r="r" b="b"/>
              <a:pathLst>
                <a:path w="20727" h="20271" extrusionOk="0">
                  <a:moveTo>
                    <a:pt x="211" y="3581"/>
                  </a:moveTo>
                  <a:cubicBezTo>
                    <a:pt x="610" y="4549"/>
                    <a:pt x="1647" y="5175"/>
                    <a:pt x="2642" y="5140"/>
                  </a:cubicBezTo>
                  <a:cubicBezTo>
                    <a:pt x="3112" y="5124"/>
                    <a:pt x="3563" y="4948"/>
                    <a:pt x="4042" y="4972"/>
                  </a:cubicBezTo>
                  <a:cubicBezTo>
                    <a:pt x="4674" y="5030"/>
                    <a:pt x="5284" y="5253"/>
                    <a:pt x="5819" y="5619"/>
                  </a:cubicBezTo>
                  <a:cubicBezTo>
                    <a:pt x="6248" y="6453"/>
                    <a:pt x="6504" y="7377"/>
                    <a:pt x="6570" y="8327"/>
                  </a:cubicBezTo>
                  <a:cubicBezTo>
                    <a:pt x="6570" y="8504"/>
                    <a:pt x="6592" y="8684"/>
                    <a:pt x="6601" y="8869"/>
                  </a:cubicBezTo>
                  <a:cubicBezTo>
                    <a:pt x="6675" y="10391"/>
                    <a:pt x="6757" y="12119"/>
                    <a:pt x="8216" y="12949"/>
                  </a:cubicBezTo>
                  <a:cubicBezTo>
                    <a:pt x="8702" y="13194"/>
                    <a:pt x="9214" y="13374"/>
                    <a:pt x="9741" y="13484"/>
                  </a:cubicBezTo>
                  <a:cubicBezTo>
                    <a:pt x="10302" y="13595"/>
                    <a:pt x="10844" y="13799"/>
                    <a:pt x="11346" y="14090"/>
                  </a:cubicBezTo>
                  <a:cubicBezTo>
                    <a:pt x="12361" y="14758"/>
                    <a:pt x="12966" y="15792"/>
                    <a:pt x="13545" y="16895"/>
                  </a:cubicBezTo>
                  <a:cubicBezTo>
                    <a:pt x="13630" y="17054"/>
                    <a:pt x="13711" y="17213"/>
                    <a:pt x="13791" y="17363"/>
                  </a:cubicBezTo>
                  <a:cubicBezTo>
                    <a:pt x="14290" y="18352"/>
                    <a:pt x="14808" y="19376"/>
                    <a:pt x="16004" y="19649"/>
                  </a:cubicBezTo>
                  <a:cubicBezTo>
                    <a:pt x="16621" y="19764"/>
                    <a:pt x="17248" y="19815"/>
                    <a:pt x="17874" y="19803"/>
                  </a:cubicBezTo>
                  <a:cubicBezTo>
                    <a:pt x="18817" y="19820"/>
                    <a:pt x="19793" y="19836"/>
                    <a:pt x="20585" y="20271"/>
                  </a:cubicBezTo>
                  <a:lnTo>
                    <a:pt x="20727" y="19969"/>
                  </a:lnTo>
                  <a:cubicBezTo>
                    <a:pt x="19871" y="19502"/>
                    <a:pt x="18859" y="19485"/>
                    <a:pt x="17881" y="19469"/>
                  </a:cubicBezTo>
                  <a:cubicBezTo>
                    <a:pt x="17274" y="19481"/>
                    <a:pt x="16667" y="19431"/>
                    <a:pt x="16069" y="19319"/>
                  </a:cubicBezTo>
                  <a:cubicBezTo>
                    <a:pt x="15015" y="19086"/>
                    <a:pt x="14545" y="18169"/>
                    <a:pt x="14068" y="17215"/>
                  </a:cubicBezTo>
                  <a:cubicBezTo>
                    <a:pt x="13987" y="17054"/>
                    <a:pt x="13904" y="16890"/>
                    <a:pt x="13820" y="16729"/>
                  </a:cubicBezTo>
                  <a:cubicBezTo>
                    <a:pt x="13219" y="15600"/>
                    <a:pt x="12589" y="14524"/>
                    <a:pt x="11511" y="13816"/>
                  </a:cubicBezTo>
                  <a:cubicBezTo>
                    <a:pt x="10981" y="13505"/>
                    <a:pt x="10409" y="13287"/>
                    <a:pt x="9815" y="13171"/>
                  </a:cubicBezTo>
                  <a:cubicBezTo>
                    <a:pt x="9316" y="13068"/>
                    <a:pt x="8832" y="12897"/>
                    <a:pt x="8373" y="12663"/>
                  </a:cubicBezTo>
                  <a:cubicBezTo>
                    <a:pt x="7067" y="11922"/>
                    <a:pt x="6997" y="10368"/>
                    <a:pt x="6923" y="8864"/>
                  </a:cubicBezTo>
                  <a:cubicBezTo>
                    <a:pt x="6923" y="8680"/>
                    <a:pt x="6906" y="8497"/>
                    <a:pt x="6895" y="8320"/>
                  </a:cubicBezTo>
                  <a:cubicBezTo>
                    <a:pt x="6824" y="7289"/>
                    <a:pt x="6539" y="6288"/>
                    <a:pt x="6061" y="5390"/>
                  </a:cubicBezTo>
                  <a:cubicBezTo>
                    <a:pt x="5612" y="3885"/>
                    <a:pt x="5100" y="2140"/>
                    <a:pt x="4173" y="913"/>
                  </a:cubicBezTo>
                  <a:cubicBezTo>
                    <a:pt x="2489" y="-1329"/>
                    <a:pt x="-873" y="941"/>
                    <a:pt x="211" y="3581"/>
                  </a:cubicBezTo>
                  <a:close/>
                </a:path>
              </a:pathLst>
            </a:custGeom>
            <a:solidFill>
              <a:srgbClr val="A1DBFF">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59" name="Freeform 100"/>
            <p:cNvSpPr/>
            <p:nvPr/>
          </p:nvSpPr>
          <p:spPr>
            <a:xfrm>
              <a:off x="2717436" y="3640990"/>
              <a:ext cx="1628282" cy="603381"/>
            </a:xfrm>
            <a:custGeom>
              <a:avLst/>
              <a:gdLst/>
              <a:ahLst/>
              <a:cxnLst>
                <a:cxn ang="0">
                  <a:pos x="wd2" y="hd2"/>
                </a:cxn>
                <a:cxn ang="5400000">
                  <a:pos x="wd2" y="hd2"/>
                </a:cxn>
                <a:cxn ang="10800000">
                  <a:pos x="wd2" y="hd2"/>
                </a:cxn>
                <a:cxn ang="16200000">
                  <a:pos x="wd2" y="hd2"/>
                </a:cxn>
              </a:cxnLst>
              <a:rect l="0" t="0" r="r" b="b"/>
              <a:pathLst>
                <a:path w="21032" h="21218" extrusionOk="0">
                  <a:moveTo>
                    <a:pt x="0" y="1132"/>
                  </a:moveTo>
                  <a:cubicBezTo>
                    <a:pt x="1308" y="2849"/>
                    <a:pt x="1756" y="4080"/>
                    <a:pt x="2620" y="6914"/>
                  </a:cubicBezTo>
                  <a:lnTo>
                    <a:pt x="2747" y="7341"/>
                  </a:lnTo>
                  <a:cubicBezTo>
                    <a:pt x="3036" y="8366"/>
                    <a:pt x="3365" y="9303"/>
                    <a:pt x="3728" y="10135"/>
                  </a:cubicBezTo>
                  <a:cubicBezTo>
                    <a:pt x="4752" y="12285"/>
                    <a:pt x="6054" y="13201"/>
                    <a:pt x="7333" y="12671"/>
                  </a:cubicBezTo>
                  <a:cubicBezTo>
                    <a:pt x="7614" y="12567"/>
                    <a:pt x="7881" y="12408"/>
                    <a:pt x="8149" y="12254"/>
                  </a:cubicBezTo>
                  <a:cubicBezTo>
                    <a:pt x="8770" y="11892"/>
                    <a:pt x="9357" y="11549"/>
                    <a:pt x="10000" y="11937"/>
                  </a:cubicBezTo>
                  <a:cubicBezTo>
                    <a:pt x="10568" y="12316"/>
                    <a:pt x="11127" y="12793"/>
                    <a:pt x="11673" y="13366"/>
                  </a:cubicBezTo>
                  <a:cubicBezTo>
                    <a:pt x="11962" y="13654"/>
                    <a:pt x="12249" y="14016"/>
                    <a:pt x="12552" y="14403"/>
                  </a:cubicBezTo>
                  <a:cubicBezTo>
                    <a:pt x="13071" y="15138"/>
                    <a:pt x="13624" y="15684"/>
                    <a:pt x="14196" y="16026"/>
                  </a:cubicBezTo>
                  <a:cubicBezTo>
                    <a:pt x="15515" y="18220"/>
                    <a:pt x="16764" y="20726"/>
                    <a:pt x="18346" y="21178"/>
                  </a:cubicBezTo>
                  <a:cubicBezTo>
                    <a:pt x="19850" y="21600"/>
                    <a:pt x="21600" y="18652"/>
                    <a:pt x="20855" y="13986"/>
                  </a:cubicBezTo>
                  <a:cubicBezTo>
                    <a:pt x="19433" y="5102"/>
                    <a:pt x="16523" y="14418"/>
                    <a:pt x="14461" y="15441"/>
                  </a:cubicBezTo>
                  <a:lnTo>
                    <a:pt x="14479" y="14880"/>
                  </a:lnTo>
                  <a:cubicBezTo>
                    <a:pt x="13893" y="14746"/>
                    <a:pt x="13306" y="14001"/>
                    <a:pt x="12740" y="13282"/>
                  </a:cubicBezTo>
                  <a:cubicBezTo>
                    <a:pt x="12442" y="12904"/>
                    <a:pt x="12132" y="12512"/>
                    <a:pt x="11818" y="12200"/>
                  </a:cubicBezTo>
                  <a:cubicBezTo>
                    <a:pt x="11255" y="11604"/>
                    <a:pt x="10679" y="11107"/>
                    <a:pt x="10093" y="10711"/>
                  </a:cubicBezTo>
                  <a:cubicBezTo>
                    <a:pt x="9362" y="10269"/>
                    <a:pt x="8692" y="10656"/>
                    <a:pt x="8051" y="11028"/>
                  </a:cubicBezTo>
                  <a:cubicBezTo>
                    <a:pt x="7795" y="11177"/>
                    <a:pt x="7532" y="11331"/>
                    <a:pt x="7267" y="11430"/>
                  </a:cubicBezTo>
                  <a:cubicBezTo>
                    <a:pt x="6109" y="11915"/>
                    <a:pt x="4929" y="11090"/>
                    <a:pt x="4001" y="9147"/>
                  </a:cubicBezTo>
                  <a:cubicBezTo>
                    <a:pt x="3662" y="8369"/>
                    <a:pt x="3356" y="7494"/>
                    <a:pt x="3087" y="6537"/>
                  </a:cubicBezTo>
                  <a:lnTo>
                    <a:pt x="2958" y="6110"/>
                  </a:lnTo>
                  <a:cubicBezTo>
                    <a:pt x="2068" y="3186"/>
                    <a:pt x="1569" y="1817"/>
                    <a:pt x="186" y="0"/>
                  </a:cubicBezTo>
                  <a:close/>
                </a:path>
              </a:pathLst>
            </a:custGeom>
            <a:solidFill>
              <a:srgbClr val="FFC7E7">
                <a:alpha val="1993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sp>
          <p:nvSpPr>
            <p:cNvPr id="60" name="Freeform 101"/>
            <p:cNvSpPr/>
            <p:nvPr/>
          </p:nvSpPr>
          <p:spPr>
            <a:xfrm>
              <a:off x="2269818" y="1827373"/>
              <a:ext cx="658748" cy="2150798"/>
            </a:xfrm>
            <a:custGeom>
              <a:avLst/>
              <a:gdLst/>
              <a:ahLst/>
              <a:cxnLst>
                <a:cxn ang="0">
                  <a:pos x="wd2" y="hd2"/>
                </a:cxn>
                <a:cxn ang="5400000">
                  <a:pos x="wd2" y="hd2"/>
                </a:cxn>
                <a:cxn ang="10800000">
                  <a:pos x="wd2" y="hd2"/>
                </a:cxn>
                <a:cxn ang="16200000">
                  <a:pos x="wd2" y="hd2"/>
                </a:cxn>
              </a:cxnLst>
              <a:rect l="0" t="0" r="r" b="b"/>
              <a:pathLst>
                <a:path w="21302" h="20866" extrusionOk="0">
                  <a:moveTo>
                    <a:pt x="14621" y="268"/>
                  </a:moveTo>
                  <a:cubicBezTo>
                    <a:pt x="12266" y="972"/>
                    <a:pt x="12334" y="2630"/>
                    <a:pt x="13208" y="3505"/>
                  </a:cubicBezTo>
                  <a:cubicBezTo>
                    <a:pt x="13638" y="3946"/>
                    <a:pt x="14959" y="4361"/>
                    <a:pt x="15847" y="4776"/>
                  </a:cubicBezTo>
                  <a:cubicBezTo>
                    <a:pt x="16725" y="5841"/>
                    <a:pt x="14104" y="6787"/>
                    <a:pt x="11401" y="7576"/>
                  </a:cubicBezTo>
                  <a:cubicBezTo>
                    <a:pt x="10729" y="7773"/>
                    <a:pt x="10029" y="7959"/>
                    <a:pt x="9353" y="8143"/>
                  </a:cubicBezTo>
                  <a:cubicBezTo>
                    <a:pt x="6567" y="8892"/>
                    <a:pt x="3933" y="9605"/>
                    <a:pt x="3105" y="10838"/>
                  </a:cubicBezTo>
                  <a:cubicBezTo>
                    <a:pt x="2241" y="12115"/>
                    <a:pt x="3142" y="13232"/>
                    <a:pt x="4098" y="14417"/>
                  </a:cubicBezTo>
                  <a:cubicBezTo>
                    <a:pt x="4372" y="14755"/>
                    <a:pt x="4651" y="15101"/>
                    <a:pt x="4884" y="15445"/>
                  </a:cubicBezTo>
                  <a:cubicBezTo>
                    <a:pt x="5442" y="16278"/>
                    <a:pt x="5932" y="17155"/>
                    <a:pt x="5744" y="17939"/>
                  </a:cubicBezTo>
                  <a:cubicBezTo>
                    <a:pt x="5655" y="18280"/>
                    <a:pt x="5476" y="18620"/>
                    <a:pt x="5209" y="18953"/>
                  </a:cubicBezTo>
                  <a:cubicBezTo>
                    <a:pt x="4578" y="19762"/>
                    <a:pt x="3677" y="19921"/>
                    <a:pt x="1276" y="20346"/>
                  </a:cubicBezTo>
                  <a:cubicBezTo>
                    <a:pt x="883" y="20416"/>
                    <a:pt x="462" y="20491"/>
                    <a:pt x="0" y="20576"/>
                  </a:cubicBezTo>
                  <a:lnTo>
                    <a:pt x="590" y="20866"/>
                  </a:lnTo>
                  <a:cubicBezTo>
                    <a:pt x="1047" y="20781"/>
                    <a:pt x="1468" y="20707"/>
                    <a:pt x="1852" y="20640"/>
                  </a:cubicBezTo>
                  <a:cubicBezTo>
                    <a:pt x="3517" y="20346"/>
                    <a:pt x="4624" y="20150"/>
                    <a:pt x="5397" y="19765"/>
                  </a:cubicBezTo>
                  <a:cubicBezTo>
                    <a:pt x="5827" y="19536"/>
                    <a:pt x="6136" y="19288"/>
                    <a:pt x="6311" y="19030"/>
                  </a:cubicBezTo>
                  <a:cubicBezTo>
                    <a:pt x="6592" y="18679"/>
                    <a:pt x="6781" y="18323"/>
                    <a:pt x="6874" y="17963"/>
                  </a:cubicBezTo>
                  <a:cubicBezTo>
                    <a:pt x="7070" y="17142"/>
                    <a:pt x="6567" y="16234"/>
                    <a:pt x="5996" y="15378"/>
                  </a:cubicBezTo>
                  <a:cubicBezTo>
                    <a:pt x="5758" y="15025"/>
                    <a:pt x="5479" y="14680"/>
                    <a:pt x="5200" y="14336"/>
                  </a:cubicBezTo>
                  <a:cubicBezTo>
                    <a:pt x="4285" y="13190"/>
                    <a:pt x="3398" y="12108"/>
                    <a:pt x="4217" y="10913"/>
                  </a:cubicBezTo>
                  <a:cubicBezTo>
                    <a:pt x="4980" y="9787"/>
                    <a:pt x="7477" y="9116"/>
                    <a:pt x="10121" y="8407"/>
                  </a:cubicBezTo>
                  <a:cubicBezTo>
                    <a:pt x="10816" y="8220"/>
                    <a:pt x="11520" y="8031"/>
                    <a:pt x="12206" y="7831"/>
                  </a:cubicBezTo>
                  <a:cubicBezTo>
                    <a:pt x="14923" y="7039"/>
                    <a:pt x="17553" y="6089"/>
                    <a:pt x="17118" y="4974"/>
                  </a:cubicBezTo>
                  <a:cubicBezTo>
                    <a:pt x="18883" y="4016"/>
                    <a:pt x="21600" y="3403"/>
                    <a:pt x="21275" y="2152"/>
                  </a:cubicBezTo>
                  <a:cubicBezTo>
                    <a:pt x="21060" y="1338"/>
                    <a:pt x="17978" y="-734"/>
                    <a:pt x="14621" y="268"/>
                  </a:cubicBezTo>
                  <a:close/>
                </a:path>
              </a:pathLst>
            </a:custGeom>
            <a:solidFill>
              <a:srgbClr val="FFB36A">
                <a:alpha val="9969"/>
              </a:srgbClr>
            </a:solidFill>
            <a:ln w="12700" cap="flat">
              <a:noFill/>
              <a:miter lim="400000"/>
            </a:ln>
            <a:effectLst/>
          </p:spPr>
          <p:txBody>
            <a:bodyPr wrap="square" lIns="45719" tIns="45719" rIns="45719" bIns="45719" numCol="1" anchor="ctr">
              <a:noAutofit/>
            </a:bodyPr>
            <a:lstStyle/>
            <a:p>
              <a:pPr defTabSz="914400">
                <a:defRPr>
                  <a:latin typeface="Calibri"/>
                  <a:ea typeface="Calibri"/>
                  <a:cs typeface="Calibri"/>
                  <a:sym typeface="Calibri"/>
                </a:defRPr>
              </a:pPr>
              <a:endParaRPr kern="0">
                <a:solidFill>
                  <a:sysClr val="windowText" lastClr="000000"/>
                </a:solidFill>
                <a:ea typeface="Calibri"/>
                <a:cs typeface="Calibri"/>
                <a:sym typeface="Calibri"/>
              </a:endParaRPr>
            </a:p>
          </p:txBody>
        </p:sp>
      </p:grpSp>
      <p:grpSp>
        <p:nvGrpSpPr>
          <p:cNvPr id="74" name="Группа 73"/>
          <p:cNvGrpSpPr/>
          <p:nvPr/>
        </p:nvGrpSpPr>
        <p:grpSpPr>
          <a:xfrm>
            <a:off x="4949480" y="2338949"/>
            <a:ext cx="4185049" cy="918267"/>
            <a:chOff x="3189814" y="1191920"/>
            <a:chExt cx="2075622" cy="918267"/>
          </a:xfrm>
        </p:grpSpPr>
        <p:sp>
          <p:nvSpPr>
            <p:cNvPr id="75" name="Прямоугольник 74"/>
            <p:cNvSpPr/>
            <p:nvPr/>
          </p:nvSpPr>
          <p:spPr>
            <a:xfrm>
              <a:off x="3189814" y="1191920"/>
              <a:ext cx="2075622" cy="918267"/>
            </a:xfrm>
            <a:prstGeom prst="rect">
              <a:avLst/>
            </a:prstGeom>
            <a:noFill/>
            <a:ln>
              <a:noFill/>
            </a:ln>
            <a:effectLst/>
          </p:spPr>
          <p:txBody>
            <a:bodyPr/>
            <a:lstStyle/>
            <a:p>
              <a:endParaRPr lang="ru-RU"/>
            </a:p>
          </p:txBody>
        </p:sp>
        <p:sp>
          <p:nvSpPr>
            <p:cNvPr id="76" name="Прямоугольник 75"/>
            <p:cNvSpPr/>
            <p:nvPr/>
          </p:nvSpPr>
          <p:spPr>
            <a:xfrm>
              <a:off x="3189814" y="1191920"/>
              <a:ext cx="1949469" cy="918267"/>
            </a:xfrm>
            <a:prstGeom prst="rect">
              <a:avLst/>
            </a:prstGeom>
            <a:noFill/>
            <a:ln>
              <a:noFill/>
            </a:ln>
            <a:effectLst/>
          </p:spPr>
          <p:txBody>
            <a:bodyPr spcFirstLastPara="0" vert="horz" wrap="square" lIns="11430" tIns="11430" rIns="11430" bIns="11430" numCol="1" spcCol="1270" anchor="ctr" anchorCtr="0">
              <a:noAutofit/>
            </a:bodyPr>
            <a:lstStyle/>
            <a:p>
              <a:pPr algn="ctr" defTabSz="800100">
                <a:lnSpc>
                  <a:spcPct val="90000"/>
                </a:lnSpc>
                <a:spcBef>
                  <a:spcPct val="0"/>
                </a:spcBef>
                <a:spcAft>
                  <a:spcPct val="35000"/>
                </a:spcAft>
                <a:defRPr/>
              </a:pPr>
              <a:r>
                <a:rPr lang="ru-RU" sz="3500" b="1" i="1" dirty="0">
                  <a:solidFill>
                    <a:sysClr val="windowText" lastClr="000000">
                      <a:hueOff val="0"/>
                      <a:satOff val="0"/>
                      <a:lumOff val="0"/>
                      <a:alphaOff val="0"/>
                    </a:sysClr>
                  </a:solidFill>
                  <a:latin typeface="Trebuchet MS"/>
                </a:rPr>
                <a:t>Верхний предел муниципального долга </a:t>
              </a:r>
            </a:p>
            <a:p>
              <a:pPr algn="ctr" defTabSz="800100">
                <a:lnSpc>
                  <a:spcPct val="90000"/>
                </a:lnSpc>
                <a:spcBef>
                  <a:spcPct val="0"/>
                </a:spcBef>
                <a:spcAft>
                  <a:spcPct val="35000"/>
                </a:spcAft>
                <a:defRPr/>
              </a:pPr>
              <a:r>
                <a:rPr lang="ru-RU" sz="3500" b="1" i="1" dirty="0">
                  <a:solidFill>
                    <a:sysClr val="windowText" lastClr="000000">
                      <a:hueOff val="0"/>
                      <a:satOff val="0"/>
                      <a:lumOff val="0"/>
                      <a:alphaOff val="0"/>
                    </a:sysClr>
                  </a:solidFill>
                  <a:latin typeface="Trebuchet MS"/>
                </a:rPr>
                <a:t>в </a:t>
              </a:r>
              <a:r>
                <a:rPr lang="ru-RU" sz="3500" b="1" i="1" dirty="0">
                  <a:solidFill>
                    <a:srgbClr val="C00000"/>
                  </a:solidFill>
                  <a:latin typeface="Trebuchet MS"/>
                </a:rPr>
                <a:t>2025</a:t>
              </a:r>
              <a:r>
                <a:rPr lang="ru-RU" sz="3500" b="1" i="1" dirty="0">
                  <a:solidFill>
                    <a:sysClr val="windowText" lastClr="000000">
                      <a:hueOff val="0"/>
                      <a:satOff val="0"/>
                      <a:lumOff val="0"/>
                      <a:alphaOff val="0"/>
                    </a:sysClr>
                  </a:solidFill>
                  <a:latin typeface="Trebuchet MS"/>
                </a:rPr>
                <a:t> году</a:t>
              </a:r>
            </a:p>
          </p:txBody>
        </p:sp>
      </p:grpSp>
      <p:pic>
        <p:nvPicPr>
          <p:cNvPr id="1026" name="Picture 2" descr="https://cstor.nn2.ru/forum/data/forum/images/2017-09/183937203-pioaknmot.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foregroundMark x1="68750" y1="39796" x2="65434" y2="26658"/>
                        <a14:foregroundMark x1="42857" y1="2423" x2="53954" y2="6122"/>
                        <a14:foregroundMark x1="58801" y1="8546" x2="70281" y2="16454"/>
                        <a14:foregroundMark x1="70663" y1="16071" x2="78954" y2="26658"/>
                        <a14:foregroundMark x1="74617" y1="19515" x2="81250" y2="30357"/>
                        <a14:foregroundMark x1="76148" y1="21684" x2="83801" y2="32653"/>
                        <a14:foregroundMark x1="5485" y1="68878" x2="9439" y2="67602"/>
                        <a14:foregroundMark x1="9821" y1="67347" x2="32781" y2="56122"/>
                      </a14:backgroundRemoval>
                    </a14:imgEffect>
                  </a14:imgLayer>
                </a14:imgProps>
              </a:ext>
              <a:ext uri="{28A0092B-C50C-407E-A947-70E740481C1C}">
                <a14:useLocalDpi xmlns:a14="http://schemas.microsoft.com/office/drawing/2010/main" val="0"/>
              </a:ext>
            </a:extLst>
          </a:blip>
          <a:srcRect/>
          <a:stretch>
            <a:fillRect/>
          </a:stretch>
        </p:blipFill>
        <p:spPr bwMode="auto">
          <a:xfrm rot="2345764">
            <a:off x="5714819" y="4163911"/>
            <a:ext cx="2153888" cy="2153888"/>
          </a:xfrm>
          <a:prstGeom prst="rect">
            <a:avLst/>
          </a:prstGeom>
          <a:noFill/>
          <a:extLst>
            <a:ext uri="{909E8E84-426E-40DD-AFC4-6F175D3DCCD1}">
              <a14:hiddenFill xmlns:a14="http://schemas.microsoft.com/office/drawing/2010/main">
                <a:solidFill>
                  <a:srgbClr val="FFFFFF"/>
                </a:solidFill>
              </a14:hiddenFill>
            </a:ext>
          </a:extLst>
        </p:spPr>
      </p:pic>
      <p:grpSp>
        <p:nvGrpSpPr>
          <p:cNvPr id="78" name="Group"/>
          <p:cNvGrpSpPr/>
          <p:nvPr/>
        </p:nvGrpSpPr>
        <p:grpSpPr>
          <a:xfrm>
            <a:off x="520074" y="1948617"/>
            <a:ext cx="4155136" cy="4153445"/>
            <a:chOff x="0" y="0"/>
            <a:chExt cx="4155135" cy="4153444"/>
          </a:xfrm>
        </p:grpSpPr>
        <p:sp>
          <p:nvSpPr>
            <p:cNvPr id="79" name="Freeform 103"/>
            <p:cNvSpPr/>
            <p:nvPr/>
          </p:nvSpPr>
          <p:spPr>
            <a:xfrm>
              <a:off x="-1" y="814323"/>
              <a:ext cx="2074145" cy="2073036"/>
            </a:xfrm>
            <a:custGeom>
              <a:avLst/>
              <a:gdLst/>
              <a:ahLst/>
              <a:cxnLst>
                <a:cxn ang="0">
                  <a:pos x="wd2" y="hd2"/>
                </a:cxn>
                <a:cxn ang="5400000">
                  <a:pos x="wd2" y="hd2"/>
                </a:cxn>
                <a:cxn ang="10800000">
                  <a:pos x="wd2" y="hd2"/>
                </a:cxn>
                <a:cxn ang="16200000">
                  <a:pos x="wd2" y="hd2"/>
                </a:cxn>
              </a:cxnLst>
              <a:rect l="0" t="0" r="r" b="b"/>
              <a:pathLst>
                <a:path w="20506" h="20506" extrusionOk="0">
                  <a:moveTo>
                    <a:pt x="6494" y="14021"/>
                  </a:moveTo>
                  <a:cubicBezTo>
                    <a:pt x="2755" y="10280"/>
                    <a:pt x="2149" y="4428"/>
                    <a:pt x="5043" y="0"/>
                  </a:cubicBezTo>
                  <a:cubicBezTo>
                    <a:pt x="4402" y="419"/>
                    <a:pt x="3806" y="901"/>
                    <a:pt x="3263" y="1439"/>
                  </a:cubicBezTo>
                  <a:cubicBezTo>
                    <a:pt x="-1094" y="5807"/>
                    <a:pt x="-1087" y="12882"/>
                    <a:pt x="3279" y="17241"/>
                  </a:cubicBezTo>
                  <a:cubicBezTo>
                    <a:pt x="7645" y="21600"/>
                    <a:pt x="14716" y="21593"/>
                    <a:pt x="19073" y="17225"/>
                  </a:cubicBezTo>
                  <a:cubicBezTo>
                    <a:pt x="19609" y="16687"/>
                    <a:pt x="20089" y="16096"/>
                    <a:pt x="20506" y="15461"/>
                  </a:cubicBezTo>
                  <a:cubicBezTo>
                    <a:pt x="16083" y="18359"/>
                    <a:pt x="10235" y="17758"/>
                    <a:pt x="6494" y="14021"/>
                  </a:cubicBezTo>
                  <a:close/>
                </a:path>
              </a:pathLst>
            </a:custGeom>
            <a:gradFill flip="none" rotWithShape="1">
              <a:gsLst>
                <a:gs pos="0">
                  <a:srgbClr val="AD02E6"/>
                </a:gs>
                <a:gs pos="45367">
                  <a:srgbClr val="8815C8"/>
                </a:gs>
                <a:gs pos="100000">
                  <a:srgbClr val="6428AA"/>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0" name="Freeform 104"/>
            <p:cNvSpPr/>
            <p:nvPr/>
          </p:nvSpPr>
          <p:spPr>
            <a:xfrm>
              <a:off x="52316" y="2292936"/>
              <a:ext cx="2259223" cy="1359755"/>
            </a:xfrm>
            <a:custGeom>
              <a:avLst/>
              <a:gdLst/>
              <a:ahLst/>
              <a:cxnLst>
                <a:cxn ang="0">
                  <a:pos x="wd2" y="hd2"/>
                </a:cxn>
                <a:cxn ang="5400000">
                  <a:pos x="wd2" y="hd2"/>
                </a:cxn>
                <a:cxn ang="10800000">
                  <a:pos x="wd2" y="hd2"/>
                </a:cxn>
                <a:cxn ang="16200000">
                  <a:pos x="wd2" y="hd2"/>
                </a:cxn>
              </a:cxnLst>
              <a:rect l="0" t="0" r="r" b="b"/>
              <a:pathLst>
                <a:path w="21596" h="21593" extrusionOk="0">
                  <a:moveTo>
                    <a:pt x="10798" y="14271"/>
                  </a:moveTo>
                  <a:cubicBezTo>
                    <a:pt x="5685" y="14269"/>
                    <a:pt x="1273" y="8314"/>
                    <a:pt x="227" y="0"/>
                  </a:cubicBezTo>
                  <a:cubicBezTo>
                    <a:pt x="76" y="1207"/>
                    <a:pt x="0" y="2435"/>
                    <a:pt x="0" y="3668"/>
                  </a:cubicBezTo>
                  <a:cubicBezTo>
                    <a:pt x="4" y="13574"/>
                    <a:pt x="4842" y="21600"/>
                    <a:pt x="10805" y="21593"/>
                  </a:cubicBezTo>
                  <a:cubicBezTo>
                    <a:pt x="16769" y="21586"/>
                    <a:pt x="21600" y="13549"/>
                    <a:pt x="21596" y="3643"/>
                  </a:cubicBezTo>
                  <a:cubicBezTo>
                    <a:pt x="21595" y="2419"/>
                    <a:pt x="21519" y="1198"/>
                    <a:pt x="21369" y="0"/>
                  </a:cubicBezTo>
                  <a:cubicBezTo>
                    <a:pt x="20323" y="8314"/>
                    <a:pt x="15911" y="14271"/>
                    <a:pt x="10798" y="14271"/>
                  </a:cubicBezTo>
                  <a:close/>
                </a:path>
              </a:pathLst>
            </a:custGeom>
            <a:gradFill flip="none" rotWithShape="1">
              <a:gsLst>
                <a:gs pos="0">
                  <a:srgbClr val="8016EF"/>
                </a:gs>
                <a:gs pos="52282">
                  <a:srgbClr val="6761F7"/>
                </a:gs>
                <a:gs pos="100000">
                  <a:srgbClr val="4FACFE"/>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1" name="Freeform 105"/>
            <p:cNvSpPr/>
            <p:nvPr/>
          </p:nvSpPr>
          <p:spPr>
            <a:xfrm>
              <a:off x="815023" y="2080073"/>
              <a:ext cx="2073408" cy="2073372"/>
            </a:xfrm>
            <a:custGeom>
              <a:avLst/>
              <a:gdLst/>
              <a:ahLst/>
              <a:cxnLst>
                <a:cxn ang="0">
                  <a:pos x="wd2" y="hd2"/>
                </a:cxn>
                <a:cxn ang="5400000">
                  <a:pos x="wd2" y="hd2"/>
                </a:cxn>
                <a:cxn ang="10800000">
                  <a:pos x="wd2" y="hd2"/>
                </a:cxn>
                <a:cxn ang="16200000">
                  <a:pos x="wd2" y="hd2"/>
                </a:cxn>
              </a:cxnLst>
              <a:rect l="0" t="0" r="r" b="b"/>
              <a:pathLst>
                <a:path w="20081" h="20081" extrusionOk="0">
                  <a:moveTo>
                    <a:pt x="13729" y="13739"/>
                  </a:moveTo>
                  <a:cubicBezTo>
                    <a:pt x="10063" y="17398"/>
                    <a:pt x="4333" y="17986"/>
                    <a:pt x="0" y="15148"/>
                  </a:cubicBezTo>
                  <a:cubicBezTo>
                    <a:pt x="3317" y="20196"/>
                    <a:pt x="10099" y="21600"/>
                    <a:pt x="15148" y="18283"/>
                  </a:cubicBezTo>
                  <a:cubicBezTo>
                    <a:pt x="20197" y="14965"/>
                    <a:pt x="21600" y="8183"/>
                    <a:pt x="18283" y="3135"/>
                  </a:cubicBezTo>
                  <a:cubicBezTo>
                    <a:pt x="17463" y="1887"/>
                    <a:pt x="16396" y="820"/>
                    <a:pt x="15148" y="0"/>
                  </a:cubicBezTo>
                  <a:cubicBezTo>
                    <a:pt x="17988" y="4338"/>
                    <a:pt x="17395" y="10073"/>
                    <a:pt x="13729" y="13739"/>
                  </a:cubicBezTo>
                  <a:close/>
                </a:path>
              </a:pathLst>
            </a:custGeom>
            <a:gradFill flip="none" rotWithShape="1">
              <a:gsLst>
                <a:gs pos="0">
                  <a:srgbClr val="00F2FE"/>
                </a:gs>
                <a:gs pos="41897">
                  <a:srgbClr val="28CFFE"/>
                </a:gs>
                <a:gs pos="97514">
                  <a:srgbClr val="4FACFE"/>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2" name="Freeform 106"/>
            <p:cNvSpPr/>
            <p:nvPr/>
          </p:nvSpPr>
          <p:spPr>
            <a:xfrm>
              <a:off x="2293663" y="1844343"/>
              <a:ext cx="1360006" cy="2259410"/>
            </a:xfrm>
            <a:custGeom>
              <a:avLst/>
              <a:gdLst/>
              <a:ahLst/>
              <a:cxnLst>
                <a:cxn ang="0">
                  <a:pos x="wd2" y="hd2"/>
                </a:cxn>
                <a:cxn ang="5400000">
                  <a:pos x="wd2" y="hd2"/>
                </a:cxn>
                <a:cxn ang="10800000">
                  <a:pos x="wd2" y="hd2"/>
                </a:cxn>
                <a:cxn ang="16200000">
                  <a:pos x="wd2" y="hd2"/>
                </a:cxn>
              </a:cxnLst>
              <a:rect l="0" t="0" r="r" b="b"/>
              <a:pathLst>
                <a:path w="20077" h="20657" extrusionOk="0">
                  <a:moveTo>
                    <a:pt x="13266" y="10327"/>
                  </a:moveTo>
                  <a:cubicBezTo>
                    <a:pt x="13266" y="15217"/>
                    <a:pt x="7729" y="19437"/>
                    <a:pt x="0" y="20438"/>
                  </a:cubicBezTo>
                  <a:cubicBezTo>
                    <a:pt x="9016" y="21600"/>
                    <a:pt x="17847" y="18015"/>
                    <a:pt x="19723" y="12432"/>
                  </a:cubicBezTo>
                  <a:cubicBezTo>
                    <a:pt x="21600" y="6848"/>
                    <a:pt x="15812" y="1379"/>
                    <a:pt x="6796" y="217"/>
                  </a:cubicBezTo>
                  <a:cubicBezTo>
                    <a:pt x="5682" y="73"/>
                    <a:pt x="4547" y="0"/>
                    <a:pt x="3409" y="0"/>
                  </a:cubicBezTo>
                  <a:cubicBezTo>
                    <a:pt x="2264" y="0"/>
                    <a:pt x="1122" y="73"/>
                    <a:pt x="0" y="217"/>
                  </a:cubicBezTo>
                  <a:cubicBezTo>
                    <a:pt x="7728" y="1218"/>
                    <a:pt x="13265" y="5437"/>
                    <a:pt x="13266" y="10327"/>
                  </a:cubicBezTo>
                  <a:close/>
                </a:path>
              </a:pathLst>
            </a:custGeom>
            <a:gradFill flip="none" rotWithShape="1">
              <a:gsLst>
                <a:gs pos="0">
                  <a:srgbClr val="0CB100"/>
                </a:gs>
                <a:gs pos="46821">
                  <a:srgbClr val="67CE02"/>
                </a:gs>
                <a:gs pos="99075">
                  <a:srgbClr val="C3EA03"/>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3" name="Freeform 107"/>
            <p:cNvSpPr/>
            <p:nvPr/>
          </p:nvSpPr>
          <p:spPr>
            <a:xfrm>
              <a:off x="2080794" y="1266114"/>
              <a:ext cx="2074342" cy="2074303"/>
            </a:xfrm>
            <a:custGeom>
              <a:avLst/>
              <a:gdLst/>
              <a:ahLst/>
              <a:cxnLst>
                <a:cxn ang="0">
                  <a:pos x="wd2" y="hd2"/>
                </a:cxn>
                <a:cxn ang="5400000">
                  <a:pos x="wd2" y="hd2"/>
                </a:cxn>
                <a:cxn ang="10800000">
                  <a:pos x="wd2" y="hd2"/>
                </a:cxn>
                <a:cxn ang="16200000">
                  <a:pos x="wd2" y="hd2"/>
                </a:cxn>
              </a:cxnLst>
              <a:rect l="0" t="0" r="r" b="b"/>
              <a:pathLst>
                <a:path w="20080" h="20080" extrusionOk="0">
                  <a:moveTo>
                    <a:pt x="13732" y="6358"/>
                  </a:moveTo>
                  <a:cubicBezTo>
                    <a:pt x="17390" y="10022"/>
                    <a:pt x="17978" y="15749"/>
                    <a:pt x="15141" y="20080"/>
                  </a:cubicBezTo>
                  <a:cubicBezTo>
                    <a:pt x="20191" y="16768"/>
                    <a:pt x="21600" y="9989"/>
                    <a:pt x="18288" y="4939"/>
                  </a:cubicBezTo>
                  <a:cubicBezTo>
                    <a:pt x="14976" y="-111"/>
                    <a:pt x="8197" y="-1520"/>
                    <a:pt x="3147" y="1792"/>
                  </a:cubicBezTo>
                  <a:cubicBezTo>
                    <a:pt x="1894" y="2614"/>
                    <a:pt x="822" y="3685"/>
                    <a:pt x="0" y="4939"/>
                  </a:cubicBezTo>
                  <a:cubicBezTo>
                    <a:pt x="4336" y="2099"/>
                    <a:pt x="10069" y="2692"/>
                    <a:pt x="13732" y="6358"/>
                  </a:cubicBezTo>
                  <a:close/>
                </a:path>
              </a:pathLst>
            </a:custGeom>
            <a:gradFill flip="none" rotWithShape="1">
              <a:gsLst>
                <a:gs pos="0">
                  <a:srgbClr val="FFEA03"/>
                </a:gs>
                <a:gs pos="70683">
                  <a:srgbClr val="FFBA02"/>
                </a:gs>
                <a:gs pos="97580">
                  <a:srgbClr val="FF8A00"/>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4" name="Freeform 108"/>
            <p:cNvSpPr/>
            <p:nvPr/>
          </p:nvSpPr>
          <p:spPr>
            <a:xfrm>
              <a:off x="1844229" y="501824"/>
              <a:ext cx="2259450" cy="1359983"/>
            </a:xfrm>
            <a:custGeom>
              <a:avLst/>
              <a:gdLst/>
              <a:ahLst/>
              <a:cxnLst>
                <a:cxn ang="0">
                  <a:pos x="wd2" y="hd2"/>
                </a:cxn>
                <a:cxn ang="5400000">
                  <a:pos x="wd2" y="hd2"/>
                </a:cxn>
                <a:cxn ang="10800000">
                  <a:pos x="wd2" y="hd2"/>
                </a:cxn>
                <a:cxn ang="16200000">
                  <a:pos x="wd2" y="hd2"/>
                </a:cxn>
              </a:cxnLst>
              <a:rect l="0" t="0" r="r" b="b"/>
              <a:pathLst>
                <a:path w="20657" h="20077" extrusionOk="0">
                  <a:moveTo>
                    <a:pt x="10327" y="6811"/>
                  </a:moveTo>
                  <a:cubicBezTo>
                    <a:pt x="15217" y="6811"/>
                    <a:pt x="19437" y="12348"/>
                    <a:pt x="20438" y="20077"/>
                  </a:cubicBezTo>
                  <a:cubicBezTo>
                    <a:pt x="21600" y="11061"/>
                    <a:pt x="18015" y="2230"/>
                    <a:pt x="12432" y="354"/>
                  </a:cubicBezTo>
                  <a:cubicBezTo>
                    <a:pt x="6848" y="-1523"/>
                    <a:pt x="1379" y="4265"/>
                    <a:pt x="217" y="13281"/>
                  </a:cubicBezTo>
                  <a:cubicBezTo>
                    <a:pt x="73" y="14395"/>
                    <a:pt x="1" y="15530"/>
                    <a:pt x="0" y="16668"/>
                  </a:cubicBezTo>
                  <a:cubicBezTo>
                    <a:pt x="0" y="17813"/>
                    <a:pt x="73" y="18955"/>
                    <a:pt x="217" y="20077"/>
                  </a:cubicBezTo>
                  <a:cubicBezTo>
                    <a:pt x="1218" y="12349"/>
                    <a:pt x="5437" y="6812"/>
                    <a:pt x="10327" y="6811"/>
                  </a:cubicBezTo>
                  <a:close/>
                </a:path>
              </a:pathLst>
            </a:custGeom>
            <a:gradFill flip="none" rotWithShape="1">
              <a:gsLst>
                <a:gs pos="0">
                  <a:srgbClr val="FFC203"/>
                </a:gs>
                <a:gs pos="36657">
                  <a:srgbClr val="FF7D25"/>
                </a:gs>
                <a:gs pos="77153">
                  <a:srgbClr val="FF3847"/>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5" name="Freeform 109"/>
            <p:cNvSpPr/>
            <p:nvPr/>
          </p:nvSpPr>
          <p:spPr>
            <a:xfrm>
              <a:off x="1266582" y="0"/>
              <a:ext cx="2074580" cy="2074461"/>
            </a:xfrm>
            <a:custGeom>
              <a:avLst/>
              <a:gdLst/>
              <a:ahLst/>
              <a:cxnLst>
                <a:cxn ang="0">
                  <a:pos x="wd2" y="hd2"/>
                </a:cxn>
                <a:cxn ang="5400000">
                  <a:pos x="wd2" y="hd2"/>
                </a:cxn>
                <a:cxn ang="10800000">
                  <a:pos x="wd2" y="hd2"/>
                </a:cxn>
                <a:cxn ang="16200000">
                  <a:pos x="wd2" y="hd2"/>
                </a:cxn>
              </a:cxnLst>
              <a:rect l="0" t="0" r="r" b="b"/>
              <a:pathLst>
                <a:path w="20080" h="20080" extrusionOk="0">
                  <a:moveTo>
                    <a:pt x="6360" y="6351"/>
                  </a:moveTo>
                  <a:cubicBezTo>
                    <a:pt x="10023" y="2694"/>
                    <a:pt x="15750" y="2106"/>
                    <a:pt x="20080" y="4943"/>
                  </a:cubicBezTo>
                  <a:cubicBezTo>
                    <a:pt x="16770" y="-108"/>
                    <a:pt x="9993" y="-1520"/>
                    <a:pt x="4942" y="1790"/>
                  </a:cubicBezTo>
                  <a:cubicBezTo>
                    <a:pt x="-108" y="5099"/>
                    <a:pt x="-1520" y="11877"/>
                    <a:pt x="1790" y="16928"/>
                  </a:cubicBezTo>
                  <a:cubicBezTo>
                    <a:pt x="2613" y="18184"/>
                    <a:pt x="3685" y="19257"/>
                    <a:pt x="4941" y="20080"/>
                  </a:cubicBezTo>
                  <a:cubicBezTo>
                    <a:pt x="2101" y="15746"/>
                    <a:pt x="2693" y="10013"/>
                    <a:pt x="6360" y="6351"/>
                  </a:cubicBezTo>
                  <a:close/>
                </a:path>
              </a:pathLst>
            </a:custGeom>
            <a:gradFill flip="none" rotWithShape="1">
              <a:gsLst>
                <a:gs pos="2372">
                  <a:srgbClr val="FF0040"/>
                </a:gs>
                <a:gs pos="37053">
                  <a:srgbClr val="FF0071"/>
                </a:gs>
                <a:gs pos="99150">
                  <a:srgbClr val="FF00A2"/>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sp>
          <p:nvSpPr>
            <p:cNvPr id="86" name="Freeform 111"/>
            <p:cNvSpPr/>
            <p:nvPr/>
          </p:nvSpPr>
          <p:spPr>
            <a:xfrm>
              <a:off x="501958" y="52047"/>
              <a:ext cx="1360567" cy="2259186"/>
            </a:xfrm>
            <a:custGeom>
              <a:avLst/>
              <a:gdLst/>
              <a:ahLst/>
              <a:cxnLst>
                <a:cxn ang="0">
                  <a:pos x="wd2" y="hd2"/>
                </a:cxn>
                <a:cxn ang="5400000">
                  <a:pos x="wd2" y="hd2"/>
                </a:cxn>
                <a:cxn ang="10800000">
                  <a:pos x="wd2" y="hd2"/>
                </a:cxn>
                <a:cxn ang="16200000">
                  <a:pos x="wd2" y="hd2"/>
                </a:cxn>
              </a:cxnLst>
              <a:rect l="0" t="0" r="r" b="b"/>
              <a:pathLst>
                <a:path w="21600" h="21599" extrusionOk="0">
                  <a:moveTo>
                    <a:pt x="7333" y="10800"/>
                  </a:moveTo>
                  <a:cubicBezTo>
                    <a:pt x="7334" y="5686"/>
                    <a:pt x="13288" y="1273"/>
                    <a:pt x="21600" y="225"/>
                  </a:cubicBezTo>
                  <a:cubicBezTo>
                    <a:pt x="20394" y="75"/>
                    <a:pt x="19165" y="0"/>
                    <a:pt x="17933" y="0"/>
                  </a:cubicBezTo>
                  <a:cubicBezTo>
                    <a:pt x="8029" y="0"/>
                    <a:pt x="0" y="4835"/>
                    <a:pt x="0" y="10800"/>
                  </a:cubicBezTo>
                  <a:cubicBezTo>
                    <a:pt x="0" y="16764"/>
                    <a:pt x="8029" y="21599"/>
                    <a:pt x="17933" y="21599"/>
                  </a:cubicBezTo>
                  <a:cubicBezTo>
                    <a:pt x="19165" y="21600"/>
                    <a:pt x="20393" y="21525"/>
                    <a:pt x="21600" y="21377"/>
                  </a:cubicBezTo>
                  <a:cubicBezTo>
                    <a:pt x="13286" y="20329"/>
                    <a:pt x="7331" y="15915"/>
                    <a:pt x="7333" y="10800"/>
                  </a:cubicBezTo>
                  <a:close/>
                </a:path>
              </a:pathLst>
            </a:custGeom>
            <a:gradFill flip="none" rotWithShape="1">
              <a:gsLst>
                <a:gs pos="0">
                  <a:srgbClr val="F000C6"/>
                </a:gs>
                <a:gs pos="46532">
                  <a:srgbClr val="B800C4"/>
                </a:gs>
                <a:gs pos="100000">
                  <a:srgbClr val="8000C2"/>
                </a:gs>
              </a:gsLst>
              <a:lin ang="0" scaled="0"/>
            </a:gradFill>
            <a:ln w="12700" cap="flat">
              <a:noFill/>
              <a:miter lim="400000"/>
            </a:ln>
            <a:effectLst>
              <a:outerShdw blurRad="101600" dist="140025" dir="2315233" rotWithShape="0">
                <a:srgbClr val="000000">
                  <a:alpha val="14699"/>
                </a:srgbClr>
              </a:outerShdw>
            </a:effectLst>
          </p:spPr>
          <p:txBody>
            <a:bodyPr wrap="square" lIns="45719" tIns="45719" rIns="45719" bIns="45719" numCol="1" anchor="ctr">
              <a:noAutofit/>
            </a:bodyPr>
            <a:lstStyle/>
            <a:p>
              <a:pPr defTabSz="914400">
                <a:defRPr>
                  <a:solidFill>
                    <a:srgbClr val="FFFFFF"/>
                  </a:solidFill>
                </a:defRPr>
              </a:pPr>
              <a:endParaRPr kern="0">
                <a:solidFill>
                  <a:srgbClr val="FFFFFF"/>
                </a:solidFill>
              </a:endParaRPr>
            </a:p>
          </p:txBody>
        </p:sp>
      </p:grpSp>
      <p:grpSp>
        <p:nvGrpSpPr>
          <p:cNvPr id="88" name="Группа 87"/>
          <p:cNvGrpSpPr/>
          <p:nvPr/>
        </p:nvGrpSpPr>
        <p:grpSpPr>
          <a:xfrm>
            <a:off x="1829876" y="3150127"/>
            <a:ext cx="1593170" cy="1571657"/>
            <a:chOff x="2392033" y="3392360"/>
            <a:chExt cx="1205245" cy="1255529"/>
          </a:xfrm>
        </p:grpSpPr>
        <p:sp>
          <p:nvSpPr>
            <p:cNvPr id="72" name="Freeform 712"/>
            <p:cNvSpPr/>
            <p:nvPr/>
          </p:nvSpPr>
          <p:spPr>
            <a:xfrm>
              <a:off x="2392033" y="3392360"/>
              <a:ext cx="1205245" cy="1255529"/>
            </a:xfrm>
            <a:prstGeom prst="ellipse">
              <a:avLst/>
            </a:prstGeom>
            <a:gradFill>
              <a:gsLst>
                <a:gs pos="22846">
                  <a:srgbClr val="FFFFFF"/>
                </a:gs>
                <a:gs pos="63322">
                  <a:srgbClr val="E6EAEB"/>
                </a:gs>
                <a:gs pos="99960">
                  <a:srgbClr val="CDD5D8"/>
                </a:gs>
              </a:gsLst>
              <a:lin ang="2089253"/>
            </a:gradFill>
            <a:ln w="12700">
              <a:miter lim="400000"/>
            </a:ln>
            <a:effectLst>
              <a:outerShdw blurRad="38100" dist="26654" dir="2315233" rotWithShape="0">
                <a:srgbClr val="000000">
                  <a:alpha val="28814"/>
                </a:srgbClr>
              </a:outerShdw>
            </a:effectLst>
          </p:spPr>
          <p:txBody>
            <a:bodyPr lIns="45719" rIns="45719" anchor="ctr"/>
            <a:lstStyle/>
            <a:p>
              <a:pPr defTabSz="914400">
                <a:defRPr>
                  <a:solidFill>
                    <a:srgbClr val="FFFFFF"/>
                  </a:solidFill>
                  <a:latin typeface="Avenir Next Regular"/>
                  <a:ea typeface="Avenir Next Regular"/>
                  <a:cs typeface="Avenir Next Regular"/>
                  <a:sym typeface="Avenir Next Regular"/>
                </a:defRPr>
              </a:pPr>
              <a:endParaRPr kern="0">
                <a:solidFill>
                  <a:srgbClr val="FFFFFF"/>
                </a:solidFill>
                <a:latin typeface="Avenir Next Regular"/>
                <a:ea typeface="Avenir Next Regular"/>
                <a:cs typeface="Avenir Next Regular"/>
                <a:sym typeface="Avenir Next Regular"/>
              </a:endParaRPr>
            </a:p>
          </p:txBody>
        </p:sp>
        <p:sp>
          <p:nvSpPr>
            <p:cNvPr id="73" name="TextBox 72"/>
            <p:cNvSpPr txBox="1"/>
            <p:nvPr/>
          </p:nvSpPr>
          <p:spPr>
            <a:xfrm>
              <a:off x="2420848" y="3632558"/>
              <a:ext cx="1147616" cy="823662"/>
            </a:xfrm>
            <a:prstGeom prst="rect">
              <a:avLst/>
            </a:prstGeom>
            <a:noFill/>
          </p:spPr>
          <p:txBody>
            <a:bodyPr wrap="square" rtlCol="0">
              <a:spAutoFit/>
            </a:bodyPr>
            <a:lstStyle/>
            <a:p>
              <a:pPr algn="ctr"/>
              <a:r>
                <a:rPr lang="ru-RU" sz="4500" b="1" dirty="0">
                  <a:solidFill>
                    <a:prstClr val="black"/>
                  </a:solidFill>
                </a:rPr>
                <a:t>2,0 </a:t>
              </a:r>
              <a:r>
                <a:rPr lang="ru-RU" sz="1600" dirty="0" err="1">
                  <a:solidFill>
                    <a:prstClr val="black"/>
                  </a:solidFill>
                </a:rPr>
                <a:t>млн.рублей</a:t>
              </a:r>
              <a:endParaRPr lang="ru-RU" sz="1600" dirty="0">
                <a:solidFill>
                  <a:prstClr val="black"/>
                </a:solidFill>
              </a:endParaRPr>
            </a:p>
          </p:txBody>
        </p:sp>
      </p:grpSp>
      <p:sp>
        <p:nvSpPr>
          <p:cNvPr id="77"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65</a:t>
            </a:r>
          </a:p>
        </p:txBody>
      </p:sp>
    </p:spTree>
    <p:extLst>
      <p:ext uri="{BB962C8B-B14F-4D97-AF65-F5344CB8AC3E}">
        <p14:creationId xmlns:p14="http://schemas.microsoft.com/office/powerpoint/2010/main" val="326578894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09836" y="95712"/>
            <a:ext cx="7524327"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Динамика муниципального долга</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городского округа</a:t>
            </a:r>
          </a:p>
        </p:txBody>
      </p:sp>
      <p:sp>
        <p:nvSpPr>
          <p:cNvPr id="8" name="Скругленный прямоугольник 7"/>
          <p:cNvSpPr/>
          <p:nvPr/>
        </p:nvSpPr>
        <p:spPr>
          <a:xfrm>
            <a:off x="107430" y="1237565"/>
            <a:ext cx="5688706" cy="855552"/>
          </a:xfrm>
          <a:prstGeom prst="roundRect">
            <a:avLst/>
          </a:prstGeom>
          <a:gradFill flip="none" rotWithShape="1">
            <a:gsLst>
              <a:gs pos="0">
                <a:srgbClr val="00B0F0"/>
              </a:gs>
              <a:gs pos="100000">
                <a:srgbClr val="00B0F0"/>
              </a:gs>
              <a:gs pos="84000">
                <a:srgbClr val="FFFF66"/>
              </a:gs>
              <a:gs pos="22000">
                <a:srgbClr val="FFFF66"/>
              </a:gs>
            </a:gsLst>
            <a:lin ang="5400000" scaled="1"/>
            <a:tileRect/>
          </a:gradFill>
          <a:ln w="25400" cap="flat" cmpd="sng" algn="ctr">
            <a:solidFill>
              <a:srgbClr val="00B0F0"/>
            </a:solidFill>
            <a:prstDash val="solid"/>
          </a:ln>
          <a:effectLst/>
        </p:spPr>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914400">
              <a:defRPr/>
            </a:pPr>
            <a:r>
              <a:rPr lang="ru-RU" sz="1600" kern="0" dirty="0">
                <a:solidFill>
                  <a:sysClr val="windowText" lastClr="000000"/>
                </a:solidFill>
                <a:latin typeface="Times New Roman" pitchFamily="18" charset="0"/>
                <a:cs typeface="Times New Roman" pitchFamily="18" charset="0"/>
              </a:rPr>
              <a:t>По состоянию на 1 января 2026 года в структуре муниципального долга 100% составляют бюджетные кредиты</a:t>
            </a:r>
          </a:p>
        </p:txBody>
      </p:sp>
      <p:sp>
        <p:nvSpPr>
          <p:cNvPr id="10" name="Прямоугольник 11"/>
          <p:cNvSpPr>
            <a:spLocks noChangeArrowheads="1"/>
          </p:cNvSpPr>
          <p:nvPr/>
        </p:nvSpPr>
        <p:spPr bwMode="auto">
          <a:xfrm>
            <a:off x="6412892" y="1834287"/>
            <a:ext cx="12398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pPr>
            <a:r>
              <a:rPr lang="ru-RU" sz="1400" b="1" dirty="0">
                <a:solidFill>
                  <a:prstClr val="black"/>
                </a:solidFill>
                <a:latin typeface="Arial" charset="0"/>
                <a:cs typeface="Arial" charset="0"/>
              </a:rPr>
              <a:t>Млн.рублей</a:t>
            </a:r>
          </a:p>
        </p:txBody>
      </p:sp>
      <p:grpSp>
        <p:nvGrpSpPr>
          <p:cNvPr id="11" name="Группа 10"/>
          <p:cNvGrpSpPr/>
          <p:nvPr/>
        </p:nvGrpSpPr>
        <p:grpSpPr>
          <a:xfrm>
            <a:off x="809837" y="1834287"/>
            <a:ext cx="6954116" cy="5147512"/>
            <a:chOff x="1250283" y="1483398"/>
            <a:chExt cx="6513669" cy="5147512"/>
          </a:xfrm>
        </p:grpSpPr>
        <p:grpSp>
          <p:nvGrpSpPr>
            <p:cNvPr id="12" name="Группа 11"/>
            <p:cNvGrpSpPr/>
            <p:nvPr/>
          </p:nvGrpSpPr>
          <p:grpSpPr>
            <a:xfrm>
              <a:off x="1250283" y="1483398"/>
              <a:ext cx="6513669" cy="5147512"/>
              <a:chOff x="1250283" y="1483398"/>
              <a:chExt cx="6513669" cy="5147512"/>
            </a:xfrm>
          </p:grpSpPr>
          <p:grpSp>
            <p:nvGrpSpPr>
              <p:cNvPr id="18" name="Group 7"/>
              <p:cNvGrpSpPr>
                <a:grpSpLocks/>
              </p:cNvGrpSpPr>
              <p:nvPr/>
            </p:nvGrpSpPr>
            <p:grpSpPr bwMode="auto">
              <a:xfrm>
                <a:off x="1250283" y="1483398"/>
                <a:ext cx="6513669" cy="5147512"/>
                <a:chOff x="550" y="887"/>
                <a:chExt cx="4642" cy="3342"/>
              </a:xfrm>
            </p:grpSpPr>
            <p:pic>
              <p:nvPicPr>
                <p:cNvPr id="29" name="Picture 8" descr="035"/>
                <p:cNvPicPr>
                  <a:picLocks noChangeAspect="1" noChangeArrowheads="1"/>
                </p:cNvPicPr>
                <p:nvPr/>
              </p:nvPicPr>
              <p:blipFill>
                <a:blip r:embed="rId4">
                  <a:lum contrast="18000"/>
                  <a:extLst>
                    <a:ext uri="{28A0092B-C50C-407E-A947-70E740481C1C}">
                      <a14:useLocalDpi xmlns:a14="http://schemas.microsoft.com/office/drawing/2010/main" val="0"/>
                    </a:ext>
                  </a:extLst>
                </a:blip>
                <a:srcRect/>
                <a:stretch>
                  <a:fillRect/>
                </a:stretch>
              </p:blipFill>
              <p:spPr bwMode="auto">
                <a:xfrm>
                  <a:off x="550" y="887"/>
                  <a:ext cx="4642" cy="3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Line 9"/>
                <p:cNvSpPr>
                  <a:spLocks noChangeShapeType="1"/>
                </p:cNvSpPr>
                <p:nvPr/>
              </p:nvSpPr>
              <p:spPr bwMode="auto">
                <a:xfrm flipV="1">
                  <a:off x="811" y="1561"/>
                  <a:ext cx="4058" cy="272"/>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zh-CN" altLang="en-US" kern="0">
                    <a:solidFill>
                      <a:sysClr val="windowText" lastClr="000000"/>
                    </a:solidFill>
                  </a:endParaRPr>
                </a:p>
              </p:txBody>
            </p:sp>
            <p:sp>
              <p:nvSpPr>
                <p:cNvPr id="31" name="Line 10"/>
                <p:cNvSpPr>
                  <a:spLocks noChangeShapeType="1"/>
                </p:cNvSpPr>
                <p:nvPr/>
              </p:nvSpPr>
              <p:spPr bwMode="auto">
                <a:xfrm flipV="1">
                  <a:off x="811" y="2027"/>
                  <a:ext cx="4038" cy="184"/>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zh-CN" altLang="en-US" kern="0">
                    <a:solidFill>
                      <a:sysClr val="windowText" lastClr="000000"/>
                    </a:solidFill>
                  </a:endParaRPr>
                </a:p>
              </p:txBody>
            </p:sp>
            <p:sp>
              <p:nvSpPr>
                <p:cNvPr id="32" name="Line 11"/>
                <p:cNvSpPr>
                  <a:spLocks noChangeShapeType="1"/>
                </p:cNvSpPr>
                <p:nvPr/>
              </p:nvSpPr>
              <p:spPr bwMode="auto">
                <a:xfrm flipV="1">
                  <a:off x="811" y="2519"/>
                  <a:ext cx="4034" cy="79"/>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zh-CN" altLang="en-US" kern="0">
                    <a:solidFill>
                      <a:sysClr val="windowText" lastClr="000000"/>
                    </a:solidFill>
                  </a:endParaRPr>
                </a:p>
              </p:txBody>
            </p:sp>
            <p:sp>
              <p:nvSpPr>
                <p:cNvPr id="33" name="Line 12"/>
                <p:cNvSpPr>
                  <a:spLocks noChangeShapeType="1"/>
                </p:cNvSpPr>
                <p:nvPr/>
              </p:nvSpPr>
              <p:spPr bwMode="auto">
                <a:xfrm>
                  <a:off x="811" y="2967"/>
                  <a:ext cx="4060" cy="118"/>
                </a:xfrm>
                <a:prstGeom prst="line">
                  <a:avLst/>
                </a:prstGeom>
                <a:noFill/>
                <a:ln w="6350">
                  <a:solidFill>
                    <a:srgbClr val="3366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14400">
                    <a:defRPr/>
                  </a:pPr>
                  <a:endParaRPr lang="zh-CN" altLang="en-US" kern="0">
                    <a:solidFill>
                      <a:sysClr val="windowText" lastClr="000000"/>
                    </a:solidFill>
                  </a:endParaRPr>
                </a:p>
              </p:txBody>
            </p:sp>
          </p:grpSp>
          <p:pic>
            <p:nvPicPr>
              <p:cNvPr id="20" name="Picture 24" descr="그림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17416" y="2265527"/>
                <a:ext cx="1223132" cy="327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5" descr="그림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3837" y="3879655"/>
                <a:ext cx="1010403" cy="1788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descr="그림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21125" y="4370773"/>
                <a:ext cx="920157" cy="1410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p:cNvSpPr txBox="1"/>
              <p:nvPr/>
            </p:nvSpPr>
            <p:spPr>
              <a:xfrm>
                <a:off x="5272858" y="4135583"/>
                <a:ext cx="616689" cy="369332"/>
              </a:xfrm>
              <a:prstGeom prst="rect">
                <a:avLst/>
              </a:prstGeom>
              <a:noFill/>
            </p:spPr>
            <p:txBody>
              <a:bodyPr wrap="square" rtlCol="0">
                <a:spAutoFit/>
              </a:bodyPr>
              <a:lstStyle/>
              <a:p>
                <a:r>
                  <a:rPr lang="ru-RU" b="1" dirty="0">
                    <a:solidFill>
                      <a:prstClr val="black"/>
                    </a:solidFill>
                  </a:rPr>
                  <a:t>6,0</a:t>
                </a:r>
              </a:p>
            </p:txBody>
          </p:sp>
          <p:sp>
            <p:nvSpPr>
              <p:cNvPr id="27" name="TextBox 26"/>
              <p:cNvSpPr txBox="1"/>
              <p:nvPr/>
            </p:nvSpPr>
            <p:spPr>
              <a:xfrm>
                <a:off x="2434768" y="2239853"/>
                <a:ext cx="616689" cy="369332"/>
              </a:xfrm>
              <a:prstGeom prst="rect">
                <a:avLst/>
              </a:prstGeom>
              <a:noFill/>
            </p:spPr>
            <p:txBody>
              <a:bodyPr wrap="square" rtlCol="0">
                <a:spAutoFit/>
              </a:bodyPr>
              <a:lstStyle/>
              <a:p>
                <a:r>
                  <a:rPr lang="ru-RU" b="1" dirty="0">
                    <a:solidFill>
                      <a:prstClr val="black"/>
                    </a:solidFill>
                  </a:rPr>
                  <a:t>27,0</a:t>
                </a:r>
              </a:p>
            </p:txBody>
          </p:sp>
          <p:sp>
            <p:nvSpPr>
              <p:cNvPr id="28" name="TextBox 27"/>
              <p:cNvSpPr txBox="1"/>
              <p:nvPr/>
            </p:nvSpPr>
            <p:spPr>
              <a:xfrm>
                <a:off x="4141241" y="3614360"/>
                <a:ext cx="616689" cy="369332"/>
              </a:xfrm>
              <a:prstGeom prst="rect">
                <a:avLst/>
              </a:prstGeom>
              <a:noFill/>
            </p:spPr>
            <p:txBody>
              <a:bodyPr wrap="square" rtlCol="0">
                <a:spAutoFit/>
              </a:bodyPr>
              <a:lstStyle/>
              <a:p>
                <a:r>
                  <a:rPr lang="ru-RU" b="1" dirty="0">
                    <a:solidFill>
                      <a:prstClr val="black"/>
                    </a:solidFill>
                  </a:rPr>
                  <a:t>10,0</a:t>
                </a:r>
              </a:p>
            </p:txBody>
          </p:sp>
          <p:pic>
            <p:nvPicPr>
              <p:cNvPr id="35" name="Picture 25" descr="그림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5620" y="2983224"/>
                <a:ext cx="1136845" cy="263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35"/>
              <p:cNvSpPr txBox="1"/>
              <p:nvPr/>
            </p:nvSpPr>
            <p:spPr>
              <a:xfrm>
                <a:off x="3075697" y="2798558"/>
                <a:ext cx="616689" cy="369332"/>
              </a:xfrm>
              <a:prstGeom prst="rect">
                <a:avLst/>
              </a:prstGeom>
              <a:noFill/>
            </p:spPr>
            <p:txBody>
              <a:bodyPr wrap="square" rtlCol="0">
                <a:spAutoFit/>
              </a:bodyPr>
              <a:lstStyle/>
              <a:p>
                <a:r>
                  <a:rPr lang="ru-RU" b="1" dirty="0">
                    <a:solidFill>
                      <a:prstClr val="black"/>
                    </a:solidFill>
                  </a:rPr>
                  <a:t>19,0</a:t>
                </a:r>
              </a:p>
            </p:txBody>
          </p:sp>
        </p:grpSp>
        <p:sp>
          <p:nvSpPr>
            <p:cNvPr id="13" name="TextBox 12"/>
            <p:cNvSpPr txBox="1"/>
            <p:nvPr/>
          </p:nvSpPr>
          <p:spPr>
            <a:xfrm rot="330748">
              <a:off x="1823092" y="5493930"/>
              <a:ext cx="772634" cy="369332"/>
            </a:xfrm>
            <a:prstGeom prst="rect">
              <a:avLst/>
            </a:prstGeom>
            <a:noFill/>
          </p:spPr>
          <p:txBody>
            <a:bodyPr wrap="square" rtlCol="0">
              <a:spAutoFit/>
            </a:bodyPr>
            <a:lstStyle/>
            <a:p>
              <a:r>
                <a:rPr lang="ru-RU" b="1" dirty="0">
                  <a:solidFill>
                    <a:prstClr val="black"/>
                  </a:solidFill>
                </a:rPr>
                <a:t>2021</a:t>
              </a:r>
            </a:p>
          </p:txBody>
        </p:sp>
        <p:sp>
          <p:nvSpPr>
            <p:cNvPr id="14" name="TextBox 13"/>
            <p:cNvSpPr txBox="1"/>
            <p:nvPr/>
          </p:nvSpPr>
          <p:spPr>
            <a:xfrm rot="330748">
              <a:off x="2830448" y="5615879"/>
              <a:ext cx="772634" cy="369332"/>
            </a:xfrm>
            <a:prstGeom prst="rect">
              <a:avLst/>
            </a:prstGeom>
            <a:noFill/>
          </p:spPr>
          <p:txBody>
            <a:bodyPr wrap="square" rtlCol="0">
              <a:spAutoFit/>
            </a:bodyPr>
            <a:lstStyle/>
            <a:p>
              <a:r>
                <a:rPr lang="ru-RU" b="1" dirty="0">
                  <a:solidFill>
                    <a:prstClr val="black"/>
                  </a:solidFill>
                </a:rPr>
                <a:t>2022</a:t>
              </a:r>
            </a:p>
          </p:txBody>
        </p:sp>
        <p:sp>
          <p:nvSpPr>
            <p:cNvPr id="15" name="TextBox 14"/>
            <p:cNvSpPr txBox="1"/>
            <p:nvPr/>
          </p:nvSpPr>
          <p:spPr>
            <a:xfrm rot="330748">
              <a:off x="3878431" y="5723829"/>
              <a:ext cx="772634" cy="369332"/>
            </a:xfrm>
            <a:prstGeom prst="rect">
              <a:avLst/>
            </a:prstGeom>
            <a:noFill/>
          </p:spPr>
          <p:txBody>
            <a:bodyPr wrap="square" rtlCol="0">
              <a:spAutoFit/>
            </a:bodyPr>
            <a:lstStyle/>
            <a:p>
              <a:r>
                <a:rPr lang="ru-RU" b="1" dirty="0">
                  <a:solidFill>
                    <a:prstClr val="black"/>
                  </a:solidFill>
                </a:rPr>
                <a:t>2023</a:t>
              </a:r>
            </a:p>
          </p:txBody>
        </p:sp>
        <p:sp>
          <p:nvSpPr>
            <p:cNvPr id="16" name="TextBox 15"/>
            <p:cNvSpPr txBox="1"/>
            <p:nvPr/>
          </p:nvSpPr>
          <p:spPr>
            <a:xfrm rot="330748">
              <a:off x="5024962" y="5855030"/>
              <a:ext cx="772634" cy="369332"/>
            </a:xfrm>
            <a:prstGeom prst="rect">
              <a:avLst/>
            </a:prstGeom>
            <a:noFill/>
          </p:spPr>
          <p:txBody>
            <a:bodyPr wrap="square" rtlCol="0">
              <a:spAutoFit/>
            </a:bodyPr>
            <a:lstStyle/>
            <a:p>
              <a:r>
                <a:rPr lang="ru-RU" b="1" dirty="0">
                  <a:solidFill>
                    <a:prstClr val="black"/>
                  </a:solidFill>
                </a:rPr>
                <a:t>2024</a:t>
              </a:r>
            </a:p>
          </p:txBody>
        </p:sp>
        <p:sp>
          <p:nvSpPr>
            <p:cNvPr id="17" name="TextBox 16"/>
            <p:cNvSpPr txBox="1"/>
            <p:nvPr/>
          </p:nvSpPr>
          <p:spPr>
            <a:xfrm rot="330748">
              <a:off x="6112145" y="5947260"/>
              <a:ext cx="772634" cy="369332"/>
            </a:xfrm>
            <a:prstGeom prst="rect">
              <a:avLst/>
            </a:prstGeom>
            <a:noFill/>
          </p:spPr>
          <p:txBody>
            <a:bodyPr wrap="square" rtlCol="0">
              <a:spAutoFit/>
            </a:bodyPr>
            <a:lstStyle/>
            <a:p>
              <a:r>
                <a:rPr lang="ru-RU" b="1" dirty="0">
                  <a:solidFill>
                    <a:prstClr val="black"/>
                  </a:solidFill>
                </a:rPr>
                <a:t>2025</a:t>
              </a:r>
            </a:p>
          </p:txBody>
        </p:sp>
      </p:grpSp>
      <p:sp>
        <p:nvSpPr>
          <p:cNvPr id="34"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66</a:t>
            </a:r>
          </a:p>
        </p:txBody>
      </p:sp>
      <p:pic>
        <p:nvPicPr>
          <p:cNvPr id="37" name="Picture 22" descr="그림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77199" y="5427130"/>
            <a:ext cx="763966" cy="80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37"/>
          <p:cNvSpPr txBox="1"/>
          <p:nvPr/>
        </p:nvSpPr>
        <p:spPr>
          <a:xfrm>
            <a:off x="6182776" y="5134565"/>
            <a:ext cx="658389" cy="369332"/>
          </a:xfrm>
          <a:prstGeom prst="rect">
            <a:avLst/>
          </a:prstGeom>
          <a:noFill/>
        </p:spPr>
        <p:txBody>
          <a:bodyPr wrap="square" rtlCol="0">
            <a:spAutoFit/>
          </a:bodyPr>
          <a:lstStyle/>
          <a:p>
            <a:r>
              <a:rPr lang="ru-RU" b="1" dirty="0">
                <a:solidFill>
                  <a:prstClr val="black"/>
                </a:solidFill>
              </a:rPr>
              <a:t>2,0</a:t>
            </a:r>
          </a:p>
        </p:txBody>
      </p:sp>
    </p:spTree>
    <p:extLst>
      <p:ext uri="{BB962C8B-B14F-4D97-AF65-F5344CB8AC3E}">
        <p14:creationId xmlns:p14="http://schemas.microsoft.com/office/powerpoint/2010/main" val="2923351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60" name="Прямоугольник 59"/>
          <p:cNvSpPr/>
          <p:nvPr/>
        </p:nvSpPr>
        <p:spPr>
          <a:xfrm>
            <a:off x="0" y="108689"/>
            <a:ext cx="9144000" cy="1338828"/>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Соблюдение ограничений, установленных решением о бюджете городского округа, с учетом внесенных изменений</a:t>
            </a:r>
          </a:p>
        </p:txBody>
      </p:sp>
      <p:graphicFrame>
        <p:nvGraphicFramePr>
          <p:cNvPr id="61" name="Таблица 60"/>
          <p:cNvGraphicFramePr>
            <a:graphicFrameLocks noGrp="1"/>
          </p:cNvGraphicFramePr>
          <p:nvPr>
            <p:extLst>
              <p:ext uri="{D42A27DB-BD31-4B8C-83A1-F6EECF244321}">
                <p14:modId xmlns:p14="http://schemas.microsoft.com/office/powerpoint/2010/main" val="1024462388"/>
              </p:ext>
            </p:extLst>
          </p:nvPr>
        </p:nvGraphicFramePr>
        <p:xfrm>
          <a:off x="79745" y="1896722"/>
          <a:ext cx="8984509" cy="3789667"/>
        </p:xfrm>
        <a:graphic>
          <a:graphicData uri="http://schemas.openxmlformats.org/drawingml/2006/table">
            <a:tbl>
              <a:tblPr firstRow="1" bandRow="1">
                <a:tableStyleId>{16D9F66E-5EB9-4882-86FB-DCBF35E3C3E4}</a:tableStyleId>
              </a:tblPr>
              <a:tblGrid>
                <a:gridCol w="1446025">
                  <a:extLst>
                    <a:ext uri="{9D8B030D-6E8A-4147-A177-3AD203B41FA5}">
                      <a16:colId xmlns:a16="http://schemas.microsoft.com/office/drawing/2014/main" val="20000"/>
                    </a:ext>
                  </a:extLst>
                </a:gridCol>
                <a:gridCol w="2541181">
                  <a:extLst>
                    <a:ext uri="{9D8B030D-6E8A-4147-A177-3AD203B41FA5}">
                      <a16:colId xmlns:a16="http://schemas.microsoft.com/office/drawing/2014/main" val="20001"/>
                    </a:ext>
                  </a:extLst>
                </a:gridCol>
                <a:gridCol w="2158410">
                  <a:extLst>
                    <a:ext uri="{9D8B030D-6E8A-4147-A177-3AD203B41FA5}">
                      <a16:colId xmlns:a16="http://schemas.microsoft.com/office/drawing/2014/main" val="20002"/>
                    </a:ext>
                  </a:extLst>
                </a:gridCol>
                <a:gridCol w="1456660">
                  <a:extLst>
                    <a:ext uri="{9D8B030D-6E8A-4147-A177-3AD203B41FA5}">
                      <a16:colId xmlns:a16="http://schemas.microsoft.com/office/drawing/2014/main" val="20003"/>
                    </a:ext>
                  </a:extLst>
                </a:gridCol>
                <a:gridCol w="1382233">
                  <a:extLst>
                    <a:ext uri="{9D8B030D-6E8A-4147-A177-3AD203B41FA5}">
                      <a16:colId xmlns:a16="http://schemas.microsoft.com/office/drawing/2014/main" val="20004"/>
                    </a:ext>
                  </a:extLst>
                </a:gridCol>
              </a:tblGrid>
              <a:tr h="640275">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Требование нормативного документа</a:t>
                      </a:r>
                    </a:p>
                  </a:txBody>
                  <a:tcPr marL="91439" marR="91439" marT="45734" marB="4573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Нормативный документ</a:t>
                      </a:r>
                    </a:p>
                  </a:txBody>
                  <a:tcPr marL="91439" marR="91439" marT="45734" marB="4573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Условие</a:t>
                      </a:r>
                    </a:p>
                  </a:txBody>
                  <a:tcPr marL="91439" marR="91439" marT="45734" marB="4573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Фактическое значение</a:t>
                      </a:r>
                    </a:p>
                  </a:txBody>
                  <a:tcPr marL="91439" marR="91439" marT="45734" marB="4573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Соответствие</a:t>
                      </a:r>
                      <a:r>
                        <a:rPr lang="ru-RU" sz="1200" baseline="0" dirty="0">
                          <a:solidFill>
                            <a:schemeClr val="bg1"/>
                          </a:solidFill>
                        </a:rPr>
                        <a:t> требованиям решения</a:t>
                      </a:r>
                      <a:endParaRPr lang="ru-RU" sz="1200" dirty="0">
                        <a:solidFill>
                          <a:schemeClr val="bg1"/>
                        </a:solidFill>
                      </a:endParaRPr>
                    </a:p>
                  </a:txBody>
                  <a:tcPr marL="91439" marR="91439" marT="45734" marB="45734" anchor="ctr">
                    <a:cell3D prstMaterial="dkEdge">
                      <a:bevel h="50800" prst="divot"/>
                      <a:lightRig rig="flood" dir="t"/>
                    </a:cell3D>
                    <a:solidFill>
                      <a:srgbClr val="00D661"/>
                    </a:solidFill>
                  </a:tcPr>
                </a:tc>
                <a:extLst>
                  <a:ext uri="{0D108BD9-81ED-4DB2-BD59-A6C34878D82A}">
                    <a16:rowId xmlns:a16="http://schemas.microsoft.com/office/drawing/2014/main" val="10000"/>
                  </a:ext>
                </a:extLst>
              </a:tr>
              <a:tr h="1545905">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Верхний предел муниципального долга</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Решение городской Думы г.о.г. Первомайск от 03.12.2024 № 154 «О бюджете городского округа город Первомайск Нижегородской области на 2025 год и на плановый период 2026 и 2027 годов» (с учетом внесенных изменений)</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Установить верхний</a:t>
                      </a:r>
                      <a:r>
                        <a:rPr lang="ru-RU" sz="1200" baseline="0" dirty="0"/>
                        <a:t> предел муниципального долга городского округа на 1 января 2026 года в сумме 2,0 млн.рублей</a:t>
                      </a:r>
                      <a:endParaRPr lang="ru-RU" sz="1200" dirty="0"/>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2,0 млн.рублей</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9" marR="91439" marT="45734" marB="45734" anchor="ctr">
                    <a:solidFill>
                      <a:schemeClr val="accent6">
                        <a:lumMod val="20000"/>
                        <a:lumOff val="80000"/>
                      </a:schemeClr>
                    </a:solidFill>
                  </a:tcPr>
                </a:tc>
                <a:extLst>
                  <a:ext uri="{0D108BD9-81ED-4DB2-BD59-A6C34878D82A}">
                    <a16:rowId xmlns:a16="http://schemas.microsoft.com/office/drawing/2014/main" val="10002"/>
                  </a:ext>
                </a:extLst>
              </a:tr>
              <a:tr h="1594884">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Верхний предел обязательств по муниципальным гарантиям</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Решение городской Думы г.о.г. Первомайск от 03.12.2024 № 154 «О бюджете городского округа город Первомайск Нижегородской области на 2025 год и на плановый период 2026 и 2027 годов» (с учетом внесенных изменений)</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Установить верхний</a:t>
                      </a:r>
                      <a:r>
                        <a:rPr lang="ru-RU" sz="1200" baseline="0" dirty="0"/>
                        <a:t> предел обязательств по муниципальным гарантиям городского округа на 1 января 2026 года в размере равным нулю</a:t>
                      </a:r>
                      <a:endParaRPr lang="ru-RU" sz="1200" dirty="0"/>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0,0</a:t>
                      </a:r>
                    </a:p>
                  </a:txBody>
                  <a:tcPr marL="91439" marR="91439" marT="45734" marB="4573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9" marR="91439" marT="45734" marB="45734" anchor="ctr">
                    <a:solidFill>
                      <a:schemeClr val="accent6">
                        <a:lumMod val="20000"/>
                        <a:lumOff val="80000"/>
                      </a:schemeClr>
                    </a:solidFill>
                  </a:tcPr>
                </a:tc>
                <a:extLst>
                  <a:ext uri="{0D108BD9-81ED-4DB2-BD59-A6C34878D82A}">
                    <a16:rowId xmlns:a16="http://schemas.microsoft.com/office/drawing/2014/main" val="10003"/>
                  </a:ext>
                </a:extLst>
              </a:tr>
            </a:tbl>
          </a:graphicData>
        </a:graphic>
      </p:graphicFrame>
      <p:sp>
        <p:nvSpPr>
          <p:cNvPr id="7"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67</a:t>
            </a:r>
          </a:p>
        </p:txBody>
      </p:sp>
    </p:spTree>
    <p:extLst>
      <p:ext uri="{BB962C8B-B14F-4D97-AF65-F5344CB8AC3E}">
        <p14:creationId xmlns:p14="http://schemas.microsoft.com/office/powerpoint/2010/main" val="204876897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809836" y="187551"/>
            <a:ext cx="7524327" cy="923330"/>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Соблюдение требований Бюджетного законодательства</a:t>
            </a:r>
          </a:p>
        </p:txBody>
      </p:sp>
      <p:graphicFrame>
        <p:nvGraphicFramePr>
          <p:cNvPr id="8" name="Таблица 7"/>
          <p:cNvGraphicFramePr>
            <a:graphicFrameLocks noGrp="1"/>
          </p:cNvGraphicFramePr>
          <p:nvPr>
            <p:extLst>
              <p:ext uri="{D42A27DB-BD31-4B8C-83A1-F6EECF244321}">
                <p14:modId xmlns:p14="http://schemas.microsoft.com/office/powerpoint/2010/main" val="2170729262"/>
              </p:ext>
            </p:extLst>
          </p:nvPr>
        </p:nvGraphicFramePr>
        <p:xfrm>
          <a:off x="68261" y="1522450"/>
          <a:ext cx="9007475" cy="4248497"/>
        </p:xfrm>
        <a:graphic>
          <a:graphicData uri="http://schemas.openxmlformats.org/drawingml/2006/table">
            <a:tbl>
              <a:tblPr firstRow="1" bandRow="1">
                <a:tableStyleId>{16D9F66E-5EB9-4882-86FB-DCBF35E3C3E4}</a:tableStyleId>
              </a:tblPr>
              <a:tblGrid>
                <a:gridCol w="1652278">
                  <a:extLst>
                    <a:ext uri="{9D8B030D-6E8A-4147-A177-3AD203B41FA5}">
                      <a16:colId xmlns:a16="http://schemas.microsoft.com/office/drawing/2014/main" val="20000"/>
                    </a:ext>
                  </a:extLst>
                </a:gridCol>
                <a:gridCol w="1330161">
                  <a:extLst>
                    <a:ext uri="{9D8B030D-6E8A-4147-A177-3AD203B41FA5}">
                      <a16:colId xmlns:a16="http://schemas.microsoft.com/office/drawing/2014/main" val="20001"/>
                    </a:ext>
                  </a:extLst>
                </a:gridCol>
                <a:gridCol w="3384249">
                  <a:extLst>
                    <a:ext uri="{9D8B030D-6E8A-4147-A177-3AD203B41FA5}">
                      <a16:colId xmlns:a16="http://schemas.microsoft.com/office/drawing/2014/main" val="20002"/>
                    </a:ext>
                  </a:extLst>
                </a:gridCol>
                <a:gridCol w="1296095">
                  <a:extLst>
                    <a:ext uri="{9D8B030D-6E8A-4147-A177-3AD203B41FA5}">
                      <a16:colId xmlns:a16="http://schemas.microsoft.com/office/drawing/2014/main" val="20003"/>
                    </a:ext>
                  </a:extLst>
                </a:gridCol>
                <a:gridCol w="1344692">
                  <a:extLst>
                    <a:ext uri="{9D8B030D-6E8A-4147-A177-3AD203B41FA5}">
                      <a16:colId xmlns:a16="http://schemas.microsoft.com/office/drawing/2014/main" val="20004"/>
                    </a:ext>
                  </a:extLst>
                </a:gridCol>
              </a:tblGrid>
              <a:tr h="823013">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Требование нормативного документа</a:t>
                      </a:r>
                    </a:p>
                  </a:txBody>
                  <a:tcPr marL="91436" marR="91436" marT="45724" marB="4572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Нормативный документ</a:t>
                      </a:r>
                    </a:p>
                  </a:txBody>
                  <a:tcPr marL="91436" marR="91436" marT="45724" marB="4572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Условие</a:t>
                      </a:r>
                    </a:p>
                  </a:txBody>
                  <a:tcPr marL="91436" marR="91436" marT="45724" marB="4572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Фактическое значение</a:t>
                      </a:r>
                    </a:p>
                  </a:txBody>
                  <a:tcPr marL="91436" marR="91436" marT="45724" marB="45724" anchor="ctr">
                    <a:cell3D prstMaterial="dkEdge">
                      <a:bevel h="50800" prst="divot"/>
                      <a:lightRig rig="flood" dir="t"/>
                    </a:cell3D>
                    <a:solidFill>
                      <a:srgbClr val="00D661"/>
                    </a:solidFill>
                  </a:tcPr>
                </a:tc>
                <a:tc>
                  <a:txBody>
                    <a:bodyPr/>
                    <a:lstStyle>
                      <a:lvl1pPr marL="0" algn="l" defTabSz="914400" rtl="0" eaLnBrk="1" latinLnBrk="0" hangingPunct="1">
                        <a:defRPr sz="1800" b="1" kern="1200">
                          <a:solidFill>
                            <a:schemeClr val="lt1"/>
                          </a:solidFill>
                          <a:latin typeface="Trebuchet MS"/>
                        </a:defRPr>
                      </a:lvl1pPr>
                      <a:lvl2pPr marL="457200" algn="l" defTabSz="914400" rtl="0" eaLnBrk="1" latinLnBrk="0" hangingPunct="1">
                        <a:defRPr sz="1800" b="1" kern="1200">
                          <a:solidFill>
                            <a:schemeClr val="lt1"/>
                          </a:solidFill>
                          <a:latin typeface="Trebuchet MS"/>
                        </a:defRPr>
                      </a:lvl2pPr>
                      <a:lvl3pPr marL="914400" algn="l" defTabSz="914400" rtl="0" eaLnBrk="1" latinLnBrk="0" hangingPunct="1">
                        <a:defRPr sz="1800" b="1" kern="1200">
                          <a:solidFill>
                            <a:schemeClr val="lt1"/>
                          </a:solidFill>
                          <a:latin typeface="Trebuchet MS"/>
                        </a:defRPr>
                      </a:lvl3pPr>
                      <a:lvl4pPr marL="1371600" algn="l" defTabSz="914400" rtl="0" eaLnBrk="1" latinLnBrk="0" hangingPunct="1">
                        <a:defRPr sz="1800" b="1" kern="1200">
                          <a:solidFill>
                            <a:schemeClr val="lt1"/>
                          </a:solidFill>
                          <a:latin typeface="Trebuchet MS"/>
                        </a:defRPr>
                      </a:lvl4pPr>
                      <a:lvl5pPr marL="1828800" algn="l" defTabSz="914400" rtl="0" eaLnBrk="1" latinLnBrk="0" hangingPunct="1">
                        <a:defRPr sz="1800" b="1" kern="1200">
                          <a:solidFill>
                            <a:schemeClr val="lt1"/>
                          </a:solidFill>
                          <a:latin typeface="Trebuchet MS"/>
                        </a:defRPr>
                      </a:lvl5pPr>
                      <a:lvl6pPr marL="2286000" algn="l" defTabSz="914400" rtl="0" eaLnBrk="1" latinLnBrk="0" hangingPunct="1">
                        <a:defRPr sz="1800" b="1" kern="1200">
                          <a:solidFill>
                            <a:schemeClr val="lt1"/>
                          </a:solidFill>
                          <a:latin typeface="Trebuchet MS"/>
                        </a:defRPr>
                      </a:lvl6pPr>
                      <a:lvl7pPr marL="2743200" algn="l" defTabSz="914400" rtl="0" eaLnBrk="1" latinLnBrk="0" hangingPunct="1">
                        <a:defRPr sz="1800" b="1" kern="1200">
                          <a:solidFill>
                            <a:schemeClr val="lt1"/>
                          </a:solidFill>
                          <a:latin typeface="Trebuchet MS"/>
                        </a:defRPr>
                      </a:lvl7pPr>
                      <a:lvl8pPr marL="3200400" algn="l" defTabSz="914400" rtl="0" eaLnBrk="1" latinLnBrk="0" hangingPunct="1">
                        <a:defRPr sz="1800" b="1" kern="1200">
                          <a:solidFill>
                            <a:schemeClr val="lt1"/>
                          </a:solidFill>
                          <a:latin typeface="Trebuchet MS"/>
                        </a:defRPr>
                      </a:lvl8pPr>
                      <a:lvl9pPr marL="3657600" algn="l" defTabSz="914400" rtl="0" eaLnBrk="1" latinLnBrk="0" hangingPunct="1">
                        <a:defRPr sz="1800" b="1" kern="1200">
                          <a:solidFill>
                            <a:schemeClr val="lt1"/>
                          </a:solidFill>
                          <a:latin typeface="Trebuchet MS"/>
                        </a:defRPr>
                      </a:lvl9pPr>
                    </a:lstStyle>
                    <a:p>
                      <a:pPr algn="ctr"/>
                      <a:r>
                        <a:rPr lang="ru-RU" sz="1200" dirty="0">
                          <a:solidFill>
                            <a:schemeClr val="bg1"/>
                          </a:solidFill>
                        </a:rPr>
                        <a:t>Соответствие</a:t>
                      </a:r>
                      <a:r>
                        <a:rPr lang="ru-RU" sz="1200" baseline="0" dirty="0">
                          <a:solidFill>
                            <a:schemeClr val="bg1"/>
                          </a:solidFill>
                        </a:rPr>
                        <a:t> требованиям  Бюджетного кодекса</a:t>
                      </a:r>
                      <a:endParaRPr lang="ru-RU" sz="1200" dirty="0">
                        <a:solidFill>
                          <a:schemeClr val="bg1"/>
                        </a:solidFill>
                      </a:endParaRPr>
                    </a:p>
                  </a:txBody>
                  <a:tcPr marL="91436" marR="91436" marT="45724" marB="45724" anchor="ctr">
                    <a:cell3D prstMaterial="dkEdge">
                      <a:bevel h="50800" prst="divot"/>
                      <a:lightRig rig="flood" dir="t"/>
                    </a:cell3D>
                    <a:solidFill>
                      <a:srgbClr val="00D661"/>
                    </a:solidFill>
                  </a:tcPr>
                </a:tc>
                <a:extLst>
                  <a:ext uri="{0D108BD9-81ED-4DB2-BD59-A6C34878D82A}">
                    <a16:rowId xmlns:a16="http://schemas.microsoft.com/office/drawing/2014/main" val="10000"/>
                  </a:ext>
                </a:extLst>
              </a:tr>
              <a:tr h="833196">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Предельный объем</a:t>
                      </a:r>
                      <a:r>
                        <a:rPr lang="ru-RU" sz="1200" baseline="0" dirty="0"/>
                        <a:t> дефицита бюджета</a:t>
                      </a:r>
                      <a:endParaRPr lang="ru-RU" sz="1200" dirty="0"/>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Бюджетный кодекс РФ</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Не должен превышать установленного Бюджетным кодексом предела</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t>Не превышает</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6" marR="91436" marT="45724" marB="45724" anchor="ctr">
                    <a:solidFill>
                      <a:schemeClr val="accent6">
                        <a:lumMod val="20000"/>
                        <a:lumOff val="80000"/>
                      </a:schemeClr>
                    </a:solidFill>
                  </a:tcPr>
                </a:tc>
                <a:extLst>
                  <a:ext uri="{0D108BD9-81ED-4DB2-BD59-A6C34878D82A}">
                    <a16:rowId xmlns:a16="http://schemas.microsoft.com/office/drawing/2014/main" val="10001"/>
                  </a:ext>
                </a:extLst>
              </a:tr>
              <a:tr h="1152128">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Отношение расходов на обслуживание долга к общим расходам</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Бюджетный кодекс РФ</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Не должно превышать 15% расходов бюджета</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0,1%</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6" marR="91436" marT="45724" marB="45724" anchor="ctr">
                    <a:solidFill>
                      <a:schemeClr val="accent6">
                        <a:lumMod val="20000"/>
                        <a:lumOff val="80000"/>
                      </a:schemeClr>
                    </a:solidFill>
                  </a:tcPr>
                </a:tc>
                <a:extLst>
                  <a:ext uri="{0D108BD9-81ED-4DB2-BD59-A6C34878D82A}">
                    <a16:rowId xmlns:a16="http://schemas.microsoft.com/office/drawing/2014/main" val="10002"/>
                  </a:ext>
                </a:extLst>
              </a:tr>
              <a:tr h="1440160">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r>
                        <a:rPr lang="ru-RU" sz="1200" dirty="0"/>
                        <a:t>Предельный объем муниципального долга</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a:t>Бюджетный кодекс РФ</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Не должен превышать утвержденный общий</a:t>
                      </a:r>
                      <a:r>
                        <a:rPr lang="ru-RU" sz="1200" baseline="0" dirty="0"/>
                        <a:t> годовой объем доходов местного бюджета без учета утвержденного объема безвозмездных поступлений и поступлений налоговых доходов по дополнительным нормативам отчислений</a:t>
                      </a:r>
                      <a:endParaRPr lang="ru-RU" sz="1200" dirty="0"/>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Не превышает</a:t>
                      </a:r>
                    </a:p>
                  </a:txBody>
                  <a:tcPr marL="91436" marR="91436" marT="45724" marB="45724" anchor="ctr">
                    <a:solidFill>
                      <a:schemeClr val="accent6">
                        <a:lumMod val="20000"/>
                        <a:lumOff val="80000"/>
                      </a:schemeClr>
                    </a:solidFill>
                  </a:tcPr>
                </a:tc>
                <a:tc>
                  <a:txBody>
                    <a:bodyPr/>
                    <a:lstStyle>
                      <a:lvl1pPr marL="0" algn="l" defTabSz="914400" rtl="0" eaLnBrk="1" latinLnBrk="0" hangingPunct="1">
                        <a:defRPr sz="1800" kern="1200">
                          <a:solidFill>
                            <a:schemeClr val="dk1"/>
                          </a:solidFill>
                          <a:latin typeface="Trebuchet MS"/>
                        </a:defRPr>
                      </a:lvl1pPr>
                      <a:lvl2pPr marL="457200" algn="l" defTabSz="914400" rtl="0" eaLnBrk="1" latinLnBrk="0" hangingPunct="1">
                        <a:defRPr sz="1800" kern="1200">
                          <a:solidFill>
                            <a:schemeClr val="dk1"/>
                          </a:solidFill>
                          <a:latin typeface="Trebuchet MS"/>
                        </a:defRPr>
                      </a:lvl2pPr>
                      <a:lvl3pPr marL="914400" algn="l" defTabSz="914400" rtl="0" eaLnBrk="1" latinLnBrk="0" hangingPunct="1">
                        <a:defRPr sz="1800" kern="1200">
                          <a:solidFill>
                            <a:schemeClr val="dk1"/>
                          </a:solidFill>
                          <a:latin typeface="Trebuchet MS"/>
                        </a:defRPr>
                      </a:lvl3pPr>
                      <a:lvl4pPr marL="1371600" algn="l" defTabSz="914400" rtl="0" eaLnBrk="1" latinLnBrk="0" hangingPunct="1">
                        <a:defRPr sz="1800" kern="1200">
                          <a:solidFill>
                            <a:schemeClr val="dk1"/>
                          </a:solidFill>
                          <a:latin typeface="Trebuchet MS"/>
                        </a:defRPr>
                      </a:lvl4pPr>
                      <a:lvl5pPr marL="1828800" algn="l" defTabSz="914400" rtl="0" eaLnBrk="1" latinLnBrk="0" hangingPunct="1">
                        <a:defRPr sz="1800" kern="1200">
                          <a:solidFill>
                            <a:schemeClr val="dk1"/>
                          </a:solidFill>
                          <a:latin typeface="Trebuchet MS"/>
                        </a:defRPr>
                      </a:lvl5pPr>
                      <a:lvl6pPr marL="2286000" algn="l" defTabSz="914400" rtl="0" eaLnBrk="1" latinLnBrk="0" hangingPunct="1">
                        <a:defRPr sz="1800" kern="1200">
                          <a:solidFill>
                            <a:schemeClr val="dk1"/>
                          </a:solidFill>
                          <a:latin typeface="Trebuchet MS"/>
                        </a:defRPr>
                      </a:lvl6pPr>
                      <a:lvl7pPr marL="2743200" algn="l" defTabSz="914400" rtl="0" eaLnBrk="1" latinLnBrk="0" hangingPunct="1">
                        <a:defRPr sz="1800" kern="1200">
                          <a:solidFill>
                            <a:schemeClr val="dk1"/>
                          </a:solidFill>
                          <a:latin typeface="Trebuchet MS"/>
                        </a:defRPr>
                      </a:lvl7pPr>
                      <a:lvl8pPr marL="3200400" algn="l" defTabSz="914400" rtl="0" eaLnBrk="1" latinLnBrk="0" hangingPunct="1">
                        <a:defRPr sz="1800" kern="1200">
                          <a:solidFill>
                            <a:schemeClr val="dk1"/>
                          </a:solidFill>
                          <a:latin typeface="Trebuchet MS"/>
                        </a:defRPr>
                      </a:lvl8pPr>
                      <a:lvl9pPr marL="3657600" algn="l" defTabSz="914400" rtl="0" eaLnBrk="1" latinLnBrk="0" hangingPunct="1">
                        <a:defRPr sz="1800" kern="1200">
                          <a:solidFill>
                            <a:schemeClr val="dk1"/>
                          </a:solidFill>
                          <a:latin typeface="Trebuchet MS"/>
                        </a:defRPr>
                      </a:lvl9pPr>
                    </a:lstStyle>
                    <a:p>
                      <a:pPr algn="ctr"/>
                      <a:r>
                        <a:rPr lang="ru-RU" sz="1200" dirty="0"/>
                        <a:t>Соответствует</a:t>
                      </a:r>
                    </a:p>
                  </a:txBody>
                  <a:tcPr marL="91436" marR="91436" marT="45724" marB="45724" anchor="ctr">
                    <a:solidFill>
                      <a:schemeClr val="accent6">
                        <a:lumMod val="20000"/>
                        <a:lumOff val="80000"/>
                      </a:schemeClr>
                    </a:solidFill>
                  </a:tcPr>
                </a:tc>
                <a:extLst>
                  <a:ext uri="{0D108BD9-81ED-4DB2-BD59-A6C34878D82A}">
                    <a16:rowId xmlns:a16="http://schemas.microsoft.com/office/drawing/2014/main" val="10004"/>
                  </a:ext>
                </a:extLst>
              </a:tr>
            </a:tbl>
          </a:graphicData>
        </a:graphic>
      </p:graphicFrame>
      <p:sp>
        <p:nvSpPr>
          <p:cNvPr id="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68</a:t>
            </a:r>
          </a:p>
        </p:txBody>
      </p:sp>
    </p:spTree>
    <p:extLst>
      <p:ext uri="{BB962C8B-B14F-4D97-AF65-F5344CB8AC3E}">
        <p14:creationId xmlns:p14="http://schemas.microsoft.com/office/powerpoint/2010/main" val="33228809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533195" y="78866"/>
            <a:ext cx="5845525" cy="519371"/>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3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Кредиторская задолженность</a:t>
            </a:r>
          </a:p>
        </p:txBody>
      </p:sp>
      <p:sp>
        <p:nvSpPr>
          <p:cNvPr id="22"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69</a:t>
            </a:r>
          </a:p>
        </p:txBody>
      </p:sp>
      <p:grpSp>
        <p:nvGrpSpPr>
          <p:cNvPr id="2" name="Группа 1">
            <a:extLst>
              <a:ext uri="{FF2B5EF4-FFF2-40B4-BE49-F238E27FC236}">
                <a16:creationId xmlns:a16="http://schemas.microsoft.com/office/drawing/2014/main" id="{6EE2A3BD-9AA2-3B9A-BA9D-58B3A53C6366}"/>
              </a:ext>
            </a:extLst>
          </p:cNvPr>
          <p:cNvGrpSpPr/>
          <p:nvPr/>
        </p:nvGrpSpPr>
        <p:grpSpPr>
          <a:xfrm>
            <a:off x="-108520" y="613028"/>
            <a:ext cx="10233149" cy="5820112"/>
            <a:chOff x="-108520" y="814364"/>
            <a:chExt cx="10233149" cy="5820112"/>
          </a:xfrm>
        </p:grpSpPr>
        <p:grpSp>
          <p:nvGrpSpPr>
            <p:cNvPr id="3" name="Группа 2">
              <a:extLst>
                <a:ext uri="{FF2B5EF4-FFF2-40B4-BE49-F238E27FC236}">
                  <a16:creationId xmlns:a16="http://schemas.microsoft.com/office/drawing/2014/main" id="{3DF4D2E2-5154-382B-080E-CBFADBA97B3E}"/>
                </a:ext>
              </a:extLst>
            </p:cNvPr>
            <p:cNvGrpSpPr/>
            <p:nvPr/>
          </p:nvGrpSpPr>
          <p:grpSpPr>
            <a:xfrm>
              <a:off x="1142334" y="6111256"/>
              <a:ext cx="7822153" cy="523220"/>
              <a:chOff x="1142334" y="6111256"/>
              <a:chExt cx="7822153" cy="523220"/>
            </a:xfrm>
          </p:grpSpPr>
          <p:sp>
            <p:nvSpPr>
              <p:cNvPr id="25" name="TextBox 24">
                <a:extLst>
                  <a:ext uri="{FF2B5EF4-FFF2-40B4-BE49-F238E27FC236}">
                    <a16:creationId xmlns:a16="http://schemas.microsoft.com/office/drawing/2014/main" id="{7DB687EE-090B-DDC3-ECC9-003C55F9C35D}"/>
                  </a:ext>
                </a:extLst>
              </p:cNvPr>
              <p:cNvSpPr txBox="1"/>
              <p:nvPr/>
            </p:nvSpPr>
            <p:spPr>
              <a:xfrm>
                <a:off x="1142334" y="6127966"/>
                <a:ext cx="396044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a:ln>
                      <a:noFill/>
                    </a:ln>
                    <a:solidFill>
                      <a:prstClr val="black"/>
                    </a:solidFill>
                    <a:effectLst/>
                    <a:uLnTx/>
                    <a:uFillTx/>
                  </a:rPr>
                  <a:t>Кредиторская задолженность, </a:t>
                </a:r>
                <a:r>
                  <a:rPr lang="ru-RU" sz="1600" kern="0" dirty="0">
                    <a:solidFill>
                      <a:prstClr val="black"/>
                    </a:solidFill>
                  </a:rPr>
                  <a:t>млн</a:t>
                </a:r>
                <a:r>
                  <a:rPr kumimoji="0" lang="ru-RU" sz="1600" b="0" i="0" u="none" strike="noStrike" kern="0" cap="none" spc="0" normalizeH="0" baseline="0" noProof="0" dirty="0">
                    <a:ln>
                      <a:noFill/>
                    </a:ln>
                    <a:solidFill>
                      <a:prstClr val="black"/>
                    </a:solidFill>
                    <a:effectLst/>
                    <a:uLnTx/>
                    <a:uFillTx/>
                  </a:rPr>
                  <a:t>.рублей</a:t>
                </a:r>
              </a:p>
            </p:txBody>
          </p:sp>
          <p:cxnSp>
            <p:nvCxnSpPr>
              <p:cNvPr id="26" name="Прямая соединительная линия 25">
                <a:extLst>
                  <a:ext uri="{FF2B5EF4-FFF2-40B4-BE49-F238E27FC236}">
                    <a16:creationId xmlns:a16="http://schemas.microsoft.com/office/drawing/2014/main" id="{93EEE8F0-2A75-679E-D0FA-3CB1D6B37FD5}"/>
                  </a:ext>
                </a:extLst>
              </p:cNvPr>
              <p:cNvCxnSpPr/>
              <p:nvPr/>
            </p:nvCxnSpPr>
            <p:spPr>
              <a:xfrm flipV="1">
                <a:off x="5221563" y="6297243"/>
                <a:ext cx="579876" cy="18993"/>
              </a:xfrm>
              <a:prstGeom prst="line">
                <a:avLst/>
              </a:prstGeom>
              <a:noFill/>
              <a:ln w="53975" cap="flat" cmpd="sng" algn="ctr">
                <a:solidFill>
                  <a:srgbClr val="003CB4"/>
                </a:solidFill>
                <a:prstDash val="solid"/>
              </a:ln>
              <a:effectLst/>
            </p:spPr>
          </p:cxnSp>
          <p:sp>
            <p:nvSpPr>
              <p:cNvPr id="27" name="TextBox 26">
                <a:extLst>
                  <a:ext uri="{FF2B5EF4-FFF2-40B4-BE49-F238E27FC236}">
                    <a16:creationId xmlns:a16="http://schemas.microsoft.com/office/drawing/2014/main" id="{4DED0827-2CAF-EEC2-8FCF-8813176C6775}"/>
                  </a:ext>
                </a:extLst>
              </p:cNvPr>
              <p:cNvSpPr txBox="1"/>
              <p:nvPr/>
            </p:nvSpPr>
            <p:spPr>
              <a:xfrm>
                <a:off x="5940151" y="6111256"/>
                <a:ext cx="30243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sysClr val="windowText" lastClr="000000"/>
                    </a:solidFill>
                    <a:effectLst/>
                    <a:uLnTx/>
                    <a:uFillTx/>
                  </a:rPr>
                  <a:t>Прирост (снижение) кредиторской задолженности, %</a:t>
                </a:r>
              </a:p>
            </p:txBody>
          </p:sp>
        </p:grpSp>
        <p:graphicFrame>
          <p:nvGraphicFramePr>
            <p:cNvPr id="8" name="Диаграмма 7">
              <a:extLst>
                <a:ext uri="{FF2B5EF4-FFF2-40B4-BE49-F238E27FC236}">
                  <a16:creationId xmlns:a16="http://schemas.microsoft.com/office/drawing/2014/main" id="{60DC3D2A-8A5F-A983-0850-B7CFB6D95AA1}"/>
                </a:ext>
              </a:extLst>
            </p:cNvPr>
            <p:cNvGraphicFramePr>
              <a:graphicFrameLocks/>
            </p:cNvGraphicFramePr>
            <p:nvPr>
              <p:extLst>
                <p:ext uri="{D42A27DB-BD31-4B8C-83A1-F6EECF244321}">
                  <p14:modId xmlns:p14="http://schemas.microsoft.com/office/powerpoint/2010/main" val="4156867284"/>
                </p:ext>
              </p:extLst>
            </p:nvPr>
          </p:nvGraphicFramePr>
          <p:xfrm>
            <a:off x="-108520" y="2091409"/>
            <a:ext cx="9379902" cy="3953160"/>
          </p:xfrm>
          <a:graphic>
            <a:graphicData uri="http://schemas.openxmlformats.org/drawingml/2006/chart">
              <c:chart xmlns:c="http://schemas.openxmlformats.org/drawingml/2006/chart" xmlns:r="http://schemas.openxmlformats.org/officeDocument/2006/relationships" r:id="rId4"/>
            </a:graphicData>
          </a:graphic>
        </p:graphicFrame>
        <p:sp>
          <p:nvSpPr>
            <p:cNvPr id="9" name="Овал 8">
              <a:extLst>
                <a:ext uri="{FF2B5EF4-FFF2-40B4-BE49-F238E27FC236}">
                  <a16:creationId xmlns:a16="http://schemas.microsoft.com/office/drawing/2014/main" id="{54F24969-8D63-EDF4-5959-150742BA32E5}"/>
                </a:ext>
              </a:extLst>
            </p:cNvPr>
            <p:cNvSpPr/>
            <p:nvPr/>
          </p:nvSpPr>
          <p:spPr>
            <a:xfrm>
              <a:off x="5437542" y="6231077"/>
              <a:ext cx="144016" cy="144090"/>
            </a:xfrm>
            <a:prstGeom prst="ellipse">
              <a:avLst/>
            </a:prstGeom>
            <a:solidFill>
              <a:srgbClr val="003CB4"/>
            </a:solidFill>
            <a:ln w="25400" cap="flat" cmpd="sng" algn="ctr">
              <a:solidFill>
                <a:srgbClr val="003CB4"/>
              </a:solidFill>
              <a:prstDash val="solid"/>
            </a:ln>
            <a:effectLst/>
          </p:spPr>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a:ln>
                  <a:noFill/>
                </a:ln>
                <a:solidFill>
                  <a:sysClr val="window" lastClr="FFFFFF"/>
                </a:solidFill>
                <a:effectLst/>
                <a:uLnTx/>
                <a:uFillTx/>
                <a:latin typeface="Calibri"/>
                <a:ea typeface="+mn-ea"/>
                <a:cs typeface="+mn-cs"/>
              </a:endParaRPr>
            </a:p>
          </p:txBody>
        </p:sp>
        <p:graphicFrame>
          <p:nvGraphicFramePr>
            <p:cNvPr id="10" name="Диаграмма 9">
              <a:extLst>
                <a:ext uri="{FF2B5EF4-FFF2-40B4-BE49-F238E27FC236}">
                  <a16:creationId xmlns:a16="http://schemas.microsoft.com/office/drawing/2014/main" id="{5DD07F4F-B353-7E2D-32EB-D6F8C4229BCE}"/>
                </a:ext>
              </a:extLst>
            </p:cNvPr>
            <p:cNvGraphicFramePr>
              <a:graphicFrameLocks/>
            </p:cNvGraphicFramePr>
            <p:nvPr>
              <p:extLst>
                <p:ext uri="{D42A27DB-BD31-4B8C-83A1-F6EECF244321}">
                  <p14:modId xmlns:p14="http://schemas.microsoft.com/office/powerpoint/2010/main" val="590814432"/>
                </p:ext>
              </p:extLst>
            </p:nvPr>
          </p:nvGraphicFramePr>
          <p:xfrm>
            <a:off x="359025" y="1649473"/>
            <a:ext cx="8605462" cy="4367116"/>
          </p:xfrm>
          <a:graphic>
            <a:graphicData uri="http://schemas.openxmlformats.org/drawingml/2006/chart">
              <c:chart xmlns:c="http://schemas.openxmlformats.org/drawingml/2006/chart" xmlns:r="http://schemas.openxmlformats.org/officeDocument/2006/relationships" r:id="rId5"/>
            </a:graphicData>
          </a:graphic>
        </p:graphicFrame>
        <p:sp>
          <p:nvSpPr>
            <p:cNvPr id="11" name="Прямоугольник 10">
              <a:extLst>
                <a:ext uri="{FF2B5EF4-FFF2-40B4-BE49-F238E27FC236}">
                  <a16:creationId xmlns:a16="http://schemas.microsoft.com/office/drawing/2014/main" id="{D980D154-C633-3532-5F0B-99EFEE1A755B}"/>
                </a:ext>
              </a:extLst>
            </p:cNvPr>
            <p:cNvSpPr/>
            <p:nvPr/>
          </p:nvSpPr>
          <p:spPr>
            <a:xfrm>
              <a:off x="2828215" y="1170858"/>
              <a:ext cx="588679" cy="36932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kumimoji="0" lang="ru-RU"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rPr>
                <a:t>22,8</a:t>
              </a:r>
              <a:endParaRPr kumimoji="0" lang="en-US"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endParaRPr>
            </a:p>
          </p:txBody>
        </p:sp>
        <p:sp>
          <p:nvSpPr>
            <p:cNvPr id="12" name="Прямоугольник 11">
              <a:extLst>
                <a:ext uri="{FF2B5EF4-FFF2-40B4-BE49-F238E27FC236}">
                  <a16:creationId xmlns:a16="http://schemas.microsoft.com/office/drawing/2014/main" id="{4DD25D3F-E744-22D8-5841-2C4E6A371926}"/>
                </a:ext>
              </a:extLst>
            </p:cNvPr>
            <p:cNvSpPr/>
            <p:nvPr/>
          </p:nvSpPr>
          <p:spPr>
            <a:xfrm>
              <a:off x="4398120" y="1383504"/>
              <a:ext cx="550152" cy="369332"/>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kumimoji="0" lang="ru-RU"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rPr>
                <a:t>-2,9</a:t>
              </a:r>
              <a:endParaRPr kumimoji="0" lang="en-US"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endParaRPr>
            </a:p>
          </p:txBody>
        </p:sp>
        <p:sp>
          <p:nvSpPr>
            <p:cNvPr id="13" name="Прямоугольник 12">
              <a:extLst>
                <a:ext uri="{FF2B5EF4-FFF2-40B4-BE49-F238E27FC236}">
                  <a16:creationId xmlns:a16="http://schemas.microsoft.com/office/drawing/2014/main" id="{AB8D527A-B7A9-BDFD-E58D-001FE239DF31}"/>
                </a:ext>
              </a:extLst>
            </p:cNvPr>
            <p:cNvSpPr/>
            <p:nvPr/>
          </p:nvSpPr>
          <p:spPr>
            <a:xfrm>
              <a:off x="5887409" y="1598288"/>
              <a:ext cx="550151" cy="369332"/>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kumimoji="0" lang="ru-RU"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rPr>
                <a:t>-8,4</a:t>
              </a:r>
              <a:endParaRPr kumimoji="0" lang="en-US"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endParaRPr>
            </a:p>
          </p:txBody>
        </p:sp>
        <p:sp>
          <p:nvSpPr>
            <p:cNvPr id="14" name="Прямоугольник 13">
              <a:extLst>
                <a:ext uri="{FF2B5EF4-FFF2-40B4-BE49-F238E27FC236}">
                  <a16:creationId xmlns:a16="http://schemas.microsoft.com/office/drawing/2014/main" id="{39EF6650-D078-DDCF-6A15-BB41CD2CC053}"/>
                </a:ext>
              </a:extLst>
            </p:cNvPr>
            <p:cNvSpPr/>
            <p:nvPr/>
          </p:nvSpPr>
          <p:spPr>
            <a:xfrm>
              <a:off x="7401401" y="1876921"/>
              <a:ext cx="665567" cy="369332"/>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kumimoji="0" lang="ru-RU"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rPr>
                <a:t>-19,7</a:t>
              </a:r>
              <a:endParaRPr kumimoji="0" lang="en-US" sz="1800" b="1" i="1" u="none" strike="noStrike" kern="1200" cap="none" spc="0" normalizeH="0" baseline="0" noProof="0" dirty="0">
                <a:ln>
                  <a:noFill/>
                </a:ln>
                <a:solidFill>
                  <a:srgbClr val="540000"/>
                </a:solidFill>
                <a:effectLst/>
                <a:uLnTx/>
                <a:uFillTx/>
                <a:latin typeface="Times New Roman" panose="02020603050405020304" pitchFamily="18" charset="0"/>
                <a:ea typeface="+mn-ea"/>
                <a:cs typeface="Times New Roman" panose="02020603050405020304" pitchFamily="18" charset="0"/>
              </a:endParaRPr>
            </a:p>
          </p:txBody>
        </p:sp>
        <p:sp>
          <p:nvSpPr>
            <p:cNvPr id="23" name="Прямоугольник 22">
              <a:extLst>
                <a:ext uri="{FF2B5EF4-FFF2-40B4-BE49-F238E27FC236}">
                  <a16:creationId xmlns:a16="http://schemas.microsoft.com/office/drawing/2014/main" id="{2DACB43C-1DC7-86BF-034D-3E5F432DBFA0}"/>
                </a:ext>
              </a:extLst>
            </p:cNvPr>
            <p:cNvSpPr/>
            <p:nvPr/>
          </p:nvSpPr>
          <p:spPr>
            <a:xfrm>
              <a:off x="628626" y="6223509"/>
              <a:ext cx="513708" cy="165706"/>
            </a:xfrm>
            <a:prstGeom prst="rect">
              <a:avLst/>
            </a:prstGeom>
            <a:solidFill>
              <a:srgbClr val="00B0F0"/>
            </a:solidFill>
            <a:ln>
              <a:noFill/>
            </a:ln>
            <a:effectLst>
              <a:outerShdw blurRad="63500" dist="25400" dir="5400000" rotWithShape="0">
                <a:srgbClr val="00B0F0">
                  <a:alpha val="43000"/>
                </a:srgbClr>
              </a:outerShdw>
            </a:effectLst>
            <a:scene3d>
              <a:camera prst="orthographicFront" fov="0">
                <a:rot lat="0" lon="0" rev="0"/>
              </a:camera>
              <a:lightRig rig="brightRoom" dir="tl">
                <a:rot lat="0" lon="0" rev="5400000"/>
              </a:lightRig>
            </a:scene3d>
            <a:sp3d contourW="12700">
              <a:bevelT w="25400" h="50800" prst="angle"/>
              <a:contourClr>
                <a:srgbClr val="53548A"/>
              </a:contourClr>
            </a:sp3d>
          </p:spPr>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a:ln>
                  <a:noFill/>
                </a:ln>
                <a:solidFill>
                  <a:prstClr val="white"/>
                </a:solidFill>
                <a:effectLst/>
                <a:uLnTx/>
                <a:uFillTx/>
                <a:latin typeface="Calibri"/>
                <a:ea typeface="+mn-ea"/>
                <a:cs typeface="+mn-cs"/>
              </a:endParaRPr>
            </a:p>
          </p:txBody>
        </p:sp>
        <p:graphicFrame>
          <p:nvGraphicFramePr>
            <p:cNvPr id="24" name="Диаграмма 23">
              <a:extLst>
                <a:ext uri="{FF2B5EF4-FFF2-40B4-BE49-F238E27FC236}">
                  <a16:creationId xmlns:a16="http://schemas.microsoft.com/office/drawing/2014/main" id="{AA2B54B0-E467-B167-722C-78A845D20915}"/>
                </a:ext>
              </a:extLst>
            </p:cNvPr>
            <p:cNvGraphicFramePr>
              <a:graphicFrameLocks/>
            </p:cNvGraphicFramePr>
            <p:nvPr>
              <p:extLst>
                <p:ext uri="{D42A27DB-BD31-4B8C-83A1-F6EECF244321}">
                  <p14:modId xmlns:p14="http://schemas.microsoft.com/office/powerpoint/2010/main" val="1734054492"/>
                </p:ext>
              </p:extLst>
            </p:nvPr>
          </p:nvGraphicFramePr>
          <p:xfrm>
            <a:off x="651464" y="814364"/>
            <a:ext cx="9473165" cy="2863778"/>
          </p:xfrm>
          <a:graphic>
            <a:graphicData uri="http://schemas.openxmlformats.org/drawingml/2006/chart">
              <c:chart xmlns:c="http://schemas.openxmlformats.org/drawingml/2006/chart" xmlns:r="http://schemas.openxmlformats.org/officeDocument/2006/relationships" r:id="rId6"/>
            </a:graphicData>
          </a:graphic>
        </p:graphicFrame>
      </p:grpSp>
    </p:spTree>
    <p:extLst>
      <p:ext uri="{BB962C8B-B14F-4D97-AF65-F5344CB8AC3E}">
        <p14:creationId xmlns:p14="http://schemas.microsoft.com/office/powerpoint/2010/main" val="371444244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992050" y="84353"/>
            <a:ext cx="5680017" cy="519371"/>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30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Дебиторская задолженность</a:t>
            </a:r>
          </a:p>
        </p:txBody>
      </p:sp>
      <p:sp>
        <p:nvSpPr>
          <p:cNvPr id="20"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70</a:t>
            </a:r>
          </a:p>
        </p:txBody>
      </p:sp>
      <p:grpSp>
        <p:nvGrpSpPr>
          <p:cNvPr id="2" name="Группа 1">
            <a:extLst>
              <a:ext uri="{FF2B5EF4-FFF2-40B4-BE49-F238E27FC236}">
                <a16:creationId xmlns:a16="http://schemas.microsoft.com/office/drawing/2014/main" id="{E1EBFF5C-01CD-D123-04C7-E0368C485CA4}"/>
              </a:ext>
            </a:extLst>
          </p:cNvPr>
          <p:cNvGrpSpPr/>
          <p:nvPr/>
        </p:nvGrpSpPr>
        <p:grpSpPr>
          <a:xfrm>
            <a:off x="320483" y="518873"/>
            <a:ext cx="9858653" cy="6070683"/>
            <a:chOff x="320483" y="678264"/>
            <a:chExt cx="9858653" cy="6070683"/>
          </a:xfrm>
        </p:grpSpPr>
        <p:sp>
          <p:nvSpPr>
            <p:cNvPr id="3" name="TextBox 2">
              <a:extLst>
                <a:ext uri="{FF2B5EF4-FFF2-40B4-BE49-F238E27FC236}">
                  <a16:creationId xmlns:a16="http://schemas.microsoft.com/office/drawing/2014/main" id="{58CAA30F-6710-4736-3BD1-BB314E91DA2B}"/>
                </a:ext>
              </a:extLst>
            </p:cNvPr>
            <p:cNvSpPr txBox="1"/>
            <p:nvPr/>
          </p:nvSpPr>
          <p:spPr>
            <a:xfrm>
              <a:off x="1166149" y="6311647"/>
              <a:ext cx="3960440"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600" b="0" i="0" u="none" strike="noStrike" kern="0" cap="none" spc="0" normalizeH="0" baseline="0" noProof="0" dirty="0">
                  <a:ln>
                    <a:noFill/>
                  </a:ln>
                  <a:solidFill>
                    <a:prstClr val="black"/>
                  </a:solidFill>
                  <a:effectLst/>
                  <a:uLnTx/>
                  <a:uFillTx/>
                </a:rPr>
                <a:t>Дебиторская задолженность, </a:t>
              </a:r>
              <a:r>
                <a:rPr lang="ru-RU" sz="1600" kern="0" dirty="0">
                  <a:solidFill>
                    <a:prstClr val="black"/>
                  </a:solidFill>
                </a:rPr>
                <a:t>млн</a:t>
              </a:r>
              <a:r>
                <a:rPr kumimoji="0" lang="ru-RU" sz="1600" b="0" i="0" u="none" strike="noStrike" kern="0" cap="none" spc="0" normalizeH="0" baseline="0" noProof="0" dirty="0">
                  <a:ln>
                    <a:noFill/>
                  </a:ln>
                  <a:solidFill>
                    <a:prstClr val="black"/>
                  </a:solidFill>
                  <a:effectLst/>
                  <a:uLnTx/>
                  <a:uFillTx/>
                </a:rPr>
                <a:t>.рублей</a:t>
              </a:r>
            </a:p>
          </p:txBody>
        </p:sp>
        <p:grpSp>
          <p:nvGrpSpPr>
            <p:cNvPr id="8" name="Группа 7">
              <a:extLst>
                <a:ext uri="{FF2B5EF4-FFF2-40B4-BE49-F238E27FC236}">
                  <a16:creationId xmlns:a16="http://schemas.microsoft.com/office/drawing/2014/main" id="{0432FA91-1975-0081-5881-60898D6338A6}"/>
                </a:ext>
              </a:extLst>
            </p:cNvPr>
            <p:cNvGrpSpPr/>
            <p:nvPr/>
          </p:nvGrpSpPr>
          <p:grpSpPr>
            <a:xfrm>
              <a:off x="5249810" y="6225727"/>
              <a:ext cx="3714678" cy="523220"/>
              <a:chOff x="5249810" y="6225727"/>
              <a:chExt cx="3714678" cy="523220"/>
            </a:xfrm>
          </p:grpSpPr>
          <p:sp>
            <p:nvSpPr>
              <p:cNvPr id="18" name="TextBox 17">
                <a:extLst>
                  <a:ext uri="{FF2B5EF4-FFF2-40B4-BE49-F238E27FC236}">
                    <a16:creationId xmlns:a16="http://schemas.microsoft.com/office/drawing/2014/main" id="{84863007-529E-AFBD-C782-19BF7450223B}"/>
                  </a:ext>
                </a:extLst>
              </p:cNvPr>
              <p:cNvSpPr txBox="1"/>
              <p:nvPr/>
            </p:nvSpPr>
            <p:spPr>
              <a:xfrm>
                <a:off x="5940152" y="6225727"/>
                <a:ext cx="30243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sysClr val="windowText" lastClr="000000"/>
                    </a:solidFill>
                    <a:effectLst/>
                    <a:uLnTx/>
                    <a:uFillTx/>
                  </a:rPr>
                  <a:t>Прирост (снижение) дебиторской задолженности, %</a:t>
                </a:r>
              </a:p>
            </p:txBody>
          </p:sp>
          <p:cxnSp>
            <p:nvCxnSpPr>
              <p:cNvPr id="24" name="Прямая соединительная линия 23">
                <a:extLst>
                  <a:ext uri="{FF2B5EF4-FFF2-40B4-BE49-F238E27FC236}">
                    <a16:creationId xmlns:a16="http://schemas.microsoft.com/office/drawing/2014/main" id="{AE49A1E5-6BE6-CF00-F3E0-46D65D21B558}"/>
                  </a:ext>
                </a:extLst>
              </p:cNvPr>
              <p:cNvCxnSpPr/>
              <p:nvPr/>
            </p:nvCxnSpPr>
            <p:spPr>
              <a:xfrm flipV="1">
                <a:off x="5249810" y="6487337"/>
                <a:ext cx="579876" cy="18993"/>
              </a:xfrm>
              <a:prstGeom prst="line">
                <a:avLst/>
              </a:prstGeom>
              <a:noFill/>
              <a:ln w="63500" cap="flat" cmpd="sng" algn="ctr">
                <a:solidFill>
                  <a:srgbClr val="00B0F0"/>
                </a:solidFill>
                <a:prstDash val="solid"/>
              </a:ln>
              <a:effectLst/>
            </p:spPr>
          </p:cxnSp>
        </p:grpSp>
        <p:sp>
          <p:nvSpPr>
            <p:cNvPr id="9" name="Прямоугольник 8">
              <a:extLst>
                <a:ext uri="{FF2B5EF4-FFF2-40B4-BE49-F238E27FC236}">
                  <a16:creationId xmlns:a16="http://schemas.microsoft.com/office/drawing/2014/main" id="{AABC1EDC-8D5A-A63F-1508-B78C8B1F60BE}"/>
                </a:ext>
              </a:extLst>
            </p:cNvPr>
            <p:cNvSpPr/>
            <p:nvPr/>
          </p:nvSpPr>
          <p:spPr>
            <a:xfrm>
              <a:off x="725635" y="6422994"/>
              <a:ext cx="385281" cy="101493"/>
            </a:xfrm>
            <a:prstGeom prst="rect">
              <a:avLst/>
            </a:prstGeom>
            <a:solidFill>
              <a:srgbClr val="FFFF00"/>
            </a:solidFill>
            <a:ln w="12700">
              <a:solidFill>
                <a:srgbClr val="92D050"/>
              </a:solidFill>
            </a:ln>
            <a:effectLst>
              <a:glow rad="63500">
                <a:schemeClr val="accent5">
                  <a:satMod val="175000"/>
                  <a:alpha val="40000"/>
                </a:schemeClr>
              </a:glow>
              <a:outerShdw blurRad="40000" dist="23000" dir="5400000" rotWithShape="0">
                <a:srgbClr val="5CDDEE">
                  <a:alpha val="35000"/>
                </a:srgbClr>
              </a:outerShdw>
            </a:effectLst>
          </p:spPr>
          <p:style>
            <a:lnRef idx="0">
              <a:schemeClr val="accent1"/>
            </a:lnRef>
            <a:fillRef idx="3">
              <a:schemeClr val="accent1"/>
            </a:fillRef>
            <a:effectRef idx="3">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ru-RU">
                <a:solidFill>
                  <a:prstClr val="white"/>
                </a:solidFill>
              </a:endParaRPr>
            </a:p>
          </p:txBody>
        </p:sp>
        <p:sp>
          <p:nvSpPr>
            <p:cNvPr id="10" name="Овал 9">
              <a:extLst>
                <a:ext uri="{FF2B5EF4-FFF2-40B4-BE49-F238E27FC236}">
                  <a16:creationId xmlns:a16="http://schemas.microsoft.com/office/drawing/2014/main" id="{DB97AAF6-3C52-C1BA-986C-4F190163B1B3}"/>
                </a:ext>
              </a:extLst>
            </p:cNvPr>
            <p:cNvSpPr/>
            <p:nvPr/>
          </p:nvSpPr>
          <p:spPr>
            <a:xfrm>
              <a:off x="5458939" y="6430265"/>
              <a:ext cx="139130" cy="133136"/>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ru-RU" sz="1100"/>
            </a:p>
          </p:txBody>
        </p:sp>
        <p:graphicFrame>
          <p:nvGraphicFramePr>
            <p:cNvPr id="11" name="Диаграмма 10">
              <a:extLst>
                <a:ext uri="{FF2B5EF4-FFF2-40B4-BE49-F238E27FC236}">
                  <a16:creationId xmlns:a16="http://schemas.microsoft.com/office/drawing/2014/main" id="{159AD49A-CB2B-ECB0-FA21-C3338ED78EFB}"/>
                </a:ext>
              </a:extLst>
            </p:cNvPr>
            <p:cNvGraphicFramePr/>
            <p:nvPr>
              <p:extLst>
                <p:ext uri="{D42A27DB-BD31-4B8C-83A1-F6EECF244321}">
                  <p14:modId xmlns:p14="http://schemas.microsoft.com/office/powerpoint/2010/main" val="2953412622"/>
                </p:ext>
              </p:extLst>
            </p:nvPr>
          </p:nvGraphicFramePr>
          <p:xfrm>
            <a:off x="784052" y="1411108"/>
            <a:ext cx="8099770" cy="4812951"/>
          </p:xfrm>
          <a:graphic>
            <a:graphicData uri="http://schemas.openxmlformats.org/drawingml/2006/chart">
              <c:chart xmlns:c="http://schemas.openxmlformats.org/drawingml/2006/chart" xmlns:r="http://schemas.openxmlformats.org/officeDocument/2006/relationships" r:id="rId4"/>
            </a:graphicData>
          </a:graphic>
        </p:graphicFrame>
        <p:grpSp>
          <p:nvGrpSpPr>
            <p:cNvPr id="12" name="Группа 11">
              <a:extLst>
                <a:ext uri="{FF2B5EF4-FFF2-40B4-BE49-F238E27FC236}">
                  <a16:creationId xmlns:a16="http://schemas.microsoft.com/office/drawing/2014/main" id="{4ABA883E-7A12-B6E4-6947-9DDDA5547370}"/>
                </a:ext>
              </a:extLst>
            </p:cNvPr>
            <p:cNvGrpSpPr/>
            <p:nvPr/>
          </p:nvGrpSpPr>
          <p:grpSpPr>
            <a:xfrm>
              <a:off x="320483" y="678264"/>
              <a:ext cx="9858653" cy="2048894"/>
              <a:chOff x="13826" y="215018"/>
              <a:chExt cx="9858653" cy="2048894"/>
            </a:xfrm>
          </p:grpSpPr>
          <p:graphicFrame>
            <p:nvGraphicFramePr>
              <p:cNvPr id="13" name="Диаграмма 12">
                <a:extLst>
                  <a:ext uri="{FF2B5EF4-FFF2-40B4-BE49-F238E27FC236}">
                    <a16:creationId xmlns:a16="http://schemas.microsoft.com/office/drawing/2014/main" id="{937B5A0F-75BE-24C1-8AA2-DB580333299F}"/>
                  </a:ext>
                </a:extLst>
              </p:cNvPr>
              <p:cNvGraphicFramePr>
                <a:graphicFrameLocks/>
              </p:cNvGraphicFramePr>
              <p:nvPr>
                <p:extLst>
                  <p:ext uri="{D42A27DB-BD31-4B8C-83A1-F6EECF244321}">
                    <p14:modId xmlns:p14="http://schemas.microsoft.com/office/powerpoint/2010/main" val="2540170319"/>
                  </p:ext>
                </p:extLst>
              </p:nvPr>
            </p:nvGraphicFramePr>
            <p:xfrm>
              <a:off x="13826" y="215018"/>
              <a:ext cx="9858653" cy="2048894"/>
            </p:xfrm>
            <a:graphic>
              <a:graphicData uri="http://schemas.openxmlformats.org/drawingml/2006/chart">
                <c:chart xmlns:c="http://schemas.openxmlformats.org/drawingml/2006/chart" xmlns:r="http://schemas.openxmlformats.org/officeDocument/2006/relationships" r:id="rId5"/>
              </a:graphicData>
            </a:graphic>
          </p:graphicFrame>
          <p:sp>
            <p:nvSpPr>
              <p:cNvPr id="14" name="Прямоугольник 13">
                <a:extLst>
                  <a:ext uri="{FF2B5EF4-FFF2-40B4-BE49-F238E27FC236}">
                    <a16:creationId xmlns:a16="http://schemas.microsoft.com/office/drawing/2014/main" id="{68866431-92DB-095B-BB80-0352630B7510}"/>
                  </a:ext>
                </a:extLst>
              </p:cNvPr>
              <p:cNvSpPr/>
              <p:nvPr/>
            </p:nvSpPr>
            <p:spPr>
              <a:xfrm>
                <a:off x="5419155" y="620688"/>
                <a:ext cx="550152" cy="369332"/>
              </a:xfrm>
              <a:prstGeom prst="rect">
                <a:avLst/>
              </a:prstGeom>
            </p:spPr>
            <p:txBody>
              <a:bodyPr wrap="none">
                <a:spAutoFit/>
              </a:bodyPr>
              <a:lstStyle/>
              <a:p>
                <a:pPr algn="ctr">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lang="ru-RU" dirty="0">
                    <a:solidFill>
                      <a:srgbClr val="002D86"/>
                    </a:solidFill>
                  </a:rPr>
                  <a:t>-</a:t>
                </a:r>
                <a:r>
                  <a:rPr lang="en-US" dirty="0">
                    <a:solidFill>
                      <a:srgbClr val="002D86"/>
                    </a:solidFill>
                  </a:rPr>
                  <a:t>8,</a:t>
                </a:r>
                <a:r>
                  <a:rPr lang="ru-RU" dirty="0">
                    <a:solidFill>
                      <a:srgbClr val="002D86"/>
                    </a:solidFill>
                  </a:rPr>
                  <a:t>3</a:t>
                </a:r>
                <a:endParaRPr lang="en-US" dirty="0">
                  <a:solidFill>
                    <a:srgbClr val="002D86"/>
                  </a:solidFill>
                </a:endParaRPr>
              </a:p>
            </p:txBody>
          </p:sp>
          <p:sp>
            <p:nvSpPr>
              <p:cNvPr id="15" name="Прямоугольник 14">
                <a:extLst>
                  <a:ext uri="{FF2B5EF4-FFF2-40B4-BE49-F238E27FC236}">
                    <a16:creationId xmlns:a16="http://schemas.microsoft.com/office/drawing/2014/main" id="{6521598C-DA37-CB08-F27C-55C23EF2694A}"/>
                  </a:ext>
                </a:extLst>
              </p:cNvPr>
              <p:cNvSpPr/>
              <p:nvPr/>
            </p:nvSpPr>
            <p:spPr>
              <a:xfrm>
                <a:off x="3419872" y="620688"/>
                <a:ext cx="1160895" cy="369332"/>
              </a:xfrm>
              <a:prstGeom prst="rect">
                <a:avLst/>
              </a:prstGeom>
            </p:spPr>
            <p:txBody>
              <a:bodyPr wrap="none">
                <a:spAutoFit/>
              </a:bodyPr>
              <a:lstStyle/>
              <a:p>
                <a:r>
                  <a:rPr lang="ru-RU" b="1" i="1" dirty="0">
                    <a:solidFill>
                      <a:srgbClr val="002D86"/>
                    </a:solidFill>
                    <a:latin typeface="Times New Roman" pitchFamily="18" charset="0"/>
                    <a:cs typeface="Times New Roman" pitchFamily="18" charset="0"/>
                  </a:rPr>
                  <a:t>в 1,3 раза</a:t>
                </a:r>
              </a:p>
            </p:txBody>
          </p:sp>
          <p:sp>
            <p:nvSpPr>
              <p:cNvPr id="16" name="Прямоугольник 15">
                <a:extLst>
                  <a:ext uri="{FF2B5EF4-FFF2-40B4-BE49-F238E27FC236}">
                    <a16:creationId xmlns:a16="http://schemas.microsoft.com/office/drawing/2014/main" id="{AE047C3E-6F5B-36AB-5040-E0E279026D19}"/>
                  </a:ext>
                </a:extLst>
              </p:cNvPr>
              <p:cNvSpPr/>
              <p:nvPr/>
            </p:nvSpPr>
            <p:spPr>
              <a:xfrm>
                <a:off x="7119536" y="1371818"/>
                <a:ext cx="665567" cy="369332"/>
              </a:xfrm>
              <a:prstGeom prst="rect">
                <a:avLst/>
              </a:prstGeom>
            </p:spPr>
            <p:txBody>
              <a:bodyPr wrap="none">
                <a:spAutoFit/>
              </a:bodyPr>
              <a:lstStyle/>
              <a:p>
                <a:pPr algn="ctr">
                  <a:defRPr sz="1800" b="1" i="1" u="none" strike="noStrike" kern="1200" baseline="0">
                    <a:solidFill>
                      <a:srgbClr val="540000"/>
                    </a:solidFill>
                    <a:latin typeface="Times New Roman" panose="02020603050405020304" pitchFamily="18" charset="0"/>
                    <a:ea typeface="+mn-ea"/>
                    <a:cs typeface="Times New Roman" panose="02020603050405020304" pitchFamily="18" charset="0"/>
                  </a:defRPr>
                </a:pPr>
                <a:r>
                  <a:rPr lang="ru-RU" dirty="0">
                    <a:solidFill>
                      <a:srgbClr val="002D86"/>
                    </a:solidFill>
                  </a:rPr>
                  <a:t>-99,3</a:t>
                </a:r>
                <a:endParaRPr lang="en-US" dirty="0">
                  <a:solidFill>
                    <a:srgbClr val="002D86"/>
                  </a:solidFill>
                </a:endParaRPr>
              </a:p>
            </p:txBody>
          </p:sp>
          <p:sp>
            <p:nvSpPr>
              <p:cNvPr id="17" name="TextBox 1">
                <a:extLst>
                  <a:ext uri="{FF2B5EF4-FFF2-40B4-BE49-F238E27FC236}">
                    <a16:creationId xmlns:a16="http://schemas.microsoft.com/office/drawing/2014/main" id="{5070EC89-E863-E7EA-ABBA-6CDFADABFEFC}"/>
                  </a:ext>
                </a:extLst>
              </p:cNvPr>
              <p:cNvSpPr txBox="1"/>
              <p:nvPr/>
            </p:nvSpPr>
            <p:spPr>
              <a:xfrm>
                <a:off x="1810043" y="1156110"/>
                <a:ext cx="1183380" cy="57605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ru-RU" sz="2000" b="1" i="1" dirty="0">
                    <a:solidFill>
                      <a:srgbClr val="002D86"/>
                    </a:solidFill>
                    <a:latin typeface="Times New Roman" pitchFamily="18" charset="0"/>
                    <a:cs typeface="Times New Roman" pitchFamily="18" charset="0"/>
                  </a:rPr>
                  <a:t>в 21 раз</a:t>
                </a:r>
              </a:p>
            </p:txBody>
          </p:sp>
        </p:grpSp>
      </p:grpSp>
    </p:spTree>
    <p:extLst>
      <p:ext uri="{BB962C8B-B14F-4D97-AF65-F5344CB8AC3E}">
        <p14:creationId xmlns:p14="http://schemas.microsoft.com/office/powerpoint/2010/main" val="139125613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5">
            <a:extLst>
              <a:ext uri="{FF2B5EF4-FFF2-40B4-BE49-F238E27FC236}">
                <a16:creationId xmlns:a16="http://schemas.microsoft.com/office/drawing/2014/main" id="{EBEDBAF3-A0E6-1EA1-186F-E5D5343DAD39}"/>
              </a:ext>
            </a:extLst>
          </p:cNvPr>
          <p:cNvGrpSpPr/>
          <p:nvPr/>
        </p:nvGrpSpPr>
        <p:grpSpPr>
          <a:xfrm>
            <a:off x="0" y="0"/>
            <a:ext cx="9144000" cy="6858000"/>
            <a:chOff x="0" y="0"/>
            <a:chExt cx="9144000" cy="6858000"/>
          </a:xfrm>
        </p:grpSpPr>
        <p:pic>
          <p:nvPicPr>
            <p:cNvPr id="7" name="Picture 3" descr="C:\Users\fu7\Desktop\Безымянный.png">
              <a:extLst>
                <a:ext uri="{FF2B5EF4-FFF2-40B4-BE49-F238E27FC236}">
                  <a16:creationId xmlns:a16="http://schemas.microsoft.com/office/drawing/2014/main" id="{CE6CAC28-A977-F68E-E0D9-2E4E35860D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fu7\Desktop\Безымянный.png">
              <a:extLst>
                <a:ext uri="{FF2B5EF4-FFF2-40B4-BE49-F238E27FC236}">
                  <a16:creationId xmlns:a16="http://schemas.microsoft.com/office/drawing/2014/main" id="{FD0859F7-C1BF-0174-6045-44583492B7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Прямоугольник 8">
            <a:extLst>
              <a:ext uri="{FF2B5EF4-FFF2-40B4-BE49-F238E27FC236}">
                <a16:creationId xmlns:a16="http://schemas.microsoft.com/office/drawing/2014/main" id="{027A60C0-F7AB-E4B2-CCAB-062245A7CBBE}"/>
              </a:ext>
            </a:extLst>
          </p:cNvPr>
          <p:cNvSpPr/>
          <p:nvPr/>
        </p:nvSpPr>
        <p:spPr>
          <a:xfrm>
            <a:off x="129926" y="-32606"/>
            <a:ext cx="8660383" cy="888703"/>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Осуществление контрольных мероприятий,</a:t>
            </a:r>
          </a:p>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 количество контрольных мероприятий </a:t>
            </a:r>
          </a:p>
        </p:txBody>
      </p:sp>
      <p:sp>
        <p:nvSpPr>
          <p:cNvPr id="10" name="Oval 13">
            <a:extLst>
              <a:ext uri="{FF2B5EF4-FFF2-40B4-BE49-F238E27FC236}">
                <a16:creationId xmlns:a16="http://schemas.microsoft.com/office/drawing/2014/main" id="{31D0A5C2-B05B-E418-7100-8726B700BC0C}"/>
              </a:ext>
            </a:extLst>
          </p:cNvPr>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71</a:t>
            </a:r>
          </a:p>
        </p:txBody>
      </p:sp>
      <p:sp>
        <p:nvSpPr>
          <p:cNvPr id="12" name="TextBox 11">
            <a:extLst>
              <a:ext uri="{FF2B5EF4-FFF2-40B4-BE49-F238E27FC236}">
                <a16:creationId xmlns:a16="http://schemas.microsoft.com/office/drawing/2014/main" id="{1DC3B652-EC58-B47F-4965-052D86C7B307}"/>
              </a:ext>
            </a:extLst>
          </p:cNvPr>
          <p:cNvSpPr txBox="1"/>
          <p:nvPr/>
        </p:nvSpPr>
        <p:spPr>
          <a:xfrm>
            <a:off x="1363745" y="916403"/>
            <a:ext cx="1685526" cy="584775"/>
          </a:xfrm>
          <a:prstGeom prst="rect">
            <a:avLst/>
          </a:prstGeom>
          <a:noFill/>
        </p:spPr>
        <p:txBody>
          <a:bodyPr wrap="none" rtlCol="0">
            <a:spAutoFit/>
          </a:bodyPr>
          <a:lstStyle/>
          <a:p>
            <a:pPr algn="ctr"/>
            <a:r>
              <a:rPr lang="ru-RU" sz="3200" b="1" dirty="0">
                <a:latin typeface="Times New Roman" panose="02020603050405020304" pitchFamily="18" charset="0"/>
                <a:cs typeface="Times New Roman" panose="02020603050405020304" pitchFamily="18" charset="0"/>
              </a:rPr>
              <a:t>2024 год</a:t>
            </a:r>
          </a:p>
        </p:txBody>
      </p:sp>
      <p:graphicFrame>
        <p:nvGraphicFramePr>
          <p:cNvPr id="13" name="图表 2">
            <a:extLst>
              <a:ext uri="{FF2B5EF4-FFF2-40B4-BE49-F238E27FC236}">
                <a16:creationId xmlns:a16="http://schemas.microsoft.com/office/drawing/2014/main" id="{16BE33C5-9088-D32C-7476-92412092EAF4}"/>
              </a:ext>
            </a:extLst>
          </p:cNvPr>
          <p:cNvGraphicFramePr/>
          <p:nvPr>
            <p:extLst>
              <p:ext uri="{D42A27DB-BD31-4B8C-83A1-F6EECF244321}">
                <p14:modId xmlns:p14="http://schemas.microsoft.com/office/powerpoint/2010/main" val="652165127"/>
              </p:ext>
            </p:extLst>
          </p:nvPr>
        </p:nvGraphicFramePr>
        <p:xfrm>
          <a:off x="135674" y="1561608"/>
          <a:ext cx="3956290" cy="3421453"/>
        </p:xfrm>
        <a:graphic>
          <a:graphicData uri="http://schemas.openxmlformats.org/drawingml/2006/chart">
            <c:chart xmlns:c="http://schemas.openxmlformats.org/drawingml/2006/chart" xmlns:r="http://schemas.openxmlformats.org/officeDocument/2006/relationships" r:id="rId4"/>
          </a:graphicData>
        </a:graphic>
      </p:graphicFrame>
      <p:sp>
        <p:nvSpPr>
          <p:cNvPr id="14" name="TextBox 13">
            <a:extLst>
              <a:ext uri="{FF2B5EF4-FFF2-40B4-BE49-F238E27FC236}">
                <a16:creationId xmlns:a16="http://schemas.microsoft.com/office/drawing/2014/main" id="{EBF34270-A115-A2A5-546A-E72D88A823DA}"/>
              </a:ext>
            </a:extLst>
          </p:cNvPr>
          <p:cNvSpPr txBox="1"/>
          <p:nvPr/>
        </p:nvSpPr>
        <p:spPr>
          <a:xfrm>
            <a:off x="1711148" y="2878305"/>
            <a:ext cx="805342" cy="769441"/>
          </a:xfrm>
          <a:prstGeom prst="rect">
            <a:avLst/>
          </a:prstGeom>
          <a:noFill/>
        </p:spPr>
        <p:txBody>
          <a:bodyPr wrap="square" rtlCol="0">
            <a:spAutoFit/>
          </a:bodyPr>
          <a:lstStyle/>
          <a:p>
            <a:pPr algn="ctr"/>
            <a:r>
              <a:rPr lang="ru-RU" sz="4400" b="1" dirty="0">
                <a:latin typeface="Times New Roman" panose="02020603050405020304" pitchFamily="18" charset="0"/>
                <a:cs typeface="Times New Roman" panose="02020603050405020304" pitchFamily="18" charset="0"/>
              </a:rPr>
              <a:t>5</a:t>
            </a:r>
          </a:p>
        </p:txBody>
      </p:sp>
      <p:graphicFrame>
        <p:nvGraphicFramePr>
          <p:cNvPr id="15" name="图表 2">
            <a:extLst>
              <a:ext uri="{FF2B5EF4-FFF2-40B4-BE49-F238E27FC236}">
                <a16:creationId xmlns:a16="http://schemas.microsoft.com/office/drawing/2014/main" id="{F3E4245D-B9E0-C1A4-939D-637CDBC6CA35}"/>
              </a:ext>
            </a:extLst>
          </p:cNvPr>
          <p:cNvGraphicFramePr/>
          <p:nvPr>
            <p:extLst>
              <p:ext uri="{D42A27DB-BD31-4B8C-83A1-F6EECF244321}">
                <p14:modId xmlns:p14="http://schemas.microsoft.com/office/powerpoint/2010/main" val="3616967250"/>
              </p:ext>
            </p:extLst>
          </p:nvPr>
        </p:nvGraphicFramePr>
        <p:xfrm>
          <a:off x="4369980" y="1552300"/>
          <a:ext cx="4352436" cy="3421453"/>
        </p:xfrm>
        <a:graphic>
          <a:graphicData uri="http://schemas.openxmlformats.org/drawingml/2006/chart">
            <c:chart xmlns:c="http://schemas.openxmlformats.org/drawingml/2006/chart" xmlns:r="http://schemas.openxmlformats.org/officeDocument/2006/relationships" r:id="rId5"/>
          </a:graphicData>
        </a:graphic>
      </p:graphicFrame>
      <p:sp>
        <p:nvSpPr>
          <p:cNvPr id="16" name="TextBox 15">
            <a:extLst>
              <a:ext uri="{FF2B5EF4-FFF2-40B4-BE49-F238E27FC236}">
                <a16:creationId xmlns:a16="http://schemas.microsoft.com/office/drawing/2014/main" id="{5DCD0399-D7FD-E019-2549-8F7708FAC2A9}"/>
              </a:ext>
            </a:extLst>
          </p:cNvPr>
          <p:cNvSpPr txBox="1"/>
          <p:nvPr/>
        </p:nvSpPr>
        <p:spPr>
          <a:xfrm>
            <a:off x="5950431" y="951222"/>
            <a:ext cx="1685526" cy="584775"/>
          </a:xfrm>
          <a:prstGeom prst="rect">
            <a:avLst/>
          </a:prstGeom>
          <a:noFill/>
        </p:spPr>
        <p:txBody>
          <a:bodyPr wrap="none" rtlCol="0">
            <a:spAutoFit/>
          </a:bodyPr>
          <a:lstStyle/>
          <a:p>
            <a:pPr algn="ctr"/>
            <a:r>
              <a:rPr lang="ru-RU" sz="3200" b="1" dirty="0">
                <a:latin typeface="Times New Roman" panose="02020603050405020304" pitchFamily="18" charset="0"/>
                <a:cs typeface="Times New Roman" panose="02020603050405020304" pitchFamily="18" charset="0"/>
              </a:rPr>
              <a:t>2025 год</a:t>
            </a:r>
          </a:p>
        </p:txBody>
      </p:sp>
      <p:grpSp>
        <p:nvGrpSpPr>
          <p:cNvPr id="26" name="Группа 25">
            <a:extLst>
              <a:ext uri="{FF2B5EF4-FFF2-40B4-BE49-F238E27FC236}">
                <a16:creationId xmlns:a16="http://schemas.microsoft.com/office/drawing/2014/main" id="{F56A5010-6A87-D592-9050-3F61C2A36A95}"/>
              </a:ext>
            </a:extLst>
          </p:cNvPr>
          <p:cNvGrpSpPr/>
          <p:nvPr/>
        </p:nvGrpSpPr>
        <p:grpSpPr>
          <a:xfrm>
            <a:off x="955126" y="5340820"/>
            <a:ext cx="7233747" cy="1261822"/>
            <a:chOff x="948755" y="5376021"/>
            <a:chExt cx="7233747" cy="1261822"/>
          </a:xfrm>
        </p:grpSpPr>
        <p:sp>
          <p:nvSpPr>
            <p:cNvPr id="18" name="Ромб 17">
              <a:extLst>
                <a:ext uri="{FF2B5EF4-FFF2-40B4-BE49-F238E27FC236}">
                  <a16:creationId xmlns:a16="http://schemas.microsoft.com/office/drawing/2014/main" id="{64C83B3A-0FFB-0B8A-06C9-460BB356B038}"/>
                </a:ext>
              </a:extLst>
            </p:cNvPr>
            <p:cNvSpPr/>
            <p:nvPr/>
          </p:nvSpPr>
          <p:spPr>
            <a:xfrm rot="5400000">
              <a:off x="4700849" y="6055841"/>
              <a:ext cx="290678" cy="425340"/>
            </a:xfrm>
            <a:prstGeom prst="diamond">
              <a:avLst/>
            </a:prstGeom>
            <a:gradFill>
              <a:gsLst>
                <a:gs pos="1000">
                  <a:srgbClr val="00FF00"/>
                </a:gs>
                <a:gs pos="44000">
                  <a:srgbClr val="D7F9D7"/>
                </a:gs>
                <a:gs pos="100000">
                  <a:srgbClr val="00FF00"/>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ln>
                  <a:solidFill>
                    <a:srgbClr val="00FF00"/>
                  </a:solidFill>
                </a:ln>
              </a:endParaRPr>
            </a:p>
          </p:txBody>
        </p:sp>
        <p:sp>
          <p:nvSpPr>
            <p:cNvPr id="19" name="Ромб 18">
              <a:extLst>
                <a:ext uri="{FF2B5EF4-FFF2-40B4-BE49-F238E27FC236}">
                  <a16:creationId xmlns:a16="http://schemas.microsoft.com/office/drawing/2014/main" id="{236C2C76-F7AA-85EA-45AB-B76C5717C4CF}"/>
                </a:ext>
              </a:extLst>
            </p:cNvPr>
            <p:cNvSpPr/>
            <p:nvPr/>
          </p:nvSpPr>
          <p:spPr>
            <a:xfrm rot="5400000">
              <a:off x="1016086" y="5330563"/>
              <a:ext cx="290678" cy="425340"/>
            </a:xfrm>
            <a:prstGeom prst="diamond">
              <a:avLst/>
            </a:prstGeom>
            <a:gradFill>
              <a:gsLst>
                <a:gs pos="1000">
                  <a:srgbClr val="CC0066"/>
                </a:gs>
                <a:gs pos="44000">
                  <a:srgbClr val="FFCCFF"/>
                </a:gs>
                <a:gs pos="100000">
                  <a:srgbClr val="CC0066"/>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ln>
                  <a:solidFill>
                    <a:srgbClr val="00FF00"/>
                  </a:solidFill>
                </a:ln>
              </a:endParaRPr>
            </a:p>
          </p:txBody>
        </p:sp>
        <p:sp>
          <p:nvSpPr>
            <p:cNvPr id="20" name="Ромб 19">
              <a:extLst>
                <a:ext uri="{FF2B5EF4-FFF2-40B4-BE49-F238E27FC236}">
                  <a16:creationId xmlns:a16="http://schemas.microsoft.com/office/drawing/2014/main" id="{953816E4-8728-112E-F338-915F61C2143C}"/>
                </a:ext>
              </a:extLst>
            </p:cNvPr>
            <p:cNvSpPr/>
            <p:nvPr/>
          </p:nvSpPr>
          <p:spPr>
            <a:xfrm rot="5400000">
              <a:off x="4700849" y="5325789"/>
              <a:ext cx="290678" cy="425340"/>
            </a:xfrm>
            <a:prstGeom prst="diamond">
              <a:avLst/>
            </a:prstGeom>
            <a:gradFill>
              <a:gsLst>
                <a:gs pos="1000">
                  <a:srgbClr val="2FC9FF"/>
                </a:gs>
                <a:gs pos="44000">
                  <a:srgbClr val="66FFFF"/>
                </a:gs>
                <a:gs pos="100000">
                  <a:srgbClr val="2FC9FF"/>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ln>
                  <a:solidFill>
                    <a:srgbClr val="00FF00"/>
                  </a:solidFill>
                </a:ln>
              </a:endParaRPr>
            </a:p>
          </p:txBody>
        </p:sp>
        <p:sp>
          <p:nvSpPr>
            <p:cNvPr id="21" name="Ромб 20">
              <a:extLst>
                <a:ext uri="{FF2B5EF4-FFF2-40B4-BE49-F238E27FC236}">
                  <a16:creationId xmlns:a16="http://schemas.microsoft.com/office/drawing/2014/main" id="{A3BC2B1F-D423-406C-F4A4-70F1B059E0C1}"/>
                </a:ext>
              </a:extLst>
            </p:cNvPr>
            <p:cNvSpPr/>
            <p:nvPr/>
          </p:nvSpPr>
          <p:spPr>
            <a:xfrm rot="5400000">
              <a:off x="1016086" y="6055841"/>
              <a:ext cx="290678" cy="425340"/>
            </a:xfrm>
            <a:prstGeom prst="diamond">
              <a:avLst/>
            </a:prstGeom>
            <a:gradFill>
              <a:gsLst>
                <a:gs pos="1000">
                  <a:srgbClr val="FFFF00"/>
                </a:gs>
                <a:gs pos="44000">
                  <a:srgbClr val="FFFFCC"/>
                </a:gs>
                <a:gs pos="100000">
                  <a:srgbClr val="FFFF00"/>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ln>
                  <a:solidFill>
                    <a:srgbClr val="00FF00"/>
                  </a:solidFill>
                </a:ln>
              </a:endParaRPr>
            </a:p>
          </p:txBody>
        </p:sp>
        <p:sp>
          <p:nvSpPr>
            <p:cNvPr id="22" name="TextBox 21">
              <a:extLst>
                <a:ext uri="{FF2B5EF4-FFF2-40B4-BE49-F238E27FC236}">
                  <a16:creationId xmlns:a16="http://schemas.microsoft.com/office/drawing/2014/main" id="{0EA49C8B-BCBF-05CF-1AAC-3A51ACE5431D}"/>
                </a:ext>
              </a:extLst>
            </p:cNvPr>
            <p:cNvSpPr txBox="1"/>
            <p:nvPr/>
          </p:nvSpPr>
          <p:spPr>
            <a:xfrm>
              <a:off x="1443416" y="5376021"/>
              <a:ext cx="2172390" cy="307777"/>
            </a:xfrm>
            <a:prstGeom prst="rect">
              <a:avLst/>
            </a:prstGeom>
            <a:noFill/>
          </p:spPr>
          <p:txBody>
            <a:bodyPr wrap="none" rtlCol="0">
              <a:spAutoFit/>
            </a:bodyPr>
            <a:lstStyle/>
            <a:p>
              <a:r>
                <a:rPr lang="ru-RU" sz="1400" dirty="0">
                  <a:latin typeface="Times New Roman" panose="02020603050405020304" pitchFamily="18" charset="0"/>
                  <a:cs typeface="Times New Roman" panose="02020603050405020304" pitchFamily="18" charset="0"/>
                </a:rPr>
                <a:t>Количество ревизий ФХД</a:t>
              </a:r>
            </a:p>
          </p:txBody>
        </p:sp>
        <p:sp>
          <p:nvSpPr>
            <p:cNvPr id="23" name="TextBox 22">
              <a:extLst>
                <a:ext uri="{FF2B5EF4-FFF2-40B4-BE49-F238E27FC236}">
                  <a16:creationId xmlns:a16="http://schemas.microsoft.com/office/drawing/2014/main" id="{6A427EDF-DC4A-A07B-D3AF-3672AA2E4DE7}"/>
                </a:ext>
              </a:extLst>
            </p:cNvPr>
            <p:cNvSpPr txBox="1"/>
            <p:nvPr/>
          </p:nvSpPr>
          <p:spPr>
            <a:xfrm>
              <a:off x="5232963" y="5381116"/>
              <a:ext cx="2920223" cy="307777"/>
            </a:xfrm>
            <a:prstGeom prst="rect">
              <a:avLst/>
            </a:prstGeom>
            <a:noFill/>
          </p:spPr>
          <p:txBody>
            <a:bodyPr wrap="none" rtlCol="0">
              <a:spAutoFit/>
            </a:bodyPr>
            <a:lstStyle/>
            <a:p>
              <a:r>
                <a:rPr lang="ru-RU" sz="1400" dirty="0">
                  <a:latin typeface="Times New Roman" panose="02020603050405020304" pitchFamily="18" charset="0"/>
                  <a:cs typeface="Times New Roman" panose="02020603050405020304" pitchFamily="18" charset="0"/>
                </a:rPr>
                <a:t>Количество тематических проверок</a:t>
              </a:r>
            </a:p>
          </p:txBody>
        </p:sp>
        <p:sp>
          <p:nvSpPr>
            <p:cNvPr id="24" name="TextBox 23">
              <a:extLst>
                <a:ext uri="{FF2B5EF4-FFF2-40B4-BE49-F238E27FC236}">
                  <a16:creationId xmlns:a16="http://schemas.microsoft.com/office/drawing/2014/main" id="{96D52919-AF09-2C8F-6196-F77723084063}"/>
                </a:ext>
              </a:extLst>
            </p:cNvPr>
            <p:cNvSpPr txBox="1"/>
            <p:nvPr/>
          </p:nvSpPr>
          <p:spPr>
            <a:xfrm>
              <a:off x="5099613" y="5899179"/>
              <a:ext cx="3082889" cy="738664"/>
            </a:xfrm>
            <a:prstGeom prst="rect">
              <a:avLst/>
            </a:prstGeom>
            <a:noFill/>
          </p:spPr>
          <p:txBody>
            <a:bodyPr wrap="square" rtlCol="0">
              <a:spAutoFit/>
            </a:bodyPr>
            <a:lstStyle/>
            <a:p>
              <a:r>
                <a:rPr lang="ru-RU" sz="1400" dirty="0">
                  <a:latin typeface="Times New Roman" panose="02020603050405020304" pitchFamily="18" charset="0"/>
                  <a:cs typeface="Times New Roman" panose="02020603050405020304" pitchFamily="18" charset="0"/>
                </a:rPr>
                <a:t>Проверка осуществления расходов на обеспечение выполнения функций казенных учреждений</a:t>
              </a:r>
            </a:p>
          </p:txBody>
        </p:sp>
        <p:sp>
          <p:nvSpPr>
            <p:cNvPr id="25" name="TextBox 24">
              <a:extLst>
                <a:ext uri="{FF2B5EF4-FFF2-40B4-BE49-F238E27FC236}">
                  <a16:creationId xmlns:a16="http://schemas.microsoft.com/office/drawing/2014/main" id="{8420EA6B-ECD2-9AAA-9344-441D73B5A206}"/>
                </a:ext>
              </a:extLst>
            </p:cNvPr>
            <p:cNvSpPr txBox="1"/>
            <p:nvPr/>
          </p:nvSpPr>
          <p:spPr>
            <a:xfrm>
              <a:off x="1509875" y="5899179"/>
              <a:ext cx="3082889" cy="738664"/>
            </a:xfrm>
            <a:prstGeom prst="rect">
              <a:avLst/>
            </a:prstGeom>
            <a:noFill/>
          </p:spPr>
          <p:txBody>
            <a:bodyPr wrap="square" rtlCol="0">
              <a:spAutoFit/>
            </a:bodyPr>
            <a:lstStyle/>
            <a:p>
              <a:r>
                <a:rPr lang="ru-RU" sz="1400" dirty="0">
                  <a:latin typeface="Times New Roman" panose="02020603050405020304" pitchFamily="18" charset="0"/>
                  <a:cs typeface="Times New Roman" panose="02020603050405020304" pitchFamily="18" charset="0"/>
                </a:rPr>
                <a:t>Количество проверок соблюдения требований Федерального закона №44-ФЗ</a:t>
              </a:r>
            </a:p>
          </p:txBody>
        </p:sp>
      </p:grpSp>
    </p:spTree>
    <p:extLst>
      <p:ext uri="{BB962C8B-B14F-4D97-AF65-F5344CB8AC3E}">
        <p14:creationId xmlns:p14="http://schemas.microsoft.com/office/powerpoint/2010/main" val="334936036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9144000" cy="6858000"/>
            <a:chOff x="0" y="0"/>
            <a:chExt cx="9144000" cy="6858000"/>
          </a:xfrm>
        </p:grpSpPr>
        <p:pic>
          <p:nvPicPr>
            <p:cNvPr id="5" name="Picture 3" descr="C:\Users\fu7\Desktop\Безымянный.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fu7\Desktop\Безымянный.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775" y="0"/>
              <a:ext cx="657225" cy="68580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Прямоугольник 6"/>
          <p:cNvSpPr/>
          <p:nvPr/>
        </p:nvSpPr>
        <p:spPr>
          <a:xfrm>
            <a:off x="1188267" y="260350"/>
            <a:ext cx="7009612" cy="473204"/>
          </a:xfrm>
          <a:prstGeom prst="rect">
            <a:avLst/>
          </a:prstGeom>
        </p:spPr>
        <p:txBody>
          <a:bodyPr wrap="square" lIns="57148" tIns="28574" rIns="57148" bIns="28574">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base">
              <a:spcBef>
                <a:spcPct val="0"/>
              </a:spcBef>
              <a:spcAft>
                <a:spcPct val="0"/>
              </a:spcAft>
            </a:pPr>
            <a:r>
              <a:rPr lang="ru-RU" sz="27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rPr>
              <a:t>Реализация контрольных мероприятий</a:t>
            </a:r>
          </a:p>
        </p:txBody>
      </p:sp>
      <p:sp>
        <p:nvSpPr>
          <p:cNvPr id="9" name="Oval 13"/>
          <p:cNvSpPr>
            <a:spLocks noChangeArrowheads="1"/>
          </p:cNvSpPr>
          <p:nvPr/>
        </p:nvSpPr>
        <p:spPr bwMode="auto">
          <a:xfrm>
            <a:off x="8353425" y="6540069"/>
            <a:ext cx="790575" cy="288925"/>
          </a:xfrm>
          <a:prstGeom prst="ellipse">
            <a:avLst/>
          </a:prstGeom>
          <a:solidFill>
            <a:schemeClr val="bg1"/>
          </a:solidFill>
          <a:ln w="25400">
            <a:solidFill>
              <a:srgbClr val="002060"/>
            </a:solidFill>
            <a:round/>
            <a:headEnd/>
            <a:tailEnd/>
          </a:ln>
          <a:effectLst/>
        </p:spPr>
        <p:txBody>
          <a:bodyPr wrap="none" anchor="ctr"/>
          <a:lstStyle/>
          <a:p>
            <a:pPr algn="ctr" fontAlgn="base">
              <a:spcBef>
                <a:spcPct val="0"/>
              </a:spcBef>
              <a:spcAft>
                <a:spcPct val="0"/>
              </a:spcAft>
              <a:defRPr/>
            </a:pPr>
            <a:r>
              <a:rPr lang="ru-RU" b="1" dirty="0">
                <a:solidFill>
                  <a:srgbClr val="002060"/>
                </a:solidFill>
                <a:effectLst>
                  <a:outerShdw blurRad="38100" dist="38100" dir="2700000" algn="tl">
                    <a:srgbClr val="C0C0C0"/>
                  </a:outerShdw>
                </a:effectLst>
                <a:latin typeface="Tahoma" pitchFamily="34" charset="0"/>
              </a:rPr>
              <a:t>72</a:t>
            </a:r>
          </a:p>
        </p:txBody>
      </p:sp>
      <p:graphicFrame>
        <p:nvGraphicFramePr>
          <p:cNvPr id="10" name="Содержимое 6"/>
          <p:cNvGraphicFramePr>
            <a:graphicFrameLocks/>
          </p:cNvGraphicFramePr>
          <p:nvPr>
            <p:extLst>
              <p:ext uri="{D42A27DB-BD31-4B8C-83A1-F6EECF244321}">
                <p14:modId xmlns:p14="http://schemas.microsoft.com/office/powerpoint/2010/main" val="2119962287"/>
              </p:ext>
            </p:extLst>
          </p:nvPr>
        </p:nvGraphicFramePr>
        <p:xfrm>
          <a:off x="35496" y="908720"/>
          <a:ext cx="9130774" cy="568893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2318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Ronix Single Orange">
    <a:dk1>
      <a:sysClr val="windowText" lastClr="000000"/>
    </a:dk1>
    <a:lt1>
      <a:sysClr val="window" lastClr="FFFFFF"/>
    </a:lt1>
    <a:dk2>
      <a:srgbClr val="2B2E36"/>
    </a:dk2>
    <a:lt2>
      <a:srgbClr val="F2F6F7"/>
    </a:lt2>
    <a:accent1>
      <a:srgbClr val="FF6800"/>
    </a:accent1>
    <a:accent2>
      <a:srgbClr val="FF7D00"/>
    </a:accent2>
    <a:accent3>
      <a:srgbClr val="FF9100"/>
    </a:accent3>
    <a:accent4>
      <a:srgbClr val="FFA900"/>
    </a:accent4>
    <a:accent5>
      <a:srgbClr val="8DC928"/>
    </a:accent5>
    <a:accent6>
      <a:srgbClr val="60C067"/>
    </a:accent6>
    <a:hlink>
      <a:srgbClr val="E33D49"/>
    </a:hlink>
    <a:folHlink>
      <a:srgbClr val="6899D1"/>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Ronix Single Orange">
    <a:dk1>
      <a:sysClr val="windowText" lastClr="000000"/>
    </a:dk1>
    <a:lt1>
      <a:sysClr val="window" lastClr="FFFFFF"/>
    </a:lt1>
    <a:dk2>
      <a:srgbClr val="2B2E36"/>
    </a:dk2>
    <a:lt2>
      <a:srgbClr val="F2F6F7"/>
    </a:lt2>
    <a:accent1>
      <a:srgbClr val="FF6800"/>
    </a:accent1>
    <a:accent2>
      <a:srgbClr val="FF7D00"/>
    </a:accent2>
    <a:accent3>
      <a:srgbClr val="FF9100"/>
    </a:accent3>
    <a:accent4>
      <a:srgbClr val="FFA900"/>
    </a:accent4>
    <a:accent5>
      <a:srgbClr val="8DC928"/>
    </a:accent5>
    <a:accent6>
      <a:srgbClr val="60C067"/>
    </a:accent6>
    <a:hlink>
      <a:srgbClr val="E33D49"/>
    </a:hlink>
    <a:folHlink>
      <a:srgbClr val="6899D1"/>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20.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21.xml><?xml version="1.0" encoding="utf-8"?>
<a:themeOverride xmlns:a="http://schemas.openxmlformats.org/drawingml/2006/main">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2.xml><?xml version="1.0" encoding="utf-8"?>
<a:themeOverride xmlns:a="http://schemas.openxmlformats.org/drawingml/2006/main">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3.xml><?xml version="1.0" encoding="utf-8"?>
<a:themeOverride xmlns:a="http://schemas.openxmlformats.org/drawingml/2006/main">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4.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5.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6.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9955</TotalTime>
  <Words>9674</Words>
  <Application>Microsoft Office PowerPoint</Application>
  <PresentationFormat>Экран (4:3)</PresentationFormat>
  <Paragraphs>3761</Paragraphs>
  <Slides>103</Slides>
  <Notes>0</Notes>
  <HiddenSlides>0</HiddenSlides>
  <MMClips>0</MMClips>
  <ScaleCrop>false</ScaleCrop>
  <HeadingPairs>
    <vt:vector size="6" baseType="variant">
      <vt:variant>
        <vt:lpstr>Использованные шрифты</vt:lpstr>
      </vt:variant>
      <vt:variant>
        <vt:i4>18</vt:i4>
      </vt:variant>
      <vt:variant>
        <vt:lpstr>Тема</vt:lpstr>
      </vt:variant>
      <vt:variant>
        <vt:i4>8</vt:i4>
      </vt:variant>
      <vt:variant>
        <vt:lpstr>Заголовки слайдов</vt:lpstr>
      </vt:variant>
      <vt:variant>
        <vt:i4>103</vt:i4>
      </vt:variant>
    </vt:vector>
  </HeadingPairs>
  <TitlesOfParts>
    <vt:vector size="129" baseType="lpstr">
      <vt:lpstr>等线</vt:lpstr>
      <vt:lpstr>Gulim</vt:lpstr>
      <vt:lpstr>Gulim</vt:lpstr>
      <vt:lpstr>微软雅黑</vt:lpstr>
      <vt:lpstr>Arial</vt:lpstr>
      <vt:lpstr>Avenir</vt:lpstr>
      <vt:lpstr>Avenir Next Regular</vt:lpstr>
      <vt:lpstr>Calibri</vt:lpstr>
      <vt:lpstr>Calibri Light</vt:lpstr>
      <vt:lpstr>Century Gothic</vt:lpstr>
      <vt:lpstr>Corbel</vt:lpstr>
      <vt:lpstr>Franklin Gothic Medium Cond</vt:lpstr>
      <vt:lpstr>Impact</vt:lpstr>
      <vt:lpstr>Monotype Corsiva</vt:lpstr>
      <vt:lpstr>Tahoma</vt:lpstr>
      <vt:lpstr>Times New Roman</vt:lpstr>
      <vt:lpstr>Trebuchet MS</vt:lpstr>
      <vt:lpstr>Wingdings</vt:lpstr>
      <vt:lpstr>Тема Office</vt:lpstr>
      <vt:lpstr>1_Тема Office</vt:lpstr>
      <vt:lpstr>2_Тема Office</vt:lpstr>
      <vt:lpstr>3_Тема Office</vt:lpstr>
      <vt:lpstr>4_Тема Office</vt:lpstr>
      <vt:lpstr>5_Тема Office</vt:lpstr>
      <vt:lpstr>6_Тема Office</vt:lpstr>
      <vt:lpstr>7_Тема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user</dc:creator>
  <cp:lastModifiedBy>User</cp:lastModifiedBy>
  <cp:revision>1093</cp:revision>
  <cp:lastPrinted>2026-05-26T10:26:34Z</cp:lastPrinted>
  <dcterms:created xsi:type="dcterms:W3CDTF">2020-10-04T11:29:36Z</dcterms:created>
  <dcterms:modified xsi:type="dcterms:W3CDTF">2026-05-26T13:14:34Z</dcterms:modified>
</cp:coreProperties>
</file>